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2" d="100"/>
          <a:sy n="62" d="100"/>
        </p:scale>
        <p:origin x="86" y="5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4.png"/><Relationship Id="rId6" Type="http://schemas.openxmlformats.org/officeDocument/2006/relationships/image" Target="../media/image26.jpeg"/><Relationship Id="rId5" Type="http://schemas.openxmlformats.org/officeDocument/2006/relationships/image" Target="../media/image3.png"/><Relationship Id="rId4" Type="http://schemas.openxmlformats.org/officeDocument/2006/relationships/image" Target="../media/image39.png"/><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41.png"/><Relationship Id="rId1" Type="http://schemas.openxmlformats.org/officeDocument/2006/relationships/image" Target="../media/image40.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42.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image" Target="../media/image49.png"/><Relationship Id="rId7" Type="http://schemas.openxmlformats.org/officeDocument/2006/relationships/image" Target="../media/image48.png"/><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3.png"/><Relationship Id="rId3" Type="http://schemas.openxmlformats.org/officeDocument/2006/relationships/image" Target="../media/image45.jpeg"/><Relationship Id="rId2" Type="http://schemas.openxmlformats.org/officeDocument/2006/relationships/image" Target="../media/image44.jpeg"/><Relationship Id="rId10" Type="http://schemas.openxmlformats.org/officeDocument/2006/relationships/slideLayout" Target="../slideLayouts/slideLayout1.xml"/><Relationship Id="rId1"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0.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57.png"/><Relationship Id="rId7" Type="http://schemas.openxmlformats.org/officeDocument/2006/relationships/image" Target="../media/image56.png"/><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3" Type="http://schemas.openxmlformats.org/officeDocument/2006/relationships/image" Target="../media/image52.png"/><Relationship Id="rId2" Type="http://schemas.openxmlformats.org/officeDocument/2006/relationships/image" Target="../media/image3.png"/><Relationship Id="rId1" Type="http://schemas.openxmlformats.org/officeDocument/2006/relationships/image" Target="../media/image51.jpeg"/></Relationships>
</file>

<file path=ppt/slides/_rels/slide18.xml.rels><?xml version="1.0" encoding="UTF-8" standalone="yes"?>
<Relationships xmlns="http://schemas.openxmlformats.org/package/2006/relationships"><Relationship Id="rId9" Type="http://schemas.openxmlformats.org/officeDocument/2006/relationships/image" Target="../media/image65.jpeg"/><Relationship Id="rId8" Type="http://schemas.openxmlformats.org/officeDocument/2006/relationships/image" Target="../media/image64.png"/><Relationship Id="rId7" Type="http://schemas.openxmlformats.org/officeDocument/2006/relationships/image" Target="../media/image3.png"/><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jpeg"/><Relationship Id="rId3" Type="http://schemas.openxmlformats.org/officeDocument/2006/relationships/image" Target="../media/image60.png"/><Relationship Id="rId2" Type="http://schemas.openxmlformats.org/officeDocument/2006/relationships/image" Target="../media/image59.png"/><Relationship Id="rId19" Type="http://schemas.openxmlformats.org/officeDocument/2006/relationships/slideLayout" Target="../slideLayouts/slideLayout1.xml"/><Relationship Id="rId18" Type="http://schemas.openxmlformats.org/officeDocument/2006/relationships/image" Target="../media/image74.png"/><Relationship Id="rId17" Type="http://schemas.openxmlformats.org/officeDocument/2006/relationships/image" Target="../media/image73.png"/><Relationship Id="rId16" Type="http://schemas.openxmlformats.org/officeDocument/2006/relationships/image" Target="../media/image72.png"/><Relationship Id="rId15" Type="http://schemas.openxmlformats.org/officeDocument/2006/relationships/image" Target="../media/image71.png"/><Relationship Id="rId14" Type="http://schemas.openxmlformats.org/officeDocument/2006/relationships/image" Target="../media/image70.png"/><Relationship Id="rId13" Type="http://schemas.openxmlformats.org/officeDocument/2006/relationships/image" Target="../media/image69.png"/><Relationship Id="rId12" Type="http://schemas.openxmlformats.org/officeDocument/2006/relationships/image" Target="../media/image68.png"/><Relationship Id="rId11" Type="http://schemas.openxmlformats.org/officeDocument/2006/relationships/image" Target="../media/image67.png"/><Relationship Id="rId10" Type="http://schemas.openxmlformats.org/officeDocument/2006/relationships/image" Target="../media/image66.png"/><Relationship Id="rId1" Type="http://schemas.openxmlformats.org/officeDocument/2006/relationships/image" Target="../media/image5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75.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76.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8.png"/><Relationship Id="rId2" Type="http://schemas.openxmlformats.org/officeDocument/2006/relationships/image" Target="../media/image3.png"/><Relationship Id="rId1" Type="http://schemas.openxmlformats.org/officeDocument/2006/relationships/image" Target="../media/image77.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9" Type="http://schemas.openxmlformats.org/officeDocument/2006/relationships/image" Target="../media/image88.png"/><Relationship Id="rId8" Type="http://schemas.openxmlformats.org/officeDocument/2006/relationships/image" Target="../media/image87.png"/><Relationship Id="rId7" Type="http://schemas.openxmlformats.org/officeDocument/2006/relationships/image" Target="../media/image3.png"/><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 Id="rId3" Type="http://schemas.openxmlformats.org/officeDocument/2006/relationships/image" Target="../media/image83.jpeg"/><Relationship Id="rId2" Type="http://schemas.openxmlformats.org/officeDocument/2006/relationships/image" Target="../media/image82.jpeg"/><Relationship Id="rId12" Type="http://schemas.openxmlformats.org/officeDocument/2006/relationships/slideLayout" Target="../slideLayouts/slideLayout1.xml"/><Relationship Id="rId11" Type="http://schemas.openxmlformats.org/officeDocument/2006/relationships/image" Target="../media/image90.png"/><Relationship Id="rId10" Type="http://schemas.openxmlformats.org/officeDocument/2006/relationships/image" Target="../media/image89.png"/><Relationship Id="rId1" Type="http://schemas.openxmlformats.org/officeDocument/2006/relationships/image" Target="../media/image81.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3.png"/><Relationship Id="rId3" Type="http://schemas.openxmlformats.org/officeDocument/2006/relationships/image" Target="../media/image3.png"/><Relationship Id="rId2" Type="http://schemas.openxmlformats.org/officeDocument/2006/relationships/image" Target="../media/image92.png"/><Relationship Id="rId1" Type="http://schemas.openxmlformats.org/officeDocument/2006/relationships/image" Target="../media/image91.pn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3.png"/><Relationship Id="rId3" Type="http://schemas.openxmlformats.org/officeDocument/2006/relationships/image" Target="../media/image95.png"/><Relationship Id="rId2" Type="http://schemas.openxmlformats.org/officeDocument/2006/relationships/image" Target="../media/image3.png"/><Relationship Id="rId1" Type="http://schemas.openxmlformats.org/officeDocument/2006/relationships/image" Target="../media/image94.pn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8.png"/><Relationship Id="rId3" Type="http://schemas.openxmlformats.org/officeDocument/2006/relationships/image" Target="../media/image97.png"/><Relationship Id="rId2" Type="http://schemas.openxmlformats.org/officeDocument/2006/relationships/image" Target="../media/image3.png"/><Relationship Id="rId1" Type="http://schemas.openxmlformats.org/officeDocument/2006/relationships/image" Target="../media/image96.jpe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00.jpeg"/><Relationship Id="rId1" Type="http://schemas.openxmlformats.org/officeDocument/2006/relationships/image" Target="../media/image99.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2.png"/><Relationship Id="rId1" Type="http://schemas.openxmlformats.org/officeDocument/2006/relationships/image" Target="../media/image101.jpeg"/></Relationships>
</file>

<file path=ppt/slides/_rels/slide3.xml.rels><?xml version="1.0" encoding="UTF-8" standalone="yes"?>
<Relationships xmlns="http://schemas.openxmlformats.org/package/2006/relationships"><Relationship Id="rId9" Type="http://schemas.openxmlformats.org/officeDocument/2006/relationships/image" Target="../media/image12.jpeg"/><Relationship Id="rId8" Type="http://schemas.openxmlformats.org/officeDocument/2006/relationships/image" Target="../media/image11.jpeg"/><Relationship Id="rId7" Type="http://schemas.openxmlformats.org/officeDocument/2006/relationships/image" Target="../media/image10.jpeg"/><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5" Type="http://schemas.openxmlformats.org/officeDocument/2006/relationships/slideLayout" Target="../slideLayouts/slideLayout1.xml"/><Relationship Id="rId14" Type="http://schemas.openxmlformats.org/officeDocument/2006/relationships/image" Target="../media/image4.png"/><Relationship Id="rId13" Type="http://schemas.openxmlformats.org/officeDocument/2006/relationships/image" Target="../media/image16.jpeg"/><Relationship Id="rId12" Type="http://schemas.openxmlformats.org/officeDocument/2006/relationships/image" Target="../media/image15.jpeg"/><Relationship Id="rId11" Type="http://schemas.openxmlformats.org/officeDocument/2006/relationships/image" Target="../media/image14.jpeg"/><Relationship Id="rId10" Type="http://schemas.openxmlformats.org/officeDocument/2006/relationships/image" Target="../media/image13.jpeg"/><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03.jpe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05.jpeg"/><Relationship Id="rId1" Type="http://schemas.openxmlformats.org/officeDocument/2006/relationships/image" Target="../media/image104.jpeg"/></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09.jpeg"/><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image" Target="../media/image106.jpe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10.jpeg"/><Relationship Id="rId1" Type="http://schemas.openxmlformats.org/officeDocument/2006/relationships/image" Target="../media/image106.jpe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image" Target="../media/image111.jpe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image" Target="../media/image17.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image" Target="../media/image22.png"/></Relationships>
</file>

<file path=ppt/slides/_rels/slide6.xml.rels><?xml version="1.0" encoding="UTF-8" standalone="yes"?>
<Relationships xmlns="http://schemas.openxmlformats.org/package/2006/relationships"><Relationship Id="rId9" Type="http://schemas.openxmlformats.org/officeDocument/2006/relationships/image" Target="../media/image27.png"/><Relationship Id="rId8" Type="http://schemas.openxmlformats.org/officeDocument/2006/relationships/tags" Target="../tags/tag4.xml"/><Relationship Id="rId7" Type="http://schemas.openxmlformats.org/officeDocument/2006/relationships/tags" Target="../tags/tag3.xml"/><Relationship Id="rId6" Type="http://schemas.openxmlformats.org/officeDocument/2006/relationships/tags" Target="../tags/tag2.xml"/><Relationship Id="rId5" Type="http://schemas.openxmlformats.org/officeDocument/2006/relationships/image" Target="../media/image26.jpeg"/><Relationship Id="rId4" Type="http://schemas.openxmlformats.org/officeDocument/2006/relationships/image" Target="../media/image3.png"/><Relationship Id="rId3" Type="http://schemas.openxmlformats.org/officeDocument/2006/relationships/image" Target="../media/image25.png"/><Relationship Id="rId2" Type="http://schemas.openxmlformats.org/officeDocument/2006/relationships/image" Target="../media/image24.jpeg"/><Relationship Id="rId14" Type="http://schemas.openxmlformats.org/officeDocument/2006/relationships/slideLayout" Target="../slideLayouts/slideLayout1.xml"/><Relationship Id="rId13" Type="http://schemas.openxmlformats.org/officeDocument/2006/relationships/image" Target="../media/image29.png"/><Relationship Id="rId12" Type="http://schemas.openxmlformats.org/officeDocument/2006/relationships/image" Target="../media/image4.png"/><Relationship Id="rId11" Type="http://schemas.openxmlformats.org/officeDocument/2006/relationships/image" Target="../media/image28.png"/><Relationship Id="rId10" Type="http://schemas.openxmlformats.org/officeDocument/2006/relationships/tags" Target="../tags/tag5.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6.jpeg"/><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image" Target="../media/image30.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image" Target="../media/image32.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tretch>
            <a:fillRect/>
          </a:stretch>
        </p:blipFill>
        <p:spPr>
          <a:xfrm rot="21600000">
            <a:off x="0" y="0"/>
            <a:ext cx="12192000" cy="6858000"/>
          </a:xfrm>
          <a:prstGeom prst="rect">
            <a:avLst/>
          </a:prstGeom>
        </p:spPr>
      </p:pic>
      <p:sp>
        <p:nvSpPr>
          <p:cNvPr id="4" name="textbox 4"/>
          <p:cNvSpPr/>
          <p:nvPr/>
        </p:nvSpPr>
        <p:spPr>
          <a:xfrm>
            <a:off x="264845" y="2374620"/>
            <a:ext cx="4205604" cy="3311525"/>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220345" algn="l" rtl="0" eaLnBrk="0">
              <a:lnSpc>
                <a:spcPct val="95000"/>
              </a:lnSpc>
            </a:pPr>
            <a:r>
              <a:rPr sz="2000" i="1" kern="0" spc="30" dirty="0">
                <a:latin typeface="宋体" panose="02010600030101010101" pitchFamily="2" charset="-122"/>
                <a:ea typeface="宋体" panose="02010600030101010101" pitchFamily="2" charset="-122"/>
                <a:cs typeface="宋体" panose="02010600030101010101" pitchFamily="2" charset="-122"/>
              </a:rPr>
              <a:t>工业冷喷涂领域的全球技术领导者</a:t>
            </a:r>
            <a:endParaRPr sz="2000" dirty="0">
              <a:latin typeface="宋体" panose="02010600030101010101" pitchFamily="2" charset="-122"/>
              <a:ea typeface="宋体" panose="02010600030101010101" pitchFamily="2" charset="-122"/>
              <a:cs typeface="宋体" panose="02010600030101010101" pitchFamily="2" charset="-122"/>
            </a:endParaRPr>
          </a:p>
          <a:p>
            <a:pPr algn="l" rtl="0" eaLnBrk="0">
              <a:lnSpc>
                <a:spcPct val="138000"/>
              </a:lnSpc>
            </a:pPr>
            <a:endParaRPr sz="1000" dirty="0">
              <a:latin typeface="Arial" panose="020B0604020202020204"/>
              <a:ea typeface="Arial" panose="020B0604020202020204"/>
              <a:cs typeface="Arial" panose="020B0604020202020204"/>
            </a:endParaRPr>
          </a:p>
          <a:p>
            <a:pPr marL="722630" algn="l" rtl="0" eaLnBrk="0">
              <a:lnSpc>
                <a:spcPct val="95000"/>
              </a:lnSpc>
              <a:spcBef>
                <a:spcPts val="960"/>
              </a:spcBef>
            </a:pPr>
            <a:endParaRPr sz="3200" dirty="0">
              <a:latin typeface="宋体" panose="02010600030101010101" pitchFamily="2" charset="-122"/>
              <a:ea typeface="宋体" panose="02010600030101010101" pitchFamily="2" charset="-122"/>
              <a:cs typeface="宋体" panose="02010600030101010101" pitchFamily="2" charset="-122"/>
            </a:endParaRPr>
          </a:p>
          <a:p>
            <a:pPr algn="r" rtl="0" eaLnBrk="0">
              <a:lnSpc>
                <a:spcPct val="95000"/>
              </a:lnSpc>
              <a:spcBef>
                <a:spcPts val="400"/>
              </a:spcBef>
            </a:pPr>
            <a:r>
              <a:rPr sz="3200" b="1" kern="0" spc="-30" dirty="0">
                <a:solidFill>
                  <a:srgbClr val="545454">
                    <a:alpha val="100000"/>
                  </a:srgbClr>
                </a:solidFill>
                <a:latin typeface="等线" panose="02010600030101010101" pitchFamily="2" charset="-122"/>
                <a:ea typeface="等线" panose="02010600030101010101" pitchFamily="2" charset="-122"/>
                <a:cs typeface="宋体" panose="02010600030101010101" pitchFamily="2" charset="-122"/>
              </a:rPr>
              <a:t>冷喷涂</a:t>
            </a:r>
            <a:r>
              <a:rPr lang="zh-CN" sz="3200" b="1" kern="0" spc="-30" dirty="0">
                <a:solidFill>
                  <a:srgbClr val="545454">
                    <a:alpha val="100000"/>
                  </a:srgbClr>
                </a:solidFill>
                <a:latin typeface="等线" panose="02010600030101010101" pitchFamily="2" charset="-122"/>
                <a:ea typeface="等线" panose="02010600030101010101" pitchFamily="2" charset="-122"/>
                <a:cs typeface="宋体" panose="02010600030101010101" pitchFamily="2" charset="-122"/>
              </a:rPr>
              <a:t>技术的最新应用</a:t>
            </a:r>
            <a:endParaRPr sz="3200" b="1" dirty="0">
              <a:latin typeface="等线" panose="02010600030101010101" pitchFamily="2" charset="-122"/>
              <a:ea typeface="等线" panose="02010600030101010101" pitchFamily="2" charset="-122"/>
              <a:cs typeface="宋体" panose="02010600030101010101" pitchFamily="2" charset="-122"/>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p:txBody>
      </p:sp>
      <p:sp>
        <p:nvSpPr>
          <p:cNvPr id="6" name="textbox 6"/>
          <p:cNvSpPr/>
          <p:nvPr/>
        </p:nvSpPr>
        <p:spPr>
          <a:xfrm>
            <a:off x="938225" y="5953480"/>
            <a:ext cx="1158875" cy="283845"/>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Arial" panose="020B0604020202020204"/>
              <a:ea typeface="Arial" panose="020B0604020202020204"/>
              <a:cs typeface="Arial" panose="020B0604020202020204"/>
            </a:endParaRPr>
          </a:p>
          <a:p>
            <a:pPr marL="12700" algn="l" rtl="0" eaLnBrk="0">
              <a:lnSpc>
                <a:spcPct val="100000"/>
              </a:lnSpc>
            </a:pPr>
            <a:r>
              <a:rPr sz="1700" kern="0" spc="20" dirty="0">
                <a:solidFill>
                  <a:srgbClr val="545454">
                    <a:alpha val="100000"/>
                  </a:srgbClr>
                </a:solidFill>
                <a:latin typeface="Tahoma" panose="020B0604030504040204"/>
                <a:ea typeface="Tahoma" panose="020B0604030504040204"/>
                <a:cs typeface="Tahoma" panose="020B0604030504040204"/>
              </a:rPr>
              <a:t>2025</a:t>
            </a:r>
            <a:r>
              <a:rPr sz="1700" kern="0" spc="20" dirty="0">
                <a:solidFill>
                  <a:srgbClr val="545454">
                    <a:alpha val="100000"/>
                  </a:srgbClr>
                </a:solidFill>
                <a:latin typeface="宋体" panose="02010600030101010101" pitchFamily="2" charset="-122"/>
                <a:ea typeface="宋体" panose="02010600030101010101" pitchFamily="2" charset="-122"/>
                <a:cs typeface="宋体" panose="02010600030101010101" pitchFamily="2" charset="-122"/>
              </a:rPr>
              <a:t>年</a:t>
            </a:r>
            <a:r>
              <a:rPr sz="1700" kern="0" spc="20" dirty="0">
                <a:solidFill>
                  <a:srgbClr val="545454">
                    <a:alpha val="100000"/>
                  </a:srgbClr>
                </a:solidFill>
                <a:latin typeface="Tahoma" panose="020B0604030504040204"/>
                <a:ea typeface="Tahoma" panose="020B0604030504040204"/>
                <a:cs typeface="Tahoma" panose="020B0604030504040204"/>
              </a:rPr>
              <a:t>1</a:t>
            </a:r>
            <a:r>
              <a:rPr sz="1700" kern="0" spc="20" dirty="0">
                <a:solidFill>
                  <a:srgbClr val="545454">
                    <a:alpha val="100000"/>
                  </a:srgbClr>
                </a:solidFill>
                <a:latin typeface="宋体" panose="02010600030101010101" pitchFamily="2" charset="-122"/>
                <a:ea typeface="宋体" panose="02010600030101010101" pitchFamily="2" charset="-122"/>
                <a:cs typeface="宋体" panose="02010600030101010101" pitchFamily="2" charset="-122"/>
              </a:rPr>
              <a:t>月</a:t>
            </a:r>
            <a:endParaRPr sz="17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box 178"/>
          <p:cNvSpPr/>
          <p:nvPr/>
        </p:nvSpPr>
        <p:spPr>
          <a:xfrm>
            <a:off x="422859" y="4066133"/>
            <a:ext cx="3920490" cy="2616835"/>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等线" panose="02010600030101010101" pitchFamily="2" charset="-122"/>
              <a:ea typeface="等线" panose="02010600030101010101" pitchFamily="2" charset="-122"/>
              <a:cs typeface="Arial" panose="020B0604020202020204"/>
            </a:endParaRPr>
          </a:p>
          <a:p>
            <a:pPr marL="19050" algn="l" rtl="0" eaLnBrk="0">
              <a:lnSpc>
                <a:spcPct val="100000"/>
              </a:lnSpc>
              <a:spcBef>
                <a:spcPts val="515"/>
              </a:spcBef>
            </a:pPr>
            <a:r>
              <a:rPr sz="2000" kern="0" spc="9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sym typeface="+mn-ea"/>
              </a:rPr>
              <a:t>铝合金</a:t>
            </a:r>
            <a:r>
              <a:rPr sz="2000" kern="0" dirty="0">
                <a:solidFill>
                  <a:srgbClr val="000000">
                    <a:alpha val="100000"/>
                  </a:srgbClr>
                </a:solidFill>
                <a:latin typeface="等线" panose="02010600030101010101" pitchFamily="2" charset="-122"/>
                <a:ea typeface="等线" panose="02010600030101010101" pitchFamily="2" charset="-122"/>
                <a:cs typeface="Arial" panose="020B0604020202020204"/>
                <a:sym typeface="+mn-ea"/>
              </a:rPr>
              <a:t>AA</a:t>
            </a:r>
            <a:r>
              <a:rPr sz="2000" kern="0" spc="90" dirty="0">
                <a:solidFill>
                  <a:srgbClr val="000000">
                    <a:alpha val="100000"/>
                  </a:srgbClr>
                </a:solidFill>
                <a:latin typeface="等线" panose="02010600030101010101" pitchFamily="2" charset="-122"/>
                <a:ea typeface="等线" panose="02010600030101010101" pitchFamily="2" charset="-122"/>
                <a:cs typeface="Arial" panose="020B0604020202020204"/>
                <a:sym typeface="+mn-ea"/>
              </a:rPr>
              <a:t>70</a:t>
            </a:r>
            <a:r>
              <a:rPr sz="2000" kern="0" spc="80" dirty="0">
                <a:solidFill>
                  <a:srgbClr val="000000">
                    <a:alpha val="100000"/>
                  </a:srgbClr>
                </a:solidFill>
                <a:latin typeface="等线" panose="02010600030101010101" pitchFamily="2" charset="-122"/>
                <a:ea typeface="等线" panose="02010600030101010101" pitchFamily="2" charset="-122"/>
                <a:cs typeface="Arial" panose="020B0604020202020204"/>
                <a:sym typeface="+mn-ea"/>
              </a:rPr>
              <a:t>50</a:t>
            </a:r>
            <a:r>
              <a:rPr lang="zh-CN" sz="2000" kern="0" spc="80" dirty="0">
                <a:solidFill>
                  <a:srgbClr val="000000">
                    <a:alpha val="100000"/>
                  </a:srgbClr>
                </a:solidFill>
                <a:latin typeface="等线" panose="02010600030101010101" pitchFamily="2" charset="-122"/>
                <a:ea typeface="等线" panose="02010600030101010101" pitchFamily="2" charset="-122"/>
                <a:cs typeface="Arial" panose="020B0604020202020204"/>
                <a:sym typeface="+mn-ea"/>
              </a:rPr>
              <a:t>用于尺寸修复</a:t>
            </a:r>
            <a:endParaRPr sz="2000" dirty="0">
              <a:latin typeface="等线" panose="02010600030101010101" pitchFamily="2" charset="-122"/>
              <a:ea typeface="等线" panose="02010600030101010101" pitchFamily="2" charset="-122"/>
              <a:cs typeface="Arial" panose="020B0604020202020204"/>
            </a:endParaRPr>
          </a:p>
          <a:p>
            <a:pPr marL="19685" algn="l" rtl="0" eaLnBrk="0">
              <a:lnSpc>
                <a:spcPts val="2455"/>
              </a:lnSpc>
              <a:spcBef>
                <a:spcPts val="515"/>
              </a:spcBef>
            </a:pPr>
            <a:r>
              <a:rPr sz="2000" kern="0" spc="80" dirty="0">
                <a:solidFill>
                  <a:srgbClr val="000000">
                    <a:alpha val="100000"/>
                  </a:srgbClr>
                </a:solidFill>
                <a:latin typeface="等线" panose="02010600030101010101" pitchFamily="2" charset="-122"/>
                <a:ea typeface="等线" panose="02010600030101010101" pitchFamily="2" charset="-122"/>
                <a:cs typeface="Arial" panose="020B0604020202020204"/>
                <a:sym typeface="+mn-ea"/>
              </a:rPr>
              <a:t>C-103</a:t>
            </a:r>
            <a:r>
              <a:rPr sz="2000" kern="0" spc="160" dirty="0">
                <a:solidFill>
                  <a:srgbClr val="000000">
                    <a:alpha val="100000"/>
                  </a:srgbClr>
                </a:solidFill>
                <a:latin typeface="等线" panose="02010600030101010101" pitchFamily="2" charset="-122"/>
                <a:ea typeface="等线" panose="02010600030101010101" pitchFamily="2" charset="-122"/>
                <a:cs typeface="Arial" panose="020B0604020202020204"/>
                <a:sym typeface="+mn-ea"/>
              </a:rPr>
              <a:t> </a:t>
            </a:r>
            <a:r>
              <a:rPr sz="2000" kern="0" dirty="0">
                <a:solidFill>
                  <a:srgbClr val="000000">
                    <a:alpha val="100000"/>
                  </a:srgbClr>
                </a:solidFill>
                <a:latin typeface="等线" panose="02010600030101010101" pitchFamily="2" charset="-122"/>
                <a:ea typeface="等线" panose="02010600030101010101" pitchFamily="2" charset="-122"/>
                <a:cs typeface="Arial" panose="020B0604020202020204"/>
                <a:sym typeface="+mn-ea"/>
              </a:rPr>
              <a:t>Nb</a:t>
            </a:r>
            <a:r>
              <a:rPr sz="2000" kern="0" spc="80" dirty="0">
                <a:solidFill>
                  <a:srgbClr val="000000">
                    <a:alpha val="100000"/>
                  </a:srgbClr>
                </a:solidFill>
                <a:latin typeface="等线" panose="02010600030101010101" pitchFamily="2" charset="-122"/>
                <a:ea typeface="等线" panose="02010600030101010101" pitchFamily="2" charset="-122"/>
                <a:cs typeface="Arial" panose="020B0604020202020204"/>
                <a:sym typeface="+mn-ea"/>
              </a:rPr>
              <a:t> </a:t>
            </a:r>
            <a:r>
              <a:rPr lang="zh-CN" sz="2000" kern="0" spc="80" dirty="0">
                <a:solidFill>
                  <a:srgbClr val="000000">
                    <a:alpha val="100000"/>
                  </a:srgbClr>
                </a:solidFill>
                <a:latin typeface="等线" panose="02010600030101010101" pitchFamily="2" charset="-122"/>
                <a:ea typeface="等线" panose="02010600030101010101" pitchFamily="2" charset="-122"/>
                <a:cs typeface="Arial" panose="020B0604020202020204"/>
                <a:sym typeface="+mn-ea"/>
              </a:rPr>
              <a:t>合金的太空应用</a:t>
            </a:r>
            <a:endParaRPr sz="2000" dirty="0">
              <a:latin typeface="等线" panose="02010600030101010101" pitchFamily="2" charset="-122"/>
              <a:ea typeface="等线" panose="02010600030101010101" pitchFamily="2" charset="-122"/>
              <a:cs typeface="宋体" panose="02010600030101010101" pitchFamily="2" charset="-122"/>
            </a:endParaRPr>
          </a:p>
          <a:p>
            <a:pPr marL="19050" algn="l" rtl="0" eaLnBrk="0">
              <a:lnSpc>
                <a:spcPct val="100000"/>
              </a:lnSpc>
            </a:pPr>
            <a:endParaRPr dirty="0">
              <a:latin typeface="等线" panose="02010600030101010101" pitchFamily="2" charset="-122"/>
              <a:ea typeface="等线" panose="02010600030101010101" pitchFamily="2" charset="-122"/>
              <a:cs typeface="宋体" panose="02010600030101010101" pitchFamily="2" charset="-122"/>
            </a:endParaRPr>
          </a:p>
          <a:p>
            <a:pPr algn="l" rtl="0" eaLnBrk="0">
              <a:lnSpc>
                <a:spcPct val="107000"/>
              </a:lnSpc>
            </a:pPr>
            <a:endParaRPr lang="en-US" dirty="0">
              <a:latin typeface="等线" panose="02010600030101010101" pitchFamily="2" charset="-122"/>
              <a:ea typeface="等线" panose="02010600030101010101" pitchFamily="2" charset="-122"/>
              <a:cs typeface="Arial" panose="020B0604020202020204"/>
            </a:endParaRPr>
          </a:p>
          <a:p>
            <a:pPr algn="l" rtl="0" eaLnBrk="0">
              <a:lnSpc>
                <a:spcPct val="107000"/>
              </a:lnSpc>
            </a:pPr>
            <a:endParaRPr dirty="0">
              <a:latin typeface="等线" panose="02010600030101010101" pitchFamily="2" charset="-122"/>
              <a:ea typeface="等线" panose="02010600030101010101" pitchFamily="2" charset="-122"/>
              <a:cs typeface="Arial" panose="020B0604020202020204"/>
            </a:endParaRPr>
          </a:p>
          <a:p>
            <a:pPr algn="l" rtl="0" eaLnBrk="0">
              <a:lnSpc>
                <a:spcPct val="107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07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07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08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01000"/>
              </a:lnSpc>
            </a:pPr>
            <a:endParaRPr sz="300" dirty="0">
              <a:latin typeface="等线" panose="02010600030101010101" pitchFamily="2" charset="-122"/>
              <a:ea typeface="等线" panose="02010600030101010101" pitchFamily="2" charset="-122"/>
              <a:cs typeface="Arial" panose="020B0604020202020204"/>
            </a:endParaRPr>
          </a:p>
          <a:p>
            <a:pPr marL="12700" algn="l" rtl="0" eaLnBrk="0">
              <a:lnSpc>
                <a:spcPts val="1740"/>
              </a:lnSpc>
              <a:spcBef>
                <a:spcPts val="0"/>
              </a:spcBef>
            </a:pPr>
            <a:r>
              <a:rPr sz="1200" kern="0" spc="0" dirty="0">
                <a:solidFill>
                  <a:srgbClr val="898989">
                    <a:alpha val="100000"/>
                  </a:srgbClr>
                </a:solidFill>
                <a:latin typeface="等线" panose="02010600030101010101" pitchFamily="2" charset="-122"/>
                <a:ea typeface="等线" panose="02010600030101010101" pitchFamily="2" charset="-122"/>
                <a:cs typeface="Tahoma" panose="020B0604030504040204"/>
              </a:rPr>
              <a:t>2025/01/10 -</a:t>
            </a:r>
            <a:r>
              <a:rPr sz="1200" kern="0" spc="0" dirty="0">
                <a:solidFill>
                  <a:srgbClr val="898989">
                    <a:alpha val="100000"/>
                  </a:srgbClr>
                </a:solidFill>
                <a:latin typeface="等线" panose="02010600030101010101" pitchFamily="2" charset="-122"/>
                <a:ea typeface="等线" panose="02010600030101010101" pitchFamily="2" charset="-122"/>
                <a:cs typeface="宋体" panose="02010600030101010101" pitchFamily="2" charset="-122"/>
              </a:rPr>
              <a:t>影</a:t>
            </a:r>
            <a:r>
              <a:rPr sz="1200" kern="0" spc="-10" dirty="0">
                <a:solidFill>
                  <a:srgbClr val="898989">
                    <a:alpha val="100000"/>
                  </a:srgbClr>
                </a:solidFill>
                <a:latin typeface="等线" panose="02010600030101010101" pitchFamily="2" charset="-122"/>
                <a:ea typeface="等线" panose="02010600030101010101" pitchFamily="2" charset="-122"/>
                <a:cs typeface="宋体" panose="02010600030101010101" pitchFamily="2" charset="-122"/>
              </a:rPr>
              <a:t>响创新最新进展</a:t>
            </a:r>
            <a:r>
              <a:rPr sz="1200" kern="0" spc="-10" dirty="0">
                <a:solidFill>
                  <a:srgbClr val="898989">
                    <a:alpha val="100000"/>
                  </a:srgbClr>
                </a:solidFill>
                <a:latin typeface="等线" panose="02010600030101010101" pitchFamily="2" charset="-122"/>
                <a:ea typeface="等线" panose="02010600030101010101" pitchFamily="2" charset="-122"/>
                <a:cs typeface="Tahoma" panose="020B0604030504040204"/>
              </a:rPr>
              <a:t>10</a:t>
            </a:r>
            <a:endParaRPr sz="1200" dirty="0">
              <a:latin typeface="等线" panose="02010600030101010101" pitchFamily="2" charset="-122"/>
              <a:ea typeface="等线" panose="02010600030101010101" pitchFamily="2" charset="-122"/>
              <a:cs typeface="Tahoma" panose="020B0604030504040204"/>
            </a:endParaRPr>
          </a:p>
        </p:txBody>
      </p:sp>
      <p:grpSp>
        <p:nvGrpSpPr>
          <p:cNvPr id="10" name="group 10"/>
          <p:cNvGrpSpPr/>
          <p:nvPr/>
        </p:nvGrpSpPr>
        <p:grpSpPr>
          <a:xfrm rot="21600000">
            <a:off x="300494" y="3147004"/>
            <a:ext cx="9047480" cy="500168"/>
            <a:chOff x="-12700" y="-65968"/>
            <a:chExt cx="9047480" cy="500168"/>
          </a:xfrm>
        </p:grpSpPr>
        <p:pic>
          <p:nvPicPr>
            <p:cNvPr id="180" name="picture 180"/>
            <p:cNvPicPr>
              <a:picLocks noChangeAspect="1"/>
            </p:cNvPicPr>
            <p:nvPr/>
          </p:nvPicPr>
          <p:blipFill>
            <a:blip r:embed="rId1"/>
            <a:stretch>
              <a:fillRect/>
            </a:stretch>
          </p:blipFill>
          <p:spPr>
            <a:xfrm rot="21600000">
              <a:off x="0" y="0"/>
              <a:ext cx="9022067" cy="434200"/>
            </a:xfrm>
            <a:prstGeom prst="rect">
              <a:avLst/>
            </a:prstGeom>
          </p:spPr>
        </p:pic>
        <p:sp>
          <p:nvSpPr>
            <p:cNvPr id="182" name="textbox 182"/>
            <p:cNvSpPr/>
            <p:nvPr/>
          </p:nvSpPr>
          <p:spPr>
            <a:xfrm>
              <a:off x="-12700" y="-65968"/>
              <a:ext cx="9047480" cy="489584"/>
            </a:xfrm>
            <a:prstGeom prst="rect">
              <a:avLst/>
            </a:prstGeom>
            <a:noFill/>
            <a:ln w="0" cap="flat">
              <a:noFill/>
              <a:prstDash val="solid"/>
              <a:miter lim="0"/>
            </a:ln>
          </p:spPr>
          <p:txBody>
            <a:bodyPr vert="horz" wrap="square" lIns="0" tIns="0" rIns="0" bIns="0"/>
            <a:lstStyle/>
            <a:p>
              <a:pPr algn="l" rtl="0" eaLnBrk="0">
                <a:lnSpc>
                  <a:spcPct val="110000"/>
                </a:lnSpc>
              </a:pPr>
              <a:endParaRPr sz="800" dirty="0">
                <a:latin typeface="等线" panose="02010600030101010101" pitchFamily="2" charset="-122"/>
                <a:ea typeface="等线" panose="02010600030101010101" pitchFamily="2" charset="-122"/>
                <a:cs typeface="Arial" panose="020B0604020202020204"/>
              </a:endParaRPr>
            </a:p>
            <a:p>
              <a:pPr marL="139700" algn="l" rtl="0" eaLnBrk="0">
                <a:lnSpc>
                  <a:spcPct val="100000"/>
                </a:lnSpc>
                <a:spcBef>
                  <a:spcPts val="5"/>
                </a:spcBef>
              </a:pPr>
              <a:r>
                <a:rPr sz="2400" kern="0" spc="9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延长喷</a:t>
              </a:r>
              <a:r>
                <a:rPr lang="zh-CN" sz="2400" kern="0" spc="9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涂镍铬合金</a:t>
              </a:r>
              <a:r>
                <a:rPr sz="2400" kern="0" spc="9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的喷嘴寿命</a:t>
              </a:r>
              <a:endParaRPr sz="2400" dirty="0">
                <a:latin typeface="等线" panose="02010600030101010101" pitchFamily="2" charset="-122"/>
                <a:ea typeface="等线" panose="02010600030101010101" pitchFamily="2" charset="-122"/>
                <a:cs typeface="宋体" panose="02010600030101010101" pitchFamily="2" charset="-122"/>
              </a:endParaRPr>
            </a:p>
          </p:txBody>
        </p:sp>
      </p:grpSp>
      <p:pic>
        <p:nvPicPr>
          <p:cNvPr id="184" name="picture 184"/>
          <p:cNvPicPr>
            <a:picLocks noChangeAspect="1"/>
          </p:cNvPicPr>
          <p:nvPr/>
        </p:nvPicPr>
        <p:blipFill>
          <a:blip r:embed="rId2"/>
          <a:stretch>
            <a:fillRect/>
          </a:stretch>
        </p:blipFill>
        <p:spPr>
          <a:xfrm rot="21600000">
            <a:off x="9364980" y="461771"/>
            <a:ext cx="2510028" cy="781811"/>
          </a:xfrm>
          <a:prstGeom prst="rect">
            <a:avLst/>
          </a:prstGeom>
        </p:spPr>
      </p:pic>
      <p:sp>
        <p:nvSpPr>
          <p:cNvPr id="186" name="textbox 186"/>
          <p:cNvSpPr/>
          <p:nvPr/>
        </p:nvSpPr>
        <p:spPr>
          <a:xfrm>
            <a:off x="424180" y="591820"/>
            <a:ext cx="1316990" cy="490220"/>
          </a:xfrm>
          <a:prstGeom prst="rect">
            <a:avLst/>
          </a:prstGeom>
          <a:noFill/>
          <a:ln w="0" cap="flat">
            <a:noFill/>
            <a:prstDash val="solid"/>
            <a:miter lim="0"/>
          </a:ln>
        </p:spPr>
        <p:txBody>
          <a:bodyPr vert="horz" wrap="square" lIns="0" tIns="0" rIns="0" bIns="0"/>
          <a:lstStyle/>
          <a:p>
            <a:pPr algn="l" rtl="0" eaLnBrk="0">
              <a:lnSpc>
                <a:spcPct val="91000"/>
              </a:lnSpc>
            </a:pPr>
            <a:endParaRPr sz="100" dirty="0">
              <a:latin typeface="等线" panose="02010600030101010101" pitchFamily="2" charset="-122"/>
              <a:ea typeface="等线" panose="02010600030101010101" pitchFamily="2" charset="-122"/>
              <a:cs typeface="Arial" panose="020B0604020202020204"/>
            </a:endParaRPr>
          </a:p>
          <a:p>
            <a:pPr marL="12700" algn="l" rtl="0" eaLnBrk="0">
              <a:lnSpc>
                <a:spcPct val="95000"/>
              </a:lnSpc>
            </a:pPr>
            <a:r>
              <a:rPr lang="zh-CN" sz="3200" b="1" dirty="0">
                <a:latin typeface="等线" panose="02010600030101010101" pitchFamily="2" charset="-122"/>
                <a:ea typeface="等线" panose="02010600030101010101" pitchFamily="2" charset="-122"/>
                <a:cs typeface="宋体" panose="02010600030101010101" pitchFamily="2" charset="-122"/>
              </a:rPr>
              <a:t>目</a:t>
            </a:r>
            <a:r>
              <a:rPr lang="en-US" altLang="zh-CN" sz="3200" b="1" dirty="0">
                <a:latin typeface="等线" panose="02010600030101010101" pitchFamily="2" charset="-122"/>
                <a:ea typeface="等线" panose="02010600030101010101" pitchFamily="2" charset="-122"/>
                <a:cs typeface="宋体" panose="02010600030101010101" pitchFamily="2" charset="-122"/>
              </a:rPr>
              <a:t> </a:t>
            </a:r>
            <a:r>
              <a:rPr lang="zh-CN" sz="3200" b="1" dirty="0">
                <a:latin typeface="等线" panose="02010600030101010101" pitchFamily="2" charset="-122"/>
                <a:ea typeface="等线" panose="02010600030101010101" pitchFamily="2" charset="-122"/>
                <a:cs typeface="宋体" panose="02010600030101010101" pitchFamily="2" charset="-122"/>
              </a:rPr>
              <a:t>录</a:t>
            </a:r>
            <a:endParaRPr lang="zh-CN" sz="3200" b="1" dirty="0">
              <a:latin typeface="等线" panose="02010600030101010101" pitchFamily="2" charset="-122"/>
              <a:ea typeface="等线" panose="02010600030101010101" pitchFamily="2" charset="-122"/>
              <a:cs typeface="宋体" panose="02010600030101010101" pitchFamily="2" charset="-122"/>
            </a:endParaRPr>
          </a:p>
        </p:txBody>
      </p:sp>
      <p:sp>
        <p:nvSpPr>
          <p:cNvPr id="188" name="textbox 188"/>
          <p:cNvSpPr/>
          <p:nvPr/>
        </p:nvSpPr>
        <p:spPr>
          <a:xfrm>
            <a:off x="422859" y="1808797"/>
            <a:ext cx="2988339" cy="739094"/>
          </a:xfrm>
          <a:prstGeom prst="rect">
            <a:avLst/>
          </a:prstGeom>
          <a:noFill/>
          <a:ln w="0" cap="flat">
            <a:noFill/>
            <a:prstDash val="solid"/>
            <a:miter lim="0"/>
          </a:ln>
        </p:spPr>
        <p:txBody>
          <a:bodyPr vert="horz" wrap="square" lIns="0" tIns="0" rIns="0" bIns="0"/>
          <a:lstStyle/>
          <a:p>
            <a:pPr marL="12700" algn="l" rtl="0" eaLnBrk="0">
              <a:lnSpc>
                <a:spcPct val="100000"/>
              </a:lnSpc>
            </a:pPr>
            <a:r>
              <a:rPr sz="2800" b="1" kern="0" spc="60" dirty="0" err="1">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冷喷</a:t>
            </a:r>
            <a:r>
              <a:rPr lang="zh-CN" altLang="en-US" sz="2800" b="1" kern="0" spc="6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涂</a:t>
            </a:r>
            <a:r>
              <a:rPr sz="2800" b="1" kern="0" spc="60" dirty="0" err="1">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设备</a:t>
            </a:r>
            <a:endParaRPr sz="2800" b="1" dirty="0">
              <a:latin typeface="等线" panose="02010600030101010101" pitchFamily="2" charset="-122"/>
              <a:ea typeface="等线" panose="02010600030101010101" pitchFamily="2" charset="-122"/>
              <a:cs typeface="宋体" panose="02010600030101010101" pitchFamily="2" charset="-122"/>
            </a:endParaRPr>
          </a:p>
        </p:txBody>
      </p:sp>
      <p:pic>
        <p:nvPicPr>
          <p:cNvPr id="190" name="picture 190"/>
          <p:cNvPicPr>
            <a:picLocks noChangeAspect="1"/>
          </p:cNvPicPr>
          <p:nvPr/>
        </p:nvPicPr>
        <p:blipFill>
          <a:blip r:embed="rId3"/>
          <a:stretch>
            <a:fillRect/>
          </a:stretch>
        </p:blipFill>
        <p:spPr>
          <a:xfrm rot="21600000">
            <a:off x="382257" y="1253616"/>
            <a:ext cx="2532138" cy="190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picture 192"/>
          <p:cNvPicPr>
            <a:picLocks noChangeAspect="1"/>
          </p:cNvPicPr>
          <p:nvPr/>
        </p:nvPicPr>
        <p:blipFill>
          <a:blip r:embed="rId1"/>
          <a:stretch>
            <a:fillRect/>
          </a:stretch>
        </p:blipFill>
        <p:spPr>
          <a:xfrm rot="21600000">
            <a:off x="720852" y="2362200"/>
            <a:ext cx="4102608" cy="3992879"/>
          </a:xfrm>
          <a:prstGeom prst="rect">
            <a:avLst/>
          </a:prstGeom>
        </p:spPr>
      </p:pic>
      <p:pic>
        <p:nvPicPr>
          <p:cNvPr id="194" name="picture 194"/>
          <p:cNvPicPr>
            <a:picLocks noChangeAspect="1"/>
          </p:cNvPicPr>
          <p:nvPr/>
        </p:nvPicPr>
        <p:blipFill>
          <a:blip r:embed="rId2"/>
          <a:stretch>
            <a:fillRect/>
          </a:stretch>
        </p:blipFill>
        <p:spPr>
          <a:xfrm rot="21600000">
            <a:off x="8305800" y="3881627"/>
            <a:ext cx="3069335" cy="2302764"/>
          </a:xfrm>
          <a:prstGeom prst="rect">
            <a:avLst/>
          </a:prstGeom>
        </p:spPr>
      </p:pic>
      <p:pic>
        <p:nvPicPr>
          <p:cNvPr id="196" name="picture 196"/>
          <p:cNvPicPr>
            <a:picLocks noChangeAspect="1"/>
          </p:cNvPicPr>
          <p:nvPr/>
        </p:nvPicPr>
        <p:blipFill>
          <a:blip r:embed="rId3"/>
          <a:stretch>
            <a:fillRect/>
          </a:stretch>
        </p:blipFill>
        <p:spPr>
          <a:xfrm rot="21600000">
            <a:off x="8305800" y="1505711"/>
            <a:ext cx="3069335" cy="2174747"/>
          </a:xfrm>
          <a:prstGeom prst="rect">
            <a:avLst/>
          </a:prstGeom>
        </p:spPr>
      </p:pic>
      <p:sp>
        <p:nvSpPr>
          <p:cNvPr id="198" name="textbox 198"/>
          <p:cNvSpPr/>
          <p:nvPr/>
        </p:nvSpPr>
        <p:spPr>
          <a:xfrm>
            <a:off x="4922265" y="2866084"/>
            <a:ext cx="2476500" cy="2978661"/>
          </a:xfrm>
          <a:prstGeom prst="rect">
            <a:avLst/>
          </a:prstGeom>
          <a:noFill/>
          <a:ln w="0" cap="flat">
            <a:noFill/>
            <a:prstDash val="solid"/>
            <a:miter lim="0"/>
          </a:ln>
        </p:spPr>
        <p:txBody>
          <a:bodyPr vert="horz" wrap="square" lIns="0" tIns="0" rIns="0" bIns="0"/>
          <a:lstStyle/>
          <a:p>
            <a:pPr algn="l" rtl="0" eaLnBrk="0">
              <a:lnSpc>
                <a:spcPct val="79000"/>
              </a:lnSpc>
            </a:pPr>
            <a:endParaRPr sz="100" dirty="0">
              <a:latin typeface="等线" panose="02010600030101010101" pitchFamily="2" charset="-122"/>
              <a:ea typeface="等线" panose="02010600030101010101" pitchFamily="2" charset="-122"/>
              <a:cs typeface="Arial" panose="020B0604020202020204"/>
            </a:endParaRPr>
          </a:p>
          <a:p>
            <a:pPr marL="12700" algn="l" rtl="0" eaLnBrk="0">
              <a:lnSpc>
                <a:spcPct val="91000"/>
              </a:lnSpc>
            </a:pPr>
            <a:r>
              <a:rPr sz="2000" b="1" kern="0" spc="2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标准喷嘴：</a:t>
            </a:r>
            <a:endParaRPr sz="2000" dirty="0">
              <a:latin typeface="等线" panose="02010600030101010101" pitchFamily="2" charset="-122"/>
              <a:ea typeface="等线" panose="02010600030101010101" pitchFamily="2" charset="-122"/>
              <a:cs typeface="宋体" panose="02010600030101010101" pitchFamily="2" charset="-122"/>
            </a:endParaRPr>
          </a:p>
          <a:p>
            <a:pPr marL="22225" algn="l" rtl="0" eaLnBrk="0">
              <a:lnSpc>
                <a:spcPts val="2305"/>
              </a:lnSpc>
            </a:pPr>
            <a:r>
              <a:rPr kern="0" spc="5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粒子速度：</a:t>
            </a:r>
            <a:r>
              <a:rPr kern="0" spc="50" dirty="0">
                <a:solidFill>
                  <a:srgbClr val="000000">
                    <a:alpha val="100000"/>
                  </a:srgbClr>
                </a:solidFill>
                <a:latin typeface="等线" panose="02010600030101010101" pitchFamily="2" charset="-122"/>
                <a:ea typeface="等线" panose="02010600030101010101" pitchFamily="2" charset="-122"/>
                <a:cs typeface="Arial" panose="020B0604020202020204"/>
              </a:rPr>
              <a:t>754m/s</a:t>
            </a:r>
            <a:endParaRPr dirty="0">
              <a:latin typeface="等线" panose="02010600030101010101" pitchFamily="2" charset="-122"/>
              <a:ea typeface="等线" panose="02010600030101010101" pitchFamily="2" charset="-122"/>
              <a:cs typeface="Arial" panose="020B0604020202020204"/>
            </a:endParaRPr>
          </a:p>
          <a:p>
            <a:pPr marL="31115" algn="l" rtl="0" eaLnBrk="0">
              <a:lnSpc>
                <a:spcPts val="2185"/>
              </a:lnSpc>
            </a:pPr>
            <a:r>
              <a:rPr kern="0" spc="-40" dirty="0">
                <a:solidFill>
                  <a:srgbClr val="000000">
                    <a:alpha val="100000"/>
                  </a:srgbClr>
                </a:solidFill>
                <a:latin typeface="等线" panose="02010600030101010101" pitchFamily="2" charset="-122"/>
                <a:ea typeface="等线" panose="02010600030101010101" pitchFamily="2" charset="-122"/>
                <a:cs typeface="Arial" panose="020B0604020202020204"/>
              </a:rPr>
              <a:t>DE: 79,90%</a:t>
            </a:r>
            <a:endParaRPr dirty="0">
              <a:latin typeface="等线" panose="02010600030101010101" pitchFamily="2" charset="-122"/>
              <a:ea typeface="等线" panose="02010600030101010101" pitchFamily="2" charset="-122"/>
              <a:cs typeface="Arial" panose="020B0604020202020204"/>
            </a:endParaRPr>
          </a:p>
          <a:p>
            <a:pPr marL="23495" algn="l" rtl="0" eaLnBrk="0">
              <a:lnSpc>
                <a:spcPts val="2335"/>
              </a:lnSpc>
            </a:pPr>
            <a:r>
              <a:rPr kern="0" spc="2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孔隙率：</a:t>
            </a:r>
            <a:r>
              <a:rPr kern="0" spc="20" dirty="0">
                <a:solidFill>
                  <a:srgbClr val="000000">
                    <a:alpha val="100000"/>
                  </a:srgbClr>
                </a:solidFill>
                <a:latin typeface="等线" panose="02010600030101010101" pitchFamily="2" charset="-122"/>
                <a:ea typeface="等线" panose="02010600030101010101" pitchFamily="2" charset="-122"/>
                <a:cs typeface="Arial" panose="020B0604020202020204"/>
              </a:rPr>
              <a:t>0.4%</a:t>
            </a:r>
            <a:endParaRPr dirty="0">
              <a:latin typeface="等线" panose="02010600030101010101" pitchFamily="2" charset="-122"/>
              <a:ea typeface="等线" panose="02010600030101010101" pitchFamily="2" charset="-122"/>
              <a:cs typeface="Arial" panose="020B0604020202020204"/>
            </a:endParaRPr>
          </a:p>
          <a:p>
            <a:pPr algn="l" rtl="0" eaLnBrk="0">
              <a:lnSpc>
                <a:spcPct val="177000"/>
              </a:lnSpc>
            </a:pPr>
            <a:endParaRPr sz="1000" dirty="0">
              <a:latin typeface="等线" panose="02010600030101010101" pitchFamily="2" charset="-122"/>
              <a:ea typeface="等线" panose="02010600030101010101" pitchFamily="2" charset="-122"/>
              <a:cs typeface="Arial" panose="020B0604020202020204"/>
            </a:endParaRPr>
          </a:p>
          <a:p>
            <a:pPr marL="29210" algn="l" rtl="0" eaLnBrk="0">
              <a:lnSpc>
                <a:spcPct val="100000"/>
              </a:lnSpc>
              <a:spcBef>
                <a:spcPts val="510"/>
              </a:spcBef>
            </a:pPr>
            <a:r>
              <a:rPr sz="2000" b="1" kern="0" spc="3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改进的冷却喷嘴：</a:t>
            </a:r>
            <a:endParaRPr sz="2000" b="1" kern="0" spc="3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endParaRPr>
          </a:p>
          <a:p>
            <a:pPr marL="29210" algn="l" rtl="0" eaLnBrk="0">
              <a:lnSpc>
                <a:spcPct val="100000"/>
              </a:lnSpc>
              <a:spcBef>
                <a:spcPts val="510"/>
              </a:spcBef>
            </a:pPr>
            <a:r>
              <a:rPr kern="0" spc="3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粒</a:t>
            </a:r>
            <a:r>
              <a:rPr kern="0" spc="2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子速</a:t>
            </a:r>
            <a:r>
              <a:rPr kern="0" spc="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度：</a:t>
            </a:r>
            <a:r>
              <a:rPr kern="0" spc="0" dirty="0">
                <a:solidFill>
                  <a:srgbClr val="000000">
                    <a:alpha val="100000"/>
                  </a:srgbClr>
                </a:solidFill>
                <a:latin typeface="等线" panose="02010600030101010101" pitchFamily="2" charset="-122"/>
                <a:ea typeface="等线" panose="02010600030101010101" pitchFamily="2" charset="-122"/>
                <a:cs typeface="Arial" panose="020B0604020202020204"/>
              </a:rPr>
              <a:t>748m/s</a:t>
            </a:r>
            <a:endParaRPr dirty="0">
              <a:latin typeface="等线" panose="02010600030101010101" pitchFamily="2" charset="-122"/>
              <a:ea typeface="等线" panose="02010600030101010101" pitchFamily="2" charset="-122"/>
              <a:cs typeface="Arial" panose="020B0604020202020204"/>
            </a:endParaRPr>
          </a:p>
          <a:p>
            <a:pPr marL="31115" algn="l" rtl="0" eaLnBrk="0">
              <a:lnSpc>
                <a:spcPts val="2335"/>
              </a:lnSpc>
            </a:pPr>
            <a:r>
              <a:rPr kern="0" spc="-40" dirty="0">
                <a:solidFill>
                  <a:srgbClr val="000000">
                    <a:alpha val="100000"/>
                  </a:srgbClr>
                </a:solidFill>
                <a:latin typeface="等线" panose="02010600030101010101" pitchFamily="2" charset="-122"/>
                <a:ea typeface="等线" panose="02010600030101010101" pitchFamily="2" charset="-122"/>
                <a:cs typeface="Arial" panose="020B0604020202020204"/>
              </a:rPr>
              <a:t>DE: 80,27%</a:t>
            </a:r>
            <a:endParaRPr dirty="0">
              <a:latin typeface="等线" panose="02010600030101010101" pitchFamily="2" charset="-122"/>
              <a:ea typeface="等线" panose="02010600030101010101" pitchFamily="2" charset="-122"/>
              <a:cs typeface="Arial" panose="020B0604020202020204"/>
            </a:endParaRPr>
          </a:p>
          <a:p>
            <a:pPr marL="23495" algn="l" rtl="0" eaLnBrk="0">
              <a:lnSpc>
                <a:spcPts val="2335"/>
              </a:lnSpc>
            </a:pPr>
            <a:r>
              <a:rPr kern="0" spc="2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孔隙率：</a:t>
            </a:r>
            <a:r>
              <a:rPr kern="0" spc="20" dirty="0">
                <a:solidFill>
                  <a:srgbClr val="000000">
                    <a:alpha val="100000"/>
                  </a:srgbClr>
                </a:solidFill>
                <a:latin typeface="等线" panose="02010600030101010101" pitchFamily="2" charset="-122"/>
                <a:ea typeface="等线" panose="02010600030101010101" pitchFamily="2" charset="-122"/>
                <a:cs typeface="Arial" panose="020B0604020202020204"/>
              </a:rPr>
              <a:t>0.3%</a:t>
            </a:r>
            <a:endParaRPr dirty="0">
              <a:latin typeface="等线" panose="02010600030101010101" pitchFamily="2" charset="-122"/>
              <a:ea typeface="等线" panose="02010600030101010101" pitchFamily="2" charset="-122"/>
              <a:cs typeface="Arial" panose="020B0604020202020204"/>
            </a:endParaRPr>
          </a:p>
        </p:txBody>
      </p:sp>
      <p:grpSp>
        <p:nvGrpSpPr>
          <p:cNvPr id="12" name="group 12"/>
          <p:cNvGrpSpPr/>
          <p:nvPr/>
        </p:nvGrpSpPr>
        <p:grpSpPr>
          <a:xfrm rot="21600000">
            <a:off x="1882914" y="1491564"/>
            <a:ext cx="4229595" cy="1330754"/>
            <a:chOff x="0" y="0"/>
            <a:chExt cx="4229595" cy="1137018"/>
          </a:xfrm>
        </p:grpSpPr>
        <p:pic>
          <p:nvPicPr>
            <p:cNvPr id="200" name="picture 200"/>
            <p:cNvPicPr>
              <a:picLocks noChangeAspect="1"/>
            </p:cNvPicPr>
            <p:nvPr/>
          </p:nvPicPr>
          <p:blipFill>
            <a:blip r:embed="rId4"/>
            <a:stretch>
              <a:fillRect/>
            </a:stretch>
          </p:blipFill>
          <p:spPr>
            <a:xfrm rot="21600000">
              <a:off x="0" y="0"/>
              <a:ext cx="4229595" cy="1137018"/>
            </a:xfrm>
            <a:prstGeom prst="rect">
              <a:avLst/>
            </a:prstGeom>
          </p:spPr>
        </p:pic>
        <p:sp>
          <p:nvSpPr>
            <p:cNvPr id="202" name="textbox 202"/>
            <p:cNvSpPr/>
            <p:nvPr/>
          </p:nvSpPr>
          <p:spPr>
            <a:xfrm>
              <a:off x="-12700" y="-12700"/>
              <a:ext cx="4255134" cy="1162685"/>
            </a:xfrm>
            <a:prstGeom prst="rect">
              <a:avLst/>
            </a:prstGeom>
            <a:noFill/>
            <a:ln w="0" cap="flat">
              <a:noFill/>
              <a:prstDash val="solid"/>
              <a:miter lim="0"/>
            </a:ln>
          </p:spPr>
          <p:txBody>
            <a:bodyPr vert="horz" wrap="square" lIns="0" tIns="0" rIns="0" bIns="0"/>
            <a:lstStyle/>
            <a:p>
              <a:pPr algn="l" rtl="0" eaLnBrk="0">
                <a:lnSpc>
                  <a:spcPct val="100000"/>
                </a:lnSpc>
              </a:pPr>
              <a:endParaRPr sz="900" dirty="0">
                <a:latin typeface="等线" panose="02010600030101010101" pitchFamily="2" charset="-122"/>
                <a:ea typeface="等线" panose="02010600030101010101" pitchFamily="2" charset="-122"/>
                <a:cs typeface="Arial" panose="020B0604020202020204"/>
              </a:endParaRPr>
            </a:p>
            <a:p>
              <a:pPr algn="l" rtl="0" eaLnBrk="0">
                <a:lnSpc>
                  <a:spcPct val="9000"/>
                </a:lnSpc>
              </a:pPr>
              <a:endParaRPr sz="100" dirty="0">
                <a:latin typeface="等线" panose="02010600030101010101" pitchFamily="2" charset="-122"/>
                <a:ea typeface="等线" panose="02010600030101010101" pitchFamily="2" charset="-122"/>
                <a:cs typeface="Arial" panose="020B0604020202020204"/>
              </a:endParaRPr>
            </a:p>
            <a:p>
              <a:pPr marL="144780" algn="l" rtl="0" eaLnBrk="0">
                <a:lnSpc>
                  <a:spcPct val="95000"/>
                </a:lnSpc>
              </a:pPr>
              <a:r>
                <a:rPr b="1" kern="0" spc="-1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喷</a:t>
              </a:r>
              <a:r>
                <a:rPr lang="zh-CN" b="1" kern="0" spc="-1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涂</a:t>
              </a:r>
              <a:r>
                <a:rPr b="1" kern="0" spc="-10" dirty="0">
                  <a:solidFill>
                    <a:srgbClr val="000000">
                      <a:alpha val="100000"/>
                    </a:srgbClr>
                  </a:solidFill>
                  <a:latin typeface="等线" panose="02010600030101010101" pitchFamily="2" charset="-122"/>
                  <a:ea typeface="等线" panose="02010600030101010101" pitchFamily="2" charset="-122"/>
                  <a:cs typeface="Tahoma" panose="020B0604030504040204"/>
                </a:rPr>
                <a:t>In625</a:t>
              </a:r>
              <a:r>
                <a:rPr b="1" kern="0" spc="-1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时使</a:t>
              </a:r>
              <a:r>
                <a:rPr b="1" kern="0" spc="-2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用的</a:t>
              </a:r>
              <a:r>
                <a:rPr b="1" kern="0" spc="-20" dirty="0">
                  <a:solidFill>
                    <a:srgbClr val="000000">
                      <a:alpha val="100000"/>
                    </a:srgbClr>
                  </a:solidFill>
                  <a:latin typeface="等线" panose="02010600030101010101" pitchFamily="2" charset="-122"/>
                  <a:ea typeface="等线" panose="02010600030101010101" pitchFamily="2" charset="-122"/>
                  <a:cs typeface="Tahoma" panose="020B0604030504040204"/>
                </a:rPr>
                <a:t>OUT2</a:t>
              </a:r>
              <a:r>
                <a:rPr b="1" kern="0" spc="-2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喷嘴</a:t>
              </a:r>
              <a:endParaRPr dirty="0">
                <a:latin typeface="等线" panose="02010600030101010101" pitchFamily="2" charset="-122"/>
                <a:ea typeface="等线" panose="02010600030101010101" pitchFamily="2" charset="-122"/>
                <a:cs typeface="宋体" panose="02010600030101010101" pitchFamily="2" charset="-122"/>
              </a:endParaRPr>
            </a:p>
            <a:p>
              <a:pPr marL="143510" algn="l" rtl="0" eaLnBrk="0">
                <a:lnSpc>
                  <a:spcPct val="94000"/>
                </a:lnSpc>
                <a:spcBef>
                  <a:spcPts val="140"/>
                </a:spcBef>
              </a:pPr>
              <a:r>
                <a:rPr kern="0" spc="2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工艺气体：氮气</a:t>
              </a:r>
              <a:endParaRPr dirty="0">
                <a:latin typeface="等线" panose="02010600030101010101" pitchFamily="2" charset="-122"/>
                <a:ea typeface="等线" panose="02010600030101010101" pitchFamily="2" charset="-122"/>
                <a:cs typeface="宋体" panose="02010600030101010101" pitchFamily="2" charset="-122"/>
              </a:endParaRPr>
            </a:p>
            <a:p>
              <a:pPr marL="143510" algn="l" rtl="0" eaLnBrk="0">
                <a:lnSpc>
                  <a:spcPct val="91000"/>
                </a:lnSpc>
                <a:spcBef>
                  <a:spcPts val="235"/>
                </a:spcBef>
              </a:pPr>
              <a:r>
                <a:rPr kern="0" spc="4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工艺气体温度：</a:t>
              </a:r>
              <a:r>
                <a:rPr kern="0" spc="-37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 </a:t>
              </a:r>
              <a:r>
                <a:rPr kern="0" spc="40" dirty="0">
                  <a:solidFill>
                    <a:srgbClr val="000000">
                      <a:alpha val="100000"/>
                    </a:srgbClr>
                  </a:solidFill>
                  <a:latin typeface="等线" panose="02010600030101010101" pitchFamily="2" charset="-122"/>
                  <a:ea typeface="等线" panose="02010600030101010101" pitchFamily="2" charset="-122"/>
                  <a:cs typeface="Arial" panose="020B0604020202020204"/>
                </a:rPr>
                <a:t>1000</a:t>
              </a:r>
              <a:r>
                <a:rPr kern="0" spc="-210" dirty="0">
                  <a:solidFill>
                    <a:srgbClr val="000000">
                      <a:alpha val="100000"/>
                    </a:srgbClr>
                  </a:solidFill>
                  <a:latin typeface="等线" panose="02010600030101010101" pitchFamily="2" charset="-122"/>
                  <a:ea typeface="等线" panose="02010600030101010101" pitchFamily="2" charset="-122"/>
                  <a:cs typeface="Arial" panose="020B0604020202020204"/>
                </a:rPr>
                <a:t> </a:t>
              </a:r>
              <a:r>
                <a:rPr kern="0" spc="40" dirty="0">
                  <a:solidFill>
                    <a:srgbClr val="000000">
                      <a:alpha val="100000"/>
                    </a:srgbClr>
                  </a:solidFill>
                  <a:latin typeface="等线" panose="02010600030101010101" pitchFamily="2" charset="-122"/>
                  <a:ea typeface="等线" panose="02010600030101010101" pitchFamily="2" charset="-122"/>
                  <a:cs typeface="Arial" panose="020B0604020202020204"/>
                </a:rPr>
                <a:t>°</a:t>
              </a:r>
              <a:r>
                <a:rPr kern="0" spc="-230" dirty="0">
                  <a:solidFill>
                    <a:srgbClr val="000000">
                      <a:alpha val="100000"/>
                    </a:srgbClr>
                  </a:solidFill>
                  <a:latin typeface="等线" panose="02010600030101010101" pitchFamily="2" charset="-122"/>
                  <a:ea typeface="等线" panose="02010600030101010101" pitchFamily="2" charset="-122"/>
                  <a:cs typeface="Arial" panose="020B0604020202020204"/>
                </a:rPr>
                <a:t> </a:t>
              </a:r>
              <a:r>
                <a:rPr kern="0" spc="30" dirty="0">
                  <a:solidFill>
                    <a:srgbClr val="000000">
                      <a:alpha val="100000"/>
                    </a:srgbClr>
                  </a:solidFill>
                  <a:latin typeface="等线" panose="02010600030101010101" pitchFamily="2" charset="-122"/>
                  <a:ea typeface="等线" panose="02010600030101010101" pitchFamily="2" charset="-122"/>
                  <a:cs typeface="Arial" panose="020B0604020202020204"/>
                </a:rPr>
                <a:t>C</a:t>
              </a:r>
              <a:endParaRPr dirty="0">
                <a:latin typeface="等线" panose="02010600030101010101" pitchFamily="2" charset="-122"/>
                <a:ea typeface="等线" panose="02010600030101010101" pitchFamily="2" charset="-122"/>
                <a:cs typeface="Arial" panose="020B0604020202020204"/>
              </a:endParaRPr>
            </a:p>
            <a:p>
              <a:pPr marL="143510" algn="l" rtl="0" eaLnBrk="0">
                <a:lnSpc>
                  <a:spcPts val="2045"/>
                </a:lnSpc>
              </a:pPr>
              <a:r>
                <a:rPr kern="0" spc="9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工艺气体压力：</a:t>
              </a:r>
              <a:r>
                <a:rPr kern="0" spc="-37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 </a:t>
              </a:r>
              <a:r>
                <a:rPr kern="0" spc="90" dirty="0">
                  <a:solidFill>
                    <a:srgbClr val="000000">
                      <a:alpha val="100000"/>
                    </a:srgbClr>
                  </a:solidFill>
                  <a:latin typeface="等线" panose="02010600030101010101" pitchFamily="2" charset="-122"/>
                  <a:ea typeface="等线" panose="02010600030101010101" pitchFamily="2" charset="-122"/>
                  <a:cs typeface="Arial" panose="020B0604020202020204"/>
                </a:rPr>
                <a:t>5</a:t>
              </a:r>
              <a:r>
                <a:rPr kern="0" spc="-190" dirty="0">
                  <a:solidFill>
                    <a:srgbClr val="000000">
                      <a:alpha val="100000"/>
                    </a:srgbClr>
                  </a:solidFill>
                  <a:latin typeface="等线" panose="02010600030101010101" pitchFamily="2" charset="-122"/>
                  <a:ea typeface="等线" panose="02010600030101010101" pitchFamily="2" charset="-122"/>
                  <a:cs typeface="Arial" panose="020B0604020202020204"/>
                </a:rPr>
                <a:t> </a:t>
              </a:r>
              <a:r>
                <a:rPr kern="0" spc="90" dirty="0">
                  <a:solidFill>
                    <a:srgbClr val="000000">
                      <a:alpha val="100000"/>
                    </a:srgbClr>
                  </a:solidFill>
                  <a:latin typeface="等线" panose="02010600030101010101" pitchFamily="2" charset="-122"/>
                  <a:ea typeface="等线" panose="02010600030101010101" pitchFamily="2" charset="-122"/>
                  <a:cs typeface="Arial" panose="020B0604020202020204"/>
                </a:rPr>
                <a:t>0</a:t>
              </a:r>
              <a:r>
                <a:rPr kern="0" spc="0" dirty="0">
                  <a:solidFill>
                    <a:srgbClr val="000000">
                      <a:alpha val="100000"/>
                    </a:srgbClr>
                  </a:solidFill>
                  <a:latin typeface="等线" panose="02010600030101010101" pitchFamily="2" charset="-122"/>
                  <a:ea typeface="等线" panose="02010600030101010101" pitchFamily="2" charset="-122"/>
                  <a:cs typeface="Arial" panose="020B0604020202020204"/>
                </a:rPr>
                <a:t>  bar</a:t>
              </a:r>
              <a:endParaRPr dirty="0">
                <a:latin typeface="等线" panose="02010600030101010101" pitchFamily="2" charset="-122"/>
                <a:ea typeface="等线" panose="02010600030101010101" pitchFamily="2" charset="-122"/>
                <a:cs typeface="Arial" panose="020B0604020202020204"/>
              </a:endParaRPr>
            </a:p>
          </p:txBody>
        </p:sp>
      </p:grpSp>
      <p:sp>
        <p:nvSpPr>
          <p:cNvPr id="204" name="textbox 204"/>
          <p:cNvSpPr/>
          <p:nvPr/>
        </p:nvSpPr>
        <p:spPr>
          <a:xfrm>
            <a:off x="455138" y="592049"/>
            <a:ext cx="5264150" cy="488315"/>
          </a:xfrm>
          <a:prstGeom prst="rect">
            <a:avLst/>
          </a:prstGeom>
          <a:noFill/>
          <a:ln w="0" cap="flat">
            <a:noFill/>
            <a:prstDash val="solid"/>
            <a:miter lim="0"/>
          </a:ln>
        </p:spPr>
        <p:txBody>
          <a:bodyPr vert="horz" wrap="square" lIns="0" tIns="0" rIns="0" bIns="0"/>
          <a:lstStyle/>
          <a:p>
            <a:pPr algn="l" rtl="0" eaLnBrk="0">
              <a:lnSpc>
                <a:spcPct val="81000"/>
              </a:lnSpc>
            </a:pPr>
            <a:endParaRPr sz="100" b="1" dirty="0">
              <a:latin typeface="等线" panose="02010600030101010101" pitchFamily="2" charset="-122"/>
              <a:ea typeface="等线" panose="02010600030101010101" pitchFamily="2" charset="-122"/>
              <a:cs typeface="Arial" panose="020B0604020202020204"/>
            </a:endParaRPr>
          </a:p>
          <a:p>
            <a:pPr marL="12700" algn="l" rtl="0" eaLnBrk="0">
              <a:lnSpc>
                <a:spcPct val="95000"/>
              </a:lnSpc>
            </a:pPr>
            <a:r>
              <a:rPr sz="3200" b="1" kern="0" spc="-3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改进的</a:t>
            </a:r>
            <a:r>
              <a:rPr lang="zh-CN" sz="3200" b="1" kern="0" spc="-3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防腐蚀</a:t>
            </a:r>
            <a:r>
              <a:rPr sz="3200" b="1" kern="0" spc="-3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冷却喷嘴</a:t>
            </a:r>
            <a:endParaRPr sz="3200" b="1" dirty="0">
              <a:latin typeface="等线" panose="02010600030101010101" pitchFamily="2" charset="-122"/>
              <a:ea typeface="等线" panose="02010600030101010101" pitchFamily="2" charset="-122"/>
              <a:cs typeface="宋体" panose="02010600030101010101" pitchFamily="2" charset="-122"/>
            </a:endParaRPr>
          </a:p>
        </p:txBody>
      </p:sp>
      <p:pic>
        <p:nvPicPr>
          <p:cNvPr id="206" name="picture 206"/>
          <p:cNvPicPr>
            <a:picLocks noChangeAspect="1"/>
          </p:cNvPicPr>
          <p:nvPr/>
        </p:nvPicPr>
        <p:blipFill>
          <a:blip r:embed="rId5"/>
          <a:stretch>
            <a:fillRect/>
          </a:stretch>
        </p:blipFill>
        <p:spPr>
          <a:xfrm rot="21600000">
            <a:off x="9364980" y="461771"/>
            <a:ext cx="2510028" cy="781811"/>
          </a:xfrm>
          <a:prstGeom prst="rect">
            <a:avLst/>
          </a:prstGeom>
        </p:spPr>
      </p:pic>
      <p:pic>
        <p:nvPicPr>
          <p:cNvPr id="208" name="picture 208"/>
          <p:cNvPicPr>
            <a:picLocks noChangeAspect="1"/>
          </p:cNvPicPr>
          <p:nvPr/>
        </p:nvPicPr>
        <p:blipFill>
          <a:blip r:embed="rId6"/>
          <a:stretch>
            <a:fillRect/>
          </a:stretch>
        </p:blipFill>
        <p:spPr>
          <a:xfrm rot="21600000">
            <a:off x="6483095" y="1578864"/>
            <a:ext cx="1440180" cy="993647"/>
          </a:xfrm>
          <a:prstGeom prst="rect">
            <a:avLst/>
          </a:prstGeom>
        </p:spPr>
      </p:pic>
      <p:pic>
        <p:nvPicPr>
          <p:cNvPr id="212" name="picture 212"/>
          <p:cNvPicPr>
            <a:picLocks noChangeAspect="1"/>
          </p:cNvPicPr>
          <p:nvPr/>
        </p:nvPicPr>
        <p:blipFill>
          <a:blip r:embed="rId7"/>
          <a:stretch>
            <a:fillRect/>
          </a:stretch>
        </p:blipFill>
        <p:spPr>
          <a:xfrm rot="21600000">
            <a:off x="382257" y="1253616"/>
            <a:ext cx="2532138" cy="190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picture 214"/>
          <p:cNvPicPr>
            <a:picLocks noChangeAspect="1"/>
          </p:cNvPicPr>
          <p:nvPr/>
        </p:nvPicPr>
        <p:blipFill>
          <a:blip r:embed="rId1"/>
          <a:stretch>
            <a:fillRect/>
          </a:stretch>
        </p:blipFill>
        <p:spPr>
          <a:xfrm rot="21600000">
            <a:off x="374904" y="1525523"/>
            <a:ext cx="3529583" cy="4706111"/>
          </a:xfrm>
          <a:prstGeom prst="rect">
            <a:avLst/>
          </a:prstGeom>
        </p:spPr>
      </p:pic>
      <p:grpSp>
        <p:nvGrpSpPr>
          <p:cNvPr id="14" name="group 14"/>
          <p:cNvGrpSpPr/>
          <p:nvPr/>
        </p:nvGrpSpPr>
        <p:grpSpPr>
          <a:xfrm rot="21600000">
            <a:off x="4583810" y="4060457"/>
            <a:ext cx="5596254" cy="786765"/>
            <a:chOff x="-12700" y="-49771"/>
            <a:chExt cx="5596254" cy="786765"/>
          </a:xfrm>
        </p:grpSpPr>
        <p:grpSp>
          <p:nvGrpSpPr>
            <p:cNvPr id="16" name="group 16"/>
            <p:cNvGrpSpPr/>
            <p:nvPr/>
          </p:nvGrpSpPr>
          <p:grpSpPr>
            <a:xfrm rot="21600000">
              <a:off x="508" y="0"/>
              <a:ext cx="5570092" cy="736600"/>
              <a:chOff x="0" y="0"/>
              <a:chExt cx="5570092" cy="736600"/>
            </a:xfrm>
          </p:grpSpPr>
          <p:sp>
            <p:nvSpPr>
              <p:cNvPr id="216" name="path 216"/>
              <p:cNvSpPr/>
              <p:nvPr/>
            </p:nvSpPr>
            <p:spPr>
              <a:xfrm>
                <a:off x="0" y="0"/>
                <a:ext cx="5570092" cy="365759"/>
              </a:xfrm>
              <a:custGeom>
                <a:avLst/>
                <a:gdLst/>
                <a:ahLst/>
                <a:cxnLst/>
                <a:rect l="0" t="0" r="0" b="0"/>
                <a:pathLst>
                  <a:path w="8771" h="575">
                    <a:moveTo>
                      <a:pt x="0" y="575"/>
                    </a:moveTo>
                    <a:lnTo>
                      <a:pt x="8771" y="575"/>
                    </a:lnTo>
                    <a:lnTo>
                      <a:pt x="8771" y="0"/>
                    </a:lnTo>
                    <a:lnTo>
                      <a:pt x="0" y="0"/>
                    </a:lnTo>
                    <a:lnTo>
                      <a:pt x="0" y="575"/>
                    </a:lnTo>
                  </a:path>
                </a:pathLst>
              </a:custGeom>
              <a:solidFill>
                <a:srgbClr val="9C1006">
                  <a:alpha val="100000"/>
                </a:srgbClr>
              </a:solidFill>
              <a:ln w="0" cap="flat">
                <a:noFill/>
                <a:prstDash val="solid"/>
                <a:miter lim="0"/>
              </a:ln>
            </p:spPr>
            <p:txBody>
              <a:bodyPr rtlCol="0"/>
              <a:lstStyle/>
              <a:p>
                <a:pPr algn="ctr"/>
                <a:endParaRPr lang="zh-CN" altLang="en-US">
                  <a:latin typeface="等线" panose="02010600030101010101" pitchFamily="2" charset="-122"/>
                  <a:ea typeface="等线" panose="02010600030101010101" pitchFamily="2" charset="-122"/>
                </a:endParaRPr>
              </a:p>
            </p:txBody>
          </p:sp>
          <p:sp>
            <p:nvSpPr>
              <p:cNvPr id="218" name="path 218"/>
              <p:cNvSpPr/>
              <p:nvPr/>
            </p:nvSpPr>
            <p:spPr>
              <a:xfrm>
                <a:off x="0" y="365759"/>
                <a:ext cx="5569965" cy="370840"/>
              </a:xfrm>
              <a:custGeom>
                <a:avLst/>
                <a:gdLst/>
                <a:ahLst/>
                <a:cxnLst/>
                <a:rect l="0" t="0" r="0" b="0"/>
                <a:pathLst>
                  <a:path w="8771" h="584">
                    <a:moveTo>
                      <a:pt x="0" y="584"/>
                    </a:moveTo>
                    <a:lnTo>
                      <a:pt x="2616" y="584"/>
                    </a:lnTo>
                    <a:lnTo>
                      <a:pt x="2616" y="0"/>
                    </a:lnTo>
                    <a:lnTo>
                      <a:pt x="0" y="0"/>
                    </a:lnTo>
                    <a:lnTo>
                      <a:pt x="0" y="584"/>
                    </a:lnTo>
                  </a:path>
                  <a:path w="8771" h="584">
                    <a:moveTo>
                      <a:pt x="2616" y="584"/>
                    </a:moveTo>
                    <a:lnTo>
                      <a:pt x="5687" y="584"/>
                    </a:lnTo>
                    <a:lnTo>
                      <a:pt x="5687" y="0"/>
                    </a:lnTo>
                    <a:lnTo>
                      <a:pt x="2616" y="0"/>
                    </a:lnTo>
                    <a:lnTo>
                      <a:pt x="2616" y="584"/>
                    </a:lnTo>
                  </a:path>
                  <a:path w="8771" h="584">
                    <a:moveTo>
                      <a:pt x="5687" y="584"/>
                    </a:moveTo>
                    <a:lnTo>
                      <a:pt x="8771" y="584"/>
                    </a:lnTo>
                    <a:lnTo>
                      <a:pt x="8771" y="0"/>
                    </a:lnTo>
                    <a:lnTo>
                      <a:pt x="5687" y="0"/>
                    </a:lnTo>
                    <a:lnTo>
                      <a:pt x="5687" y="584"/>
                    </a:lnTo>
                  </a:path>
                </a:pathLst>
              </a:custGeom>
              <a:solidFill>
                <a:srgbClr val="E7E7E7">
                  <a:alpha val="100000"/>
                </a:srgbClr>
              </a:solidFill>
              <a:ln w="0" cap="flat">
                <a:noFill/>
                <a:prstDash val="solid"/>
                <a:miter lim="0"/>
              </a:ln>
            </p:spPr>
            <p:txBody>
              <a:bodyPr rtlCol="0"/>
              <a:lstStyle/>
              <a:p>
                <a:pPr algn="ctr"/>
                <a:endParaRPr lang="zh-CN" altLang="en-US">
                  <a:latin typeface="等线" panose="02010600030101010101" pitchFamily="2" charset="-122"/>
                  <a:ea typeface="等线" panose="02010600030101010101" pitchFamily="2" charset="-122"/>
                </a:endParaRPr>
              </a:p>
            </p:txBody>
          </p:sp>
        </p:grpSp>
        <p:sp>
          <p:nvSpPr>
            <p:cNvPr id="220" name="textbox 220"/>
            <p:cNvSpPr/>
            <p:nvPr/>
          </p:nvSpPr>
          <p:spPr>
            <a:xfrm>
              <a:off x="-12700" y="-49771"/>
              <a:ext cx="5596254" cy="786765"/>
            </a:xfrm>
            <a:prstGeom prst="rect">
              <a:avLst/>
            </a:prstGeom>
            <a:noFill/>
            <a:ln w="0" cap="flat">
              <a:noFill/>
              <a:prstDash val="solid"/>
              <a:miter lim="0"/>
            </a:ln>
          </p:spPr>
          <p:txBody>
            <a:bodyPr vert="horz" wrap="square" lIns="0" tIns="0" rIns="0" bIns="0"/>
            <a:lstStyle/>
            <a:p>
              <a:pPr algn="l" rtl="0" eaLnBrk="0">
                <a:lnSpc>
                  <a:spcPct val="100000"/>
                </a:lnSpc>
              </a:pPr>
              <a:endParaRPr sz="600" dirty="0">
                <a:latin typeface="等线" panose="02010600030101010101" pitchFamily="2" charset="-122"/>
                <a:ea typeface="等线" panose="02010600030101010101" pitchFamily="2" charset="-122"/>
                <a:cs typeface="Arial" panose="020B0604020202020204"/>
              </a:endParaRPr>
            </a:p>
            <a:p>
              <a:pPr marL="30480" algn="l" rtl="0" eaLnBrk="0">
                <a:lnSpc>
                  <a:spcPct val="100000"/>
                </a:lnSpc>
              </a:pPr>
              <a:r>
                <a:rPr sz="2000" b="1" kern="0" spc="70" dirty="0" err="1">
                  <a:solidFill>
                    <a:srgbClr val="FFFFFF">
                      <a:alpha val="100000"/>
                    </a:srgbClr>
                  </a:solidFill>
                  <a:uFill>
                    <a:solidFill>
                      <a:srgbClr val="000000"/>
                    </a:solidFill>
                  </a:uFill>
                  <a:latin typeface="等线" panose="02010600030101010101" pitchFamily="2" charset="-122"/>
                  <a:ea typeface="等线" panose="02010600030101010101" pitchFamily="2" charset="-122"/>
                  <a:cs typeface="宋体" panose="02010600030101010101" pitchFamily="2" charset="-122"/>
                </a:rPr>
                <a:t>喷嘴堵塞改善</a:t>
              </a:r>
              <a:endParaRPr lang="en-US" sz="2000" dirty="0">
                <a:uFill>
                  <a:solidFill>
                    <a:srgbClr val="000000"/>
                  </a:solidFill>
                </a:uFill>
                <a:latin typeface="等线" panose="02010600030101010101" pitchFamily="2" charset="-122"/>
                <a:ea typeface="等线" panose="02010600030101010101" pitchFamily="2" charset="-122"/>
                <a:cs typeface="宋体" panose="02010600030101010101" pitchFamily="2" charset="-122"/>
              </a:endParaRPr>
            </a:p>
            <a:p>
              <a:pPr marL="30480" algn="l" rtl="0" eaLnBrk="0">
                <a:lnSpc>
                  <a:spcPct val="100000"/>
                </a:lnSpc>
              </a:pPr>
              <a:r>
                <a:rPr lang="en-US" sz="2000" kern="0" spc="0" dirty="0">
                  <a:solidFill>
                    <a:srgbClr val="000000">
                      <a:alpha val="100000"/>
                    </a:srgbClr>
                  </a:solidFill>
                  <a:uFill>
                    <a:solidFill>
                      <a:srgbClr val="000000"/>
                    </a:solidFill>
                  </a:uFill>
                  <a:latin typeface="等线" panose="02010600030101010101" pitchFamily="2" charset="-122"/>
                  <a:ea typeface="等线" panose="02010600030101010101" pitchFamily="2" charset="-122"/>
                  <a:cs typeface="宋体" panose="02010600030101010101" pitchFamily="2" charset="-122"/>
                </a:rPr>
                <a:t>                       </a:t>
              </a:r>
              <a:r>
                <a:rPr lang="en-US" sz="2000" b="1" kern="0" spc="0" dirty="0">
                  <a:solidFill>
                    <a:srgbClr val="000000">
                      <a:alpha val="100000"/>
                    </a:srgbClr>
                  </a:solidFill>
                  <a:uFill>
                    <a:solidFill>
                      <a:srgbClr val="000000"/>
                    </a:solidFill>
                  </a:uFill>
                  <a:latin typeface="等线" panose="02010600030101010101" pitchFamily="2" charset="-122"/>
                  <a:ea typeface="等线" panose="02010600030101010101" pitchFamily="2" charset="-122"/>
                  <a:cs typeface="宋体" panose="02010600030101010101" pitchFamily="2" charset="-122"/>
                </a:rPr>
                <a:t>  </a:t>
              </a:r>
              <a:r>
                <a:rPr b="1" kern="0" spc="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碳化硅</a:t>
              </a:r>
              <a:r>
                <a:rPr b="1" kern="0" spc="0" dirty="0">
                  <a:solidFill>
                    <a:srgbClr val="000000">
                      <a:alpha val="100000"/>
                    </a:srgbClr>
                  </a:solidFill>
                  <a:latin typeface="等线" panose="02010600030101010101" pitchFamily="2" charset="-122"/>
                  <a:ea typeface="等线" panose="02010600030101010101" pitchFamily="2" charset="-122"/>
                  <a:cs typeface="Tahoma" panose="020B0604030504040204"/>
                </a:rPr>
                <a:t>OUT2</a:t>
              </a:r>
              <a:r>
                <a:rPr b="1" kern="0" spc="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标准</a:t>
              </a:r>
              <a:r>
                <a:rPr lang="en-US" b="1" kern="0" spc="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     </a:t>
              </a:r>
              <a:r>
                <a:rPr b="1" kern="0" spc="-1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碳化硅</a:t>
              </a:r>
              <a:r>
                <a:rPr b="1" kern="0" spc="-10" dirty="0">
                  <a:solidFill>
                    <a:srgbClr val="000000">
                      <a:alpha val="100000"/>
                    </a:srgbClr>
                  </a:solidFill>
                  <a:latin typeface="等线" panose="02010600030101010101" pitchFamily="2" charset="-122"/>
                  <a:ea typeface="等线" panose="02010600030101010101" pitchFamily="2" charset="-122"/>
                  <a:cs typeface="Tahoma" panose="020B0604030504040204"/>
                </a:rPr>
                <a:t>OUT2</a:t>
              </a:r>
              <a:r>
                <a:rPr b="1" kern="0" spc="-1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改进</a:t>
              </a:r>
              <a:endParaRPr dirty="0">
                <a:latin typeface="等线" panose="02010600030101010101" pitchFamily="2" charset="-122"/>
                <a:ea typeface="等线" panose="02010600030101010101" pitchFamily="2" charset="-122"/>
                <a:cs typeface="宋体" panose="02010600030101010101" pitchFamily="2" charset="-122"/>
              </a:endParaRPr>
            </a:p>
          </p:txBody>
        </p:sp>
      </p:grpSp>
      <p:grpSp>
        <p:nvGrpSpPr>
          <p:cNvPr id="18" name="group 18"/>
          <p:cNvGrpSpPr/>
          <p:nvPr/>
        </p:nvGrpSpPr>
        <p:grpSpPr>
          <a:xfrm rot="21600000">
            <a:off x="4390287" y="3120605"/>
            <a:ext cx="5800725" cy="684022"/>
            <a:chOff x="-12700" y="-12700"/>
            <a:chExt cx="5800725" cy="684022"/>
          </a:xfrm>
        </p:grpSpPr>
        <p:pic>
          <p:nvPicPr>
            <p:cNvPr id="222" name="picture 222"/>
            <p:cNvPicPr>
              <a:picLocks noChangeAspect="1"/>
            </p:cNvPicPr>
            <p:nvPr/>
          </p:nvPicPr>
          <p:blipFill>
            <a:blip r:embed="rId2"/>
            <a:stretch>
              <a:fillRect/>
            </a:stretch>
          </p:blipFill>
          <p:spPr>
            <a:xfrm>
              <a:off x="0" y="-1"/>
              <a:ext cx="5774778" cy="606083"/>
            </a:xfrm>
            <a:prstGeom prst="rect">
              <a:avLst/>
            </a:prstGeom>
          </p:spPr>
        </p:pic>
        <p:sp>
          <p:nvSpPr>
            <p:cNvPr id="224" name="textbox 224"/>
            <p:cNvSpPr/>
            <p:nvPr/>
          </p:nvSpPr>
          <p:spPr>
            <a:xfrm>
              <a:off x="-12700" y="-12700"/>
              <a:ext cx="5800725" cy="684022"/>
            </a:xfrm>
            <a:prstGeom prst="rect">
              <a:avLst/>
            </a:prstGeom>
            <a:noFill/>
            <a:ln w="0" cap="flat">
              <a:noFill/>
              <a:prstDash val="solid"/>
              <a:miter lim="0"/>
            </a:ln>
          </p:spPr>
          <p:txBody>
            <a:bodyPr vert="horz" wrap="square" lIns="0" tIns="0" rIns="0" bIns="0"/>
            <a:lstStyle/>
            <a:p>
              <a:pPr algn="l" rtl="0" eaLnBrk="0">
                <a:lnSpc>
                  <a:spcPct val="103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0000"/>
                </a:lnSpc>
              </a:pPr>
              <a:endParaRPr sz="100" dirty="0">
                <a:latin typeface="等线" panose="02010600030101010101" pitchFamily="2" charset="-122"/>
                <a:ea typeface="等线" panose="02010600030101010101" pitchFamily="2" charset="-122"/>
                <a:cs typeface="Arial" panose="020B0604020202020204"/>
              </a:endParaRPr>
            </a:p>
            <a:p>
              <a:pPr marL="133985" algn="l" rtl="0" eaLnBrk="0">
                <a:lnSpc>
                  <a:spcPct val="100000"/>
                </a:lnSpc>
              </a:pPr>
              <a:r>
                <a:rPr sz="2000" kern="0" spc="70" dirty="0">
                  <a:solidFill>
                    <a:srgbClr val="9D231F">
                      <a:alpha val="100000"/>
                    </a:srgbClr>
                  </a:solidFill>
                  <a:latin typeface="等线" panose="02010600030101010101" pitchFamily="2" charset="-122"/>
                  <a:ea typeface="等线" panose="02010600030101010101" pitchFamily="2" charset="-122"/>
                  <a:cs typeface="宋体" panose="02010600030101010101" pitchFamily="2" charset="-122"/>
                </a:rPr>
                <a:t>减少喷嘴堵塞频率是至关重要的</a:t>
              </a:r>
              <a:endParaRPr sz="2000" dirty="0">
                <a:latin typeface="等线" panose="02010600030101010101" pitchFamily="2" charset="-122"/>
                <a:ea typeface="等线" panose="02010600030101010101" pitchFamily="2" charset="-122"/>
                <a:cs typeface="宋体" panose="02010600030101010101" pitchFamily="2" charset="-122"/>
              </a:endParaRPr>
            </a:p>
          </p:txBody>
        </p:sp>
      </p:grpSp>
      <p:sp>
        <p:nvSpPr>
          <p:cNvPr id="226" name="textbox 226"/>
          <p:cNvSpPr/>
          <p:nvPr/>
        </p:nvSpPr>
        <p:spPr>
          <a:xfrm>
            <a:off x="4391405" y="1739848"/>
            <a:ext cx="6655536" cy="384203"/>
          </a:xfrm>
          <a:prstGeom prst="rect">
            <a:avLst/>
          </a:prstGeom>
          <a:noFill/>
          <a:ln w="0" cap="flat">
            <a:noFill/>
            <a:prstDash val="solid"/>
            <a:miter lim="0"/>
          </a:ln>
        </p:spPr>
        <p:txBody>
          <a:bodyPr vert="horz" wrap="square" lIns="0" tIns="0" rIns="0" bIns="0"/>
          <a:lstStyle/>
          <a:p>
            <a:pPr algn="l" rtl="0" eaLnBrk="0">
              <a:lnSpc>
                <a:spcPct val="90000"/>
              </a:lnSpc>
            </a:pPr>
            <a:r>
              <a:rPr lang="zh-CN" altLang="en-US" dirty="0">
                <a:latin typeface="等线" panose="02010600030101010101" pitchFamily="2" charset="-122"/>
                <a:ea typeface="等线" panose="02010600030101010101" pitchFamily="2" charset="-122"/>
                <a:cs typeface="宋体" panose="02010600030101010101" pitchFamily="2" charset="-122"/>
              </a:rPr>
              <a:t>由镍基</a:t>
            </a:r>
            <a:r>
              <a:rPr lang="en-US" altLang="zh-CN" dirty="0">
                <a:latin typeface="等线" panose="02010600030101010101" pitchFamily="2" charset="-122"/>
                <a:ea typeface="等线" panose="02010600030101010101" pitchFamily="2" charset="-122"/>
                <a:cs typeface="宋体" panose="02010600030101010101" pitchFamily="2" charset="-122"/>
              </a:rPr>
              <a:t> 625 </a:t>
            </a:r>
            <a:r>
              <a:rPr lang="zh-CN" altLang="en-US" dirty="0">
                <a:latin typeface="等线" panose="02010600030101010101" pitchFamily="2" charset="-122"/>
                <a:ea typeface="等线" panose="02010600030101010101" pitchFamily="2" charset="-122"/>
                <a:cs typeface="宋体" panose="02010600030101010101" pitchFamily="2" charset="-122"/>
              </a:rPr>
              <a:t>或</a:t>
            </a:r>
            <a:r>
              <a:rPr lang="en-US" altLang="zh-CN" dirty="0">
                <a:latin typeface="等线" panose="02010600030101010101" pitchFamily="2" charset="-122"/>
                <a:ea typeface="等线" panose="02010600030101010101" pitchFamily="2" charset="-122"/>
                <a:cs typeface="宋体" panose="02010600030101010101" pitchFamily="2" charset="-122"/>
              </a:rPr>
              <a:t> 718 </a:t>
            </a:r>
            <a:r>
              <a:rPr lang="zh-CN" altLang="en-US" dirty="0">
                <a:latin typeface="等线" panose="02010600030101010101" pitchFamily="2" charset="-122"/>
                <a:ea typeface="等线" panose="02010600030101010101" pitchFamily="2" charset="-122"/>
                <a:cs typeface="宋体" panose="02010600030101010101" pitchFamily="2" charset="-122"/>
              </a:rPr>
              <a:t>合金制成的大型增材制造燃烧室结构外套</a:t>
            </a:r>
            <a:endParaRPr lang="zh-CN" altLang="en-US" dirty="0">
              <a:latin typeface="等线" panose="02010600030101010101" pitchFamily="2" charset="-122"/>
              <a:ea typeface="等线" panose="02010600030101010101" pitchFamily="2" charset="-122"/>
              <a:cs typeface="宋体" panose="02010600030101010101" pitchFamily="2" charset="-122"/>
            </a:endParaRPr>
          </a:p>
        </p:txBody>
      </p:sp>
      <p:sp>
        <p:nvSpPr>
          <p:cNvPr id="230" name="rect 230"/>
          <p:cNvSpPr/>
          <p:nvPr/>
        </p:nvSpPr>
        <p:spPr>
          <a:xfrm>
            <a:off x="4596383" y="6106667"/>
            <a:ext cx="5570220" cy="382523"/>
          </a:xfrm>
          <a:prstGeom prst="rect">
            <a:avLst/>
          </a:prstGeom>
          <a:solidFill>
            <a:srgbClr val="E7E7E7">
              <a:alpha val="100000"/>
            </a:srgbClr>
          </a:solidFill>
          <a:ln w="0" cap="flat">
            <a:noFill/>
            <a:prstDash val="solid"/>
            <a:miter lim="0"/>
          </a:ln>
        </p:spPr>
        <p:txBody>
          <a:bodyPr rtlCol="0"/>
          <a:lstStyle/>
          <a:p>
            <a:pPr algn="ctr"/>
            <a:endParaRPr lang="zh-CN" altLang="en-US">
              <a:latin typeface="等线" panose="02010600030101010101" pitchFamily="2" charset="-122"/>
              <a:ea typeface="等线" panose="02010600030101010101" pitchFamily="2" charset="-122"/>
            </a:endParaRPr>
          </a:p>
        </p:txBody>
      </p:sp>
      <p:sp>
        <p:nvSpPr>
          <p:cNvPr id="232" name="textbox 232"/>
          <p:cNvSpPr/>
          <p:nvPr/>
        </p:nvSpPr>
        <p:spPr>
          <a:xfrm>
            <a:off x="455138" y="592049"/>
            <a:ext cx="5264150" cy="488315"/>
          </a:xfrm>
          <a:prstGeom prst="rect">
            <a:avLst/>
          </a:prstGeom>
          <a:noFill/>
          <a:ln w="0" cap="flat">
            <a:noFill/>
            <a:prstDash val="solid"/>
            <a:miter lim="0"/>
          </a:ln>
        </p:spPr>
        <p:txBody>
          <a:bodyPr vert="horz" wrap="square" lIns="0" tIns="0" rIns="0" bIns="0"/>
          <a:lstStyle/>
          <a:p>
            <a:pPr algn="l" rtl="0" eaLnBrk="0">
              <a:lnSpc>
                <a:spcPct val="81000"/>
              </a:lnSpc>
            </a:pPr>
            <a:endParaRPr sz="100" dirty="0">
              <a:latin typeface="等线" panose="02010600030101010101" pitchFamily="2" charset="-122"/>
              <a:ea typeface="等线" panose="02010600030101010101" pitchFamily="2" charset="-122"/>
              <a:cs typeface="Arial" panose="020B0604020202020204"/>
            </a:endParaRPr>
          </a:p>
          <a:p>
            <a:pPr marL="12700" algn="l" rtl="0" eaLnBrk="0">
              <a:lnSpc>
                <a:spcPct val="95000"/>
              </a:lnSpc>
            </a:pPr>
            <a:r>
              <a:rPr sz="3200" b="1" kern="0" spc="-30" dirty="0" err="1">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改进的</a:t>
            </a:r>
            <a:r>
              <a:rPr lang="zh-CN" sz="3200" b="1" kern="0" spc="-3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防腐蚀</a:t>
            </a:r>
            <a:r>
              <a:rPr sz="3200" b="1" kern="0" spc="-30" dirty="0" err="1">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冷却喷嘴</a:t>
            </a:r>
            <a:endParaRPr sz="3200" b="1" dirty="0">
              <a:latin typeface="等线" panose="02010600030101010101" pitchFamily="2" charset="-122"/>
              <a:ea typeface="等线" panose="02010600030101010101" pitchFamily="2" charset="-122"/>
              <a:cs typeface="宋体" panose="02010600030101010101" pitchFamily="2" charset="-122"/>
            </a:endParaRPr>
          </a:p>
        </p:txBody>
      </p:sp>
      <p:sp>
        <p:nvSpPr>
          <p:cNvPr id="234" name="rect 234"/>
          <p:cNvSpPr/>
          <p:nvPr/>
        </p:nvSpPr>
        <p:spPr>
          <a:xfrm>
            <a:off x="4596383" y="5266080"/>
            <a:ext cx="5570220" cy="371855"/>
          </a:xfrm>
          <a:prstGeom prst="rect">
            <a:avLst/>
          </a:prstGeom>
          <a:solidFill>
            <a:srgbClr val="E7E7E7">
              <a:alpha val="100000"/>
            </a:srgbClr>
          </a:solidFill>
          <a:ln w="0" cap="flat">
            <a:noFill/>
            <a:prstDash val="solid"/>
            <a:miter lim="0"/>
          </a:ln>
        </p:spPr>
        <p:txBody>
          <a:bodyPr rtlCol="0"/>
          <a:lstStyle/>
          <a:p>
            <a:pPr algn="ctr"/>
            <a:endParaRPr lang="zh-CN" altLang="en-US">
              <a:latin typeface="等线" panose="02010600030101010101" pitchFamily="2" charset="-122"/>
              <a:ea typeface="等线" panose="02010600030101010101" pitchFamily="2" charset="-122"/>
            </a:endParaRPr>
          </a:p>
        </p:txBody>
      </p:sp>
      <p:pic>
        <p:nvPicPr>
          <p:cNvPr id="236" name="picture 236"/>
          <p:cNvPicPr>
            <a:picLocks noChangeAspect="1"/>
          </p:cNvPicPr>
          <p:nvPr/>
        </p:nvPicPr>
        <p:blipFill>
          <a:blip r:embed="rId3"/>
          <a:stretch>
            <a:fillRect/>
          </a:stretch>
        </p:blipFill>
        <p:spPr>
          <a:xfrm rot="21600000">
            <a:off x="9364980" y="461771"/>
            <a:ext cx="2510028" cy="781811"/>
          </a:xfrm>
          <a:prstGeom prst="rect">
            <a:avLst/>
          </a:prstGeom>
        </p:spPr>
      </p:pic>
      <p:sp>
        <p:nvSpPr>
          <p:cNvPr id="238" name="textbox 238"/>
          <p:cNvSpPr/>
          <p:nvPr/>
        </p:nvSpPr>
        <p:spPr>
          <a:xfrm>
            <a:off x="4399725" y="2274913"/>
            <a:ext cx="7355587" cy="705485"/>
          </a:xfrm>
          <a:prstGeom prst="rect">
            <a:avLst/>
          </a:prstGeom>
          <a:noFill/>
          <a:ln w="0" cap="flat">
            <a:noFill/>
            <a:prstDash val="solid"/>
            <a:miter lim="0"/>
          </a:ln>
        </p:spPr>
        <p:txBody>
          <a:bodyPr vert="horz" wrap="square" lIns="0" tIns="0" rIns="0" bIns="0"/>
          <a:lstStyle/>
          <a:p>
            <a:pPr algn="l" rtl="0" eaLnBrk="0"/>
            <a:r>
              <a:rPr lang="zh-CN" altLang="en-US" dirty="0">
                <a:latin typeface="等线" panose="02010600030101010101" pitchFamily="2" charset="-122"/>
                <a:ea typeface="等线" panose="02010600030101010101" pitchFamily="2" charset="-122"/>
                <a:cs typeface="宋体" panose="02010600030101010101" pitchFamily="2" charset="-122"/>
              </a:rPr>
              <a:t>每个燃烧室需沉积重量超过</a:t>
            </a:r>
            <a:r>
              <a:rPr lang="en-US" altLang="zh-CN" dirty="0">
                <a:latin typeface="等线" panose="02010600030101010101" pitchFamily="2" charset="-122"/>
                <a:ea typeface="等线" panose="02010600030101010101" pitchFamily="2" charset="-122"/>
                <a:cs typeface="宋体" panose="02010600030101010101" pitchFamily="2" charset="-122"/>
              </a:rPr>
              <a:t> 200 </a:t>
            </a:r>
            <a:r>
              <a:rPr lang="zh-CN" altLang="en-US" dirty="0">
                <a:latin typeface="等线" panose="02010600030101010101" pitchFamily="2" charset="-122"/>
                <a:ea typeface="等线" panose="02010600030101010101" pitchFamily="2" charset="-122"/>
                <a:cs typeface="宋体" panose="02010600030101010101" pitchFamily="2" charset="-122"/>
              </a:rPr>
              <a:t>千克的冷喷涂增材制造镍基合金外套</a:t>
            </a:r>
            <a:endParaRPr dirty="0">
              <a:latin typeface="等线" panose="02010600030101010101" pitchFamily="2" charset="-122"/>
              <a:ea typeface="等线" panose="02010600030101010101" pitchFamily="2" charset="-122"/>
              <a:cs typeface="宋体" panose="02010600030101010101" pitchFamily="2" charset="-122"/>
            </a:endParaRPr>
          </a:p>
        </p:txBody>
      </p:sp>
      <p:sp>
        <p:nvSpPr>
          <p:cNvPr id="240" name="textbox 240"/>
          <p:cNvSpPr/>
          <p:nvPr/>
        </p:nvSpPr>
        <p:spPr>
          <a:xfrm>
            <a:off x="4682844" y="4914103"/>
            <a:ext cx="5709188" cy="278147"/>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等线" panose="02010600030101010101" pitchFamily="2" charset="-122"/>
              <a:ea typeface="等线" panose="02010600030101010101" pitchFamily="2" charset="-122"/>
              <a:cs typeface="Arial" panose="020B0604020202020204"/>
            </a:endParaRPr>
          </a:p>
          <a:p>
            <a:pPr marL="12700" algn="l" rtl="0" eaLnBrk="0">
              <a:lnSpc>
                <a:spcPts val="2040"/>
              </a:lnSpc>
            </a:pPr>
            <a:r>
              <a:rPr kern="0" spc="-1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试验材料</a:t>
            </a:r>
            <a:r>
              <a:rPr kern="0" spc="2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             </a:t>
            </a:r>
            <a:r>
              <a:rPr kern="0" spc="-20" dirty="0">
                <a:solidFill>
                  <a:srgbClr val="000000">
                    <a:alpha val="100000"/>
                  </a:srgbClr>
                </a:solidFill>
                <a:latin typeface="等线" panose="02010600030101010101" pitchFamily="2" charset="-122"/>
                <a:ea typeface="等线" panose="02010600030101010101" pitchFamily="2" charset="-122"/>
                <a:cs typeface="Tahoma" panose="020B0604030504040204"/>
              </a:rPr>
              <a:t>In625（5-25µm</a:t>
            </a:r>
            <a:r>
              <a:rPr lang="zh-CN" kern="0" spc="-10" dirty="0">
                <a:solidFill>
                  <a:srgbClr val="000000">
                    <a:alpha val="100000"/>
                  </a:srgbClr>
                </a:solidFill>
                <a:latin typeface="等线" panose="02010600030101010101" pitchFamily="2" charset="-122"/>
                <a:ea typeface="等线" panose="02010600030101010101" pitchFamily="2" charset="-122"/>
                <a:cs typeface="Tahoma" panose="020B0604030504040204"/>
              </a:rPr>
              <a:t>）</a:t>
            </a:r>
            <a:r>
              <a:rPr kern="0" spc="-1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  </a:t>
            </a:r>
            <a:r>
              <a:rPr kern="0" spc="-2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  </a:t>
            </a:r>
            <a:r>
              <a:rPr kern="0" spc="-20" dirty="0">
                <a:solidFill>
                  <a:srgbClr val="000000">
                    <a:alpha val="100000"/>
                  </a:srgbClr>
                </a:solidFill>
                <a:latin typeface="等线" panose="02010600030101010101" pitchFamily="2" charset="-122"/>
                <a:ea typeface="等线" panose="02010600030101010101" pitchFamily="2" charset="-122"/>
                <a:cs typeface="Tahoma" panose="020B0604030504040204"/>
              </a:rPr>
              <a:t>In625 (5-25</a:t>
            </a:r>
            <a:r>
              <a:rPr kern="0" spc="70" dirty="0">
                <a:solidFill>
                  <a:srgbClr val="000000">
                    <a:alpha val="100000"/>
                  </a:srgbClr>
                </a:solidFill>
                <a:latin typeface="等线" panose="02010600030101010101" pitchFamily="2" charset="-122"/>
                <a:ea typeface="等线" panose="02010600030101010101" pitchFamily="2" charset="-122"/>
                <a:cs typeface="Tahoma" panose="020B0604030504040204"/>
              </a:rPr>
              <a:t> </a:t>
            </a:r>
            <a:r>
              <a:rPr kern="0" spc="-20" dirty="0">
                <a:solidFill>
                  <a:srgbClr val="000000">
                    <a:alpha val="100000"/>
                  </a:srgbClr>
                </a:solidFill>
                <a:latin typeface="等线" panose="02010600030101010101" pitchFamily="2" charset="-122"/>
                <a:ea typeface="等线" panose="02010600030101010101" pitchFamily="2" charset="-122"/>
                <a:cs typeface="Tahoma" panose="020B0604030504040204"/>
              </a:rPr>
              <a:t>µm)</a:t>
            </a:r>
            <a:endParaRPr dirty="0">
              <a:latin typeface="等线" panose="02010600030101010101" pitchFamily="2" charset="-122"/>
              <a:ea typeface="等线" panose="02010600030101010101" pitchFamily="2" charset="-122"/>
              <a:cs typeface="Tahoma" panose="020B0604030504040204"/>
            </a:endParaRPr>
          </a:p>
        </p:txBody>
      </p:sp>
      <p:sp>
        <p:nvSpPr>
          <p:cNvPr id="242" name="textbox 242"/>
          <p:cNvSpPr/>
          <p:nvPr/>
        </p:nvSpPr>
        <p:spPr>
          <a:xfrm>
            <a:off x="4689041" y="6158942"/>
            <a:ext cx="4904740" cy="250750"/>
          </a:xfrm>
          <a:prstGeom prst="rect">
            <a:avLst/>
          </a:prstGeom>
          <a:noFill/>
          <a:ln w="0" cap="flat">
            <a:noFill/>
            <a:prstDash val="solid"/>
            <a:miter lim="0"/>
          </a:ln>
        </p:spPr>
        <p:txBody>
          <a:bodyPr vert="horz" wrap="square" lIns="0" tIns="0" rIns="0" bIns="0"/>
          <a:lstStyle/>
          <a:p>
            <a:pPr algn="l" rtl="0" eaLnBrk="0">
              <a:lnSpc>
                <a:spcPct val="82000"/>
              </a:lnSpc>
            </a:pPr>
            <a:endParaRPr sz="100" dirty="0">
              <a:latin typeface="等线" panose="02010600030101010101" pitchFamily="2" charset="-122"/>
              <a:ea typeface="等线" panose="02010600030101010101" pitchFamily="2" charset="-122"/>
              <a:cs typeface="Arial" panose="020B0604020202020204"/>
            </a:endParaRPr>
          </a:p>
          <a:p>
            <a:pPr marL="12700" algn="l" rtl="0" eaLnBrk="0">
              <a:lnSpc>
                <a:spcPct val="98000"/>
              </a:lnSpc>
            </a:pPr>
            <a:r>
              <a:rPr kern="0" spc="-2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喷</a:t>
            </a:r>
            <a:r>
              <a:rPr lang="zh-CN" kern="0" spc="-2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涂</a:t>
            </a:r>
            <a:r>
              <a:rPr kern="0" spc="-2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量</a:t>
            </a:r>
            <a:r>
              <a:rPr kern="0" spc="2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              </a:t>
            </a:r>
            <a:r>
              <a:rPr lang="en-US" kern="0" spc="2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   </a:t>
            </a:r>
            <a:r>
              <a:rPr kern="0" spc="2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  </a:t>
            </a:r>
            <a:r>
              <a:rPr kern="0" spc="-20" dirty="0">
                <a:solidFill>
                  <a:srgbClr val="000000">
                    <a:alpha val="100000"/>
                  </a:srgbClr>
                </a:solidFill>
                <a:latin typeface="等线" panose="02010600030101010101" pitchFamily="2" charset="-122"/>
                <a:ea typeface="等线" panose="02010600030101010101" pitchFamily="2" charset="-122"/>
                <a:cs typeface="Tahoma" panose="020B0604030504040204"/>
              </a:rPr>
              <a:t>4.5 kg                      </a:t>
            </a:r>
            <a:r>
              <a:rPr b="1" kern="0" spc="-20" dirty="0">
                <a:solidFill>
                  <a:srgbClr val="9C1006">
                    <a:alpha val="100000"/>
                  </a:srgbClr>
                </a:solidFill>
                <a:latin typeface="等线" panose="02010600030101010101" pitchFamily="2" charset="-122"/>
                <a:ea typeface="等线" panose="02010600030101010101" pitchFamily="2" charset="-122"/>
                <a:cs typeface="Tahoma" panose="020B0604030504040204"/>
              </a:rPr>
              <a:t>31-7</a:t>
            </a:r>
            <a:r>
              <a:rPr b="1" kern="0" spc="-30" dirty="0">
                <a:solidFill>
                  <a:srgbClr val="9C1006">
                    <a:alpha val="100000"/>
                  </a:srgbClr>
                </a:solidFill>
                <a:latin typeface="等线" panose="02010600030101010101" pitchFamily="2" charset="-122"/>
                <a:ea typeface="等线" panose="02010600030101010101" pitchFamily="2" charset="-122"/>
                <a:cs typeface="Tahoma" panose="020B0604030504040204"/>
              </a:rPr>
              <a:t>0 kg</a:t>
            </a:r>
            <a:endParaRPr dirty="0">
              <a:latin typeface="等线" panose="02010600030101010101" pitchFamily="2" charset="-122"/>
              <a:ea typeface="等线" panose="02010600030101010101" pitchFamily="2" charset="-122"/>
              <a:cs typeface="Tahoma" panose="020B0604030504040204"/>
            </a:endParaRPr>
          </a:p>
        </p:txBody>
      </p:sp>
      <p:sp>
        <p:nvSpPr>
          <p:cNvPr id="246" name="textbox 246"/>
          <p:cNvSpPr/>
          <p:nvPr/>
        </p:nvSpPr>
        <p:spPr>
          <a:xfrm>
            <a:off x="4641915" y="5548743"/>
            <a:ext cx="1723736" cy="381787"/>
          </a:xfrm>
          <a:prstGeom prst="rect">
            <a:avLst/>
          </a:prstGeom>
          <a:noFill/>
          <a:ln w="0" cap="flat">
            <a:noFill/>
            <a:prstDash val="solid"/>
            <a:miter lim="0"/>
          </a:ln>
        </p:spPr>
        <p:txBody>
          <a:bodyPr vert="horz" wrap="square" lIns="0" tIns="0" rIns="0" bIns="0"/>
          <a:lstStyle/>
          <a:p>
            <a:pPr algn="l" rtl="0" eaLnBrk="0">
              <a:lnSpc>
                <a:spcPct val="71000"/>
              </a:lnSpc>
            </a:pPr>
            <a:endParaRPr dirty="0">
              <a:latin typeface="等线" panose="02010600030101010101" pitchFamily="2" charset="-122"/>
              <a:ea typeface="等线" panose="02010600030101010101" pitchFamily="2" charset="-122"/>
              <a:cs typeface="Arial" panose="020B0604020202020204"/>
            </a:endParaRPr>
          </a:p>
          <a:p>
            <a:pPr marL="12700" indent="8890" algn="l" rtl="0" eaLnBrk="0">
              <a:lnSpc>
                <a:spcPct val="98000"/>
              </a:lnSpc>
            </a:pPr>
            <a:r>
              <a:rPr kern="0" spc="-4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喷</a:t>
            </a:r>
            <a:r>
              <a:rPr lang="zh-CN" kern="0" spc="-4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涂</a:t>
            </a:r>
            <a:r>
              <a:rPr kern="0" spc="-4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时间</a:t>
            </a:r>
            <a:r>
              <a:rPr kern="0" spc="1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 </a:t>
            </a:r>
            <a:r>
              <a:rPr kern="0" spc="-3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无</a:t>
            </a:r>
            <a:r>
              <a:rPr lang="zh-CN" kern="0" spc="-3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堵塞</a:t>
            </a:r>
            <a:endParaRPr lang="zh-CN" kern="0" spc="-3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endParaRPr>
          </a:p>
        </p:txBody>
      </p:sp>
      <p:sp>
        <p:nvSpPr>
          <p:cNvPr id="248" name="textbox 248"/>
          <p:cNvSpPr/>
          <p:nvPr/>
        </p:nvSpPr>
        <p:spPr>
          <a:xfrm>
            <a:off x="6411183" y="5377955"/>
            <a:ext cx="1608351" cy="272337"/>
          </a:xfrm>
          <a:prstGeom prst="rect">
            <a:avLst/>
          </a:prstGeom>
          <a:noFill/>
          <a:ln w="0" cap="flat">
            <a:noFill/>
            <a:prstDash val="solid"/>
            <a:miter lim="0"/>
          </a:ln>
        </p:spPr>
        <p:txBody>
          <a:bodyPr vert="horz" wrap="square" lIns="0" tIns="0" rIns="0" bIns="0"/>
          <a:lstStyle/>
          <a:p>
            <a:pPr algn="l" rtl="0" eaLnBrk="0">
              <a:lnSpc>
                <a:spcPct val="84000"/>
              </a:lnSpc>
            </a:pPr>
            <a:r>
              <a:rPr kern="0" spc="-30" dirty="0">
                <a:solidFill>
                  <a:srgbClr val="000000">
                    <a:alpha val="100000"/>
                  </a:srgbClr>
                </a:solidFill>
                <a:latin typeface="等线" panose="02010600030101010101" pitchFamily="2" charset="-122"/>
                <a:ea typeface="等线" panose="02010600030101010101" pitchFamily="2" charset="-122"/>
                <a:cs typeface="Tahoma" panose="020B0604030504040204"/>
              </a:rPr>
              <a:t>1000°C</a:t>
            </a:r>
            <a:r>
              <a:rPr kern="0" spc="-3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a:t>
            </a:r>
            <a:r>
              <a:rPr kern="0" spc="-30" dirty="0">
                <a:solidFill>
                  <a:srgbClr val="000000">
                    <a:alpha val="100000"/>
                  </a:srgbClr>
                </a:solidFill>
                <a:latin typeface="等线" panose="02010600030101010101" pitchFamily="2" charset="-122"/>
                <a:ea typeface="等线" panose="02010600030101010101" pitchFamily="2" charset="-122"/>
                <a:cs typeface="Tahoma" panose="020B0604030504040204"/>
              </a:rPr>
              <a:t>50 bar</a:t>
            </a:r>
            <a:endParaRPr dirty="0">
              <a:latin typeface="等线" panose="02010600030101010101" pitchFamily="2" charset="-122"/>
              <a:ea typeface="等线" panose="02010600030101010101" pitchFamily="2" charset="-122"/>
              <a:cs typeface="Tahoma" panose="020B0604030504040204"/>
            </a:endParaRPr>
          </a:p>
        </p:txBody>
      </p:sp>
      <p:sp>
        <p:nvSpPr>
          <p:cNvPr id="250" name="textbox 250"/>
          <p:cNvSpPr/>
          <p:nvPr/>
        </p:nvSpPr>
        <p:spPr>
          <a:xfrm>
            <a:off x="8422074" y="5379225"/>
            <a:ext cx="1633011" cy="188533"/>
          </a:xfrm>
          <a:prstGeom prst="rect">
            <a:avLst/>
          </a:prstGeom>
          <a:noFill/>
          <a:ln w="0" cap="flat">
            <a:noFill/>
            <a:prstDash val="solid"/>
            <a:miter lim="0"/>
          </a:ln>
        </p:spPr>
        <p:txBody>
          <a:bodyPr vert="horz" wrap="square" lIns="0" tIns="0" rIns="0" bIns="0"/>
          <a:lstStyle/>
          <a:p>
            <a:pPr algn="l" rtl="0" eaLnBrk="0">
              <a:lnSpc>
                <a:spcPct val="84000"/>
              </a:lnSpc>
            </a:pPr>
            <a:r>
              <a:rPr kern="0" spc="-30" dirty="0">
                <a:solidFill>
                  <a:srgbClr val="000000">
                    <a:alpha val="100000"/>
                  </a:srgbClr>
                </a:solidFill>
                <a:latin typeface="等线" panose="02010600030101010101" pitchFamily="2" charset="-122"/>
                <a:ea typeface="等线" panose="02010600030101010101" pitchFamily="2" charset="-122"/>
                <a:cs typeface="Tahoma" panose="020B0604030504040204"/>
              </a:rPr>
              <a:t>1000°C</a:t>
            </a:r>
            <a:r>
              <a:rPr kern="0" spc="-3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a:t>
            </a:r>
            <a:r>
              <a:rPr kern="0" spc="-30" dirty="0">
                <a:solidFill>
                  <a:srgbClr val="000000">
                    <a:alpha val="100000"/>
                  </a:srgbClr>
                </a:solidFill>
                <a:latin typeface="等线" panose="02010600030101010101" pitchFamily="2" charset="-122"/>
                <a:ea typeface="等线" panose="02010600030101010101" pitchFamily="2" charset="-122"/>
                <a:cs typeface="Tahoma" panose="020B0604030504040204"/>
              </a:rPr>
              <a:t>50 bar</a:t>
            </a:r>
            <a:endParaRPr dirty="0">
              <a:latin typeface="等线" panose="02010600030101010101" pitchFamily="2" charset="-122"/>
              <a:ea typeface="等线" panose="02010600030101010101" pitchFamily="2" charset="-122"/>
              <a:cs typeface="Tahoma" panose="020B0604030504040204"/>
            </a:endParaRPr>
          </a:p>
        </p:txBody>
      </p:sp>
      <p:sp>
        <p:nvSpPr>
          <p:cNvPr id="252" name="textbox 252"/>
          <p:cNvSpPr/>
          <p:nvPr/>
        </p:nvSpPr>
        <p:spPr>
          <a:xfrm>
            <a:off x="8422074" y="5744622"/>
            <a:ext cx="1619763" cy="275100"/>
          </a:xfrm>
          <a:prstGeom prst="rect">
            <a:avLst/>
          </a:prstGeom>
          <a:noFill/>
          <a:ln w="0" cap="flat">
            <a:noFill/>
            <a:prstDash val="solid"/>
            <a:miter lim="0"/>
          </a:ln>
        </p:spPr>
        <p:txBody>
          <a:bodyPr vert="horz" wrap="square" lIns="0" tIns="0" rIns="0" bIns="0"/>
          <a:lstStyle/>
          <a:p>
            <a:pPr algn="l" rtl="0" eaLnBrk="0">
              <a:lnSpc>
                <a:spcPct val="89000"/>
              </a:lnSpc>
            </a:pPr>
            <a:r>
              <a:rPr b="1" kern="0" spc="-20" dirty="0">
                <a:solidFill>
                  <a:srgbClr val="9C1006">
                    <a:alpha val="100000"/>
                  </a:srgbClr>
                </a:solidFill>
                <a:latin typeface="等线" panose="02010600030101010101" pitchFamily="2" charset="-122"/>
                <a:ea typeface="等线" panose="02010600030101010101" pitchFamily="2" charset="-122"/>
                <a:cs typeface="Tahoma" panose="020B0604030504040204"/>
              </a:rPr>
              <a:t>420-950 m</a:t>
            </a:r>
            <a:r>
              <a:rPr b="1" kern="0" spc="-30" dirty="0">
                <a:solidFill>
                  <a:srgbClr val="9C1006">
                    <a:alpha val="100000"/>
                  </a:srgbClr>
                </a:solidFill>
                <a:latin typeface="等线" panose="02010600030101010101" pitchFamily="2" charset="-122"/>
                <a:ea typeface="等线" panose="02010600030101010101" pitchFamily="2" charset="-122"/>
                <a:cs typeface="Tahoma" panose="020B0604030504040204"/>
              </a:rPr>
              <a:t>in</a:t>
            </a:r>
            <a:endParaRPr dirty="0">
              <a:latin typeface="等线" panose="02010600030101010101" pitchFamily="2" charset="-122"/>
              <a:ea typeface="等线" panose="02010600030101010101" pitchFamily="2" charset="-122"/>
              <a:cs typeface="Tahoma" panose="020B0604030504040204"/>
            </a:endParaRPr>
          </a:p>
        </p:txBody>
      </p:sp>
      <p:sp>
        <p:nvSpPr>
          <p:cNvPr id="258" name="textbox 258"/>
          <p:cNvSpPr/>
          <p:nvPr/>
        </p:nvSpPr>
        <p:spPr>
          <a:xfrm>
            <a:off x="6576409" y="5744026"/>
            <a:ext cx="1296734" cy="382522"/>
          </a:xfrm>
          <a:prstGeom prst="rect">
            <a:avLst/>
          </a:prstGeom>
          <a:noFill/>
          <a:ln w="0" cap="flat">
            <a:noFill/>
            <a:prstDash val="solid"/>
            <a:miter lim="0"/>
          </a:ln>
        </p:spPr>
        <p:txBody>
          <a:bodyPr vert="horz" wrap="square" lIns="0" tIns="0" rIns="0" bIns="0"/>
          <a:lstStyle/>
          <a:p>
            <a:pPr algn="l" rtl="0" eaLnBrk="0">
              <a:lnSpc>
                <a:spcPct val="89000"/>
              </a:lnSpc>
            </a:pPr>
            <a:r>
              <a:rPr kern="0" spc="-30" dirty="0">
                <a:solidFill>
                  <a:srgbClr val="000000">
                    <a:alpha val="100000"/>
                  </a:srgbClr>
                </a:solidFill>
                <a:latin typeface="等线" panose="02010600030101010101" pitchFamily="2" charset="-122"/>
                <a:ea typeface="等线" panose="02010600030101010101" pitchFamily="2" charset="-122"/>
                <a:cs typeface="Tahoma" panose="020B0604030504040204"/>
              </a:rPr>
              <a:t>60-120 min</a:t>
            </a:r>
            <a:endParaRPr dirty="0">
              <a:latin typeface="等线" panose="02010600030101010101" pitchFamily="2" charset="-122"/>
              <a:ea typeface="等线" panose="02010600030101010101" pitchFamily="2" charset="-122"/>
              <a:cs typeface="Tahoma" panose="020B0604030504040204"/>
            </a:endParaRPr>
          </a:p>
        </p:txBody>
      </p:sp>
      <p:sp>
        <p:nvSpPr>
          <p:cNvPr id="262" name="textbox 262"/>
          <p:cNvSpPr/>
          <p:nvPr/>
        </p:nvSpPr>
        <p:spPr>
          <a:xfrm>
            <a:off x="4709837" y="5317464"/>
            <a:ext cx="1021808" cy="308113"/>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等线" panose="02010600030101010101" pitchFamily="2" charset="-122"/>
              <a:ea typeface="等线" panose="02010600030101010101" pitchFamily="2" charset="-122"/>
              <a:cs typeface="Arial" panose="020B0604020202020204"/>
            </a:endParaRPr>
          </a:p>
          <a:p>
            <a:pPr marL="12700" algn="l" rtl="0" eaLnBrk="0">
              <a:lnSpc>
                <a:spcPct val="95000"/>
              </a:lnSpc>
            </a:pPr>
            <a:r>
              <a:rPr kern="0" spc="-4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参数</a:t>
            </a:r>
            <a:endParaRPr dirty="0">
              <a:latin typeface="等线" panose="02010600030101010101" pitchFamily="2" charset="-122"/>
              <a:ea typeface="等线" panose="02010600030101010101" pitchFamily="2" charset="-122"/>
              <a:cs typeface="宋体" panose="02010600030101010101" pitchFamily="2" charset="-122"/>
            </a:endParaRPr>
          </a:p>
        </p:txBody>
      </p:sp>
      <p:pic>
        <p:nvPicPr>
          <p:cNvPr id="264" name="picture 264"/>
          <p:cNvPicPr>
            <a:picLocks noChangeAspect="1"/>
          </p:cNvPicPr>
          <p:nvPr/>
        </p:nvPicPr>
        <p:blipFill>
          <a:blip r:embed="rId4"/>
          <a:stretch>
            <a:fillRect/>
          </a:stretch>
        </p:blipFill>
        <p:spPr>
          <a:xfrm rot="21600000">
            <a:off x="382257" y="1253616"/>
            <a:ext cx="2532138" cy="190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0"/>
          <p:cNvGrpSpPr/>
          <p:nvPr/>
        </p:nvGrpSpPr>
        <p:grpSpPr>
          <a:xfrm rot="21600000">
            <a:off x="382257" y="3971796"/>
            <a:ext cx="9088082" cy="728708"/>
            <a:chOff x="0" y="-115088"/>
            <a:chExt cx="9088082" cy="489584"/>
          </a:xfrm>
        </p:grpSpPr>
        <p:pic>
          <p:nvPicPr>
            <p:cNvPr id="268" name="picture 268"/>
            <p:cNvPicPr>
              <a:picLocks noChangeAspect="1"/>
            </p:cNvPicPr>
            <p:nvPr/>
          </p:nvPicPr>
          <p:blipFill>
            <a:blip r:embed="rId1"/>
            <a:stretch>
              <a:fillRect/>
            </a:stretch>
          </p:blipFill>
          <p:spPr>
            <a:xfrm>
              <a:off x="0" y="-83020"/>
              <a:ext cx="9022067" cy="434200"/>
            </a:xfrm>
            <a:prstGeom prst="rect">
              <a:avLst/>
            </a:prstGeom>
          </p:spPr>
        </p:pic>
        <p:sp>
          <p:nvSpPr>
            <p:cNvPr id="270" name="textbox 270"/>
            <p:cNvSpPr/>
            <p:nvPr/>
          </p:nvSpPr>
          <p:spPr>
            <a:xfrm>
              <a:off x="40602" y="-115088"/>
              <a:ext cx="9047480" cy="489584"/>
            </a:xfrm>
            <a:prstGeom prst="rect">
              <a:avLst/>
            </a:prstGeom>
            <a:noFill/>
            <a:ln w="0" cap="flat">
              <a:noFill/>
              <a:prstDash val="solid"/>
              <a:miter lim="0"/>
            </a:ln>
          </p:spPr>
          <p:txBody>
            <a:bodyPr vert="horz" wrap="square" lIns="0" tIns="0" rIns="0" bIns="0"/>
            <a:lstStyle/>
            <a:p>
              <a:pPr algn="l" rtl="0" eaLnBrk="0">
                <a:lnSpc>
                  <a:spcPct val="102000"/>
                </a:lnSpc>
              </a:pPr>
              <a:endParaRPr sz="700" dirty="0">
                <a:latin typeface="等线" panose="02010600030101010101" pitchFamily="2" charset="-122"/>
                <a:ea typeface="等线" panose="02010600030101010101" pitchFamily="2" charset="-122"/>
                <a:cs typeface="Arial" panose="020B0604020202020204"/>
              </a:endParaRPr>
            </a:p>
            <a:p>
              <a:pPr marL="19050" algn="l" rtl="0" eaLnBrk="0">
                <a:lnSpc>
                  <a:spcPct val="100000"/>
                </a:lnSpc>
                <a:spcBef>
                  <a:spcPts val="515"/>
                </a:spcBef>
              </a:pPr>
              <a:r>
                <a:rPr sz="2400" kern="0" spc="9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sym typeface="+mn-ea"/>
                </a:rPr>
                <a:t>铝合金</a:t>
              </a:r>
              <a:r>
                <a:rPr sz="2400" kern="0" dirty="0">
                  <a:solidFill>
                    <a:srgbClr val="000000">
                      <a:alpha val="100000"/>
                    </a:srgbClr>
                  </a:solidFill>
                  <a:latin typeface="等线" panose="02010600030101010101" pitchFamily="2" charset="-122"/>
                  <a:ea typeface="等线" panose="02010600030101010101" pitchFamily="2" charset="-122"/>
                  <a:cs typeface="Arial" panose="020B0604020202020204"/>
                  <a:sym typeface="+mn-ea"/>
                </a:rPr>
                <a:t>AA</a:t>
              </a:r>
              <a:r>
                <a:rPr sz="2400" kern="0" spc="90" dirty="0">
                  <a:solidFill>
                    <a:srgbClr val="000000">
                      <a:alpha val="100000"/>
                    </a:srgbClr>
                  </a:solidFill>
                  <a:latin typeface="等线" panose="02010600030101010101" pitchFamily="2" charset="-122"/>
                  <a:ea typeface="等线" panose="02010600030101010101" pitchFamily="2" charset="-122"/>
                  <a:cs typeface="Arial" panose="020B0604020202020204"/>
                  <a:sym typeface="+mn-ea"/>
                </a:rPr>
                <a:t>70</a:t>
              </a:r>
              <a:r>
                <a:rPr sz="2400" kern="0" spc="80" dirty="0">
                  <a:solidFill>
                    <a:srgbClr val="000000">
                      <a:alpha val="100000"/>
                    </a:srgbClr>
                  </a:solidFill>
                  <a:latin typeface="等线" panose="02010600030101010101" pitchFamily="2" charset="-122"/>
                  <a:ea typeface="等线" panose="02010600030101010101" pitchFamily="2" charset="-122"/>
                  <a:cs typeface="Arial" panose="020B0604020202020204"/>
                  <a:sym typeface="+mn-ea"/>
                </a:rPr>
                <a:t>50</a:t>
              </a:r>
              <a:r>
                <a:rPr lang="zh-CN" sz="2400" kern="0" spc="80" dirty="0">
                  <a:solidFill>
                    <a:srgbClr val="000000">
                      <a:alpha val="100000"/>
                    </a:srgbClr>
                  </a:solidFill>
                  <a:latin typeface="等线" panose="02010600030101010101" pitchFamily="2" charset="-122"/>
                  <a:ea typeface="等线" panose="02010600030101010101" pitchFamily="2" charset="-122"/>
                  <a:cs typeface="Arial" panose="020B0604020202020204"/>
                  <a:sym typeface="+mn-ea"/>
                </a:rPr>
                <a:t>用于尺寸修复</a:t>
              </a:r>
              <a:endParaRPr sz="2400" dirty="0">
                <a:latin typeface="等线" panose="02010600030101010101" pitchFamily="2" charset="-122"/>
                <a:ea typeface="等线" panose="02010600030101010101" pitchFamily="2" charset="-122"/>
                <a:cs typeface="Arial" panose="020B0604020202020204"/>
              </a:endParaRPr>
            </a:p>
            <a:p>
              <a:pPr algn="l" rtl="0" eaLnBrk="0">
                <a:lnSpc>
                  <a:spcPct val="125000"/>
                </a:lnSpc>
              </a:pPr>
              <a:endParaRPr sz="1700" dirty="0">
                <a:latin typeface="等线" panose="02010600030101010101" pitchFamily="2" charset="-122"/>
                <a:ea typeface="等线" panose="02010600030101010101" pitchFamily="2" charset="-122"/>
                <a:cs typeface="Arial" panose="020B0604020202020204"/>
              </a:endParaRPr>
            </a:p>
            <a:p>
              <a:pPr marL="19685" algn="l" rtl="0" eaLnBrk="0">
                <a:lnSpc>
                  <a:spcPts val="2455"/>
                </a:lnSpc>
                <a:spcBef>
                  <a:spcPts val="515"/>
                </a:spcBef>
              </a:pPr>
              <a:r>
                <a:rPr sz="2400" kern="0" spc="90" dirty="0">
                  <a:solidFill>
                    <a:srgbClr val="000000">
                      <a:alpha val="100000"/>
                    </a:srgbClr>
                  </a:solidFill>
                  <a:latin typeface="等线" panose="02010600030101010101" pitchFamily="2" charset="-122"/>
                  <a:ea typeface="等线" panose="02010600030101010101" pitchFamily="2" charset="-122"/>
                  <a:sym typeface="+mn-ea"/>
                </a:rPr>
                <a:t>C-103 Nb </a:t>
              </a:r>
              <a:r>
                <a:rPr lang="zh-CN" altLang="en-US" sz="2400" kern="0" spc="90" dirty="0">
                  <a:solidFill>
                    <a:srgbClr val="000000">
                      <a:alpha val="100000"/>
                    </a:srgbClr>
                  </a:solidFill>
                  <a:latin typeface="等线" panose="02010600030101010101" pitchFamily="2" charset="-122"/>
                  <a:ea typeface="等线" panose="02010600030101010101" pitchFamily="2" charset="-122"/>
                  <a:sym typeface="+mn-ea"/>
                </a:rPr>
                <a:t>合金的太空应用</a:t>
              </a:r>
              <a:endParaRPr sz="2400" kern="0" spc="90" dirty="0">
                <a:solidFill>
                  <a:srgbClr val="000000">
                    <a:alpha val="100000"/>
                  </a:srgbClr>
                </a:solidFill>
                <a:latin typeface="等线" panose="02010600030101010101" pitchFamily="2" charset="-122"/>
                <a:ea typeface="等线" panose="02010600030101010101" pitchFamily="2" charset="-122"/>
              </a:endParaRPr>
            </a:p>
          </p:txBody>
        </p:sp>
      </p:grpSp>
      <p:sp>
        <p:nvSpPr>
          <p:cNvPr id="272" name="textbox 272"/>
          <p:cNvSpPr/>
          <p:nvPr/>
        </p:nvSpPr>
        <p:spPr>
          <a:xfrm>
            <a:off x="394614" y="2633715"/>
            <a:ext cx="5984532" cy="1195413"/>
          </a:xfrm>
          <a:prstGeom prst="rect">
            <a:avLst/>
          </a:prstGeom>
          <a:noFill/>
          <a:ln w="0" cap="flat">
            <a:noFill/>
            <a:prstDash val="solid"/>
            <a:miter lim="0"/>
          </a:ln>
        </p:spPr>
        <p:txBody>
          <a:bodyPr vert="horz" wrap="square" lIns="0" tIns="0" rIns="0" bIns="0"/>
          <a:lstStyle/>
          <a:p>
            <a:pPr algn="l" rtl="0" eaLnBrk="0">
              <a:lnSpc>
                <a:spcPct val="84000"/>
              </a:lnSpc>
            </a:pPr>
            <a:endParaRPr sz="300" dirty="0">
              <a:latin typeface="等线" panose="02010600030101010101" pitchFamily="2" charset="-122"/>
              <a:ea typeface="等线" panose="02010600030101010101" pitchFamily="2" charset="-122"/>
              <a:cs typeface="Arial" panose="020B0604020202020204"/>
            </a:endParaRPr>
          </a:p>
          <a:p>
            <a:pPr marL="13335" algn="l" rtl="0" eaLnBrk="0">
              <a:lnSpc>
                <a:spcPct val="100000"/>
              </a:lnSpc>
            </a:pPr>
            <a:r>
              <a:rPr sz="2400" kern="0" spc="60" dirty="0" err="1">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冷喷设备</a:t>
            </a:r>
            <a:endParaRPr sz="2400" dirty="0">
              <a:latin typeface="等线" panose="02010600030101010101" pitchFamily="2" charset="-122"/>
              <a:ea typeface="等线" panose="02010600030101010101" pitchFamily="2" charset="-122"/>
              <a:cs typeface="Arial" panose="020B0604020202020204"/>
            </a:endParaRPr>
          </a:p>
          <a:p>
            <a:pPr algn="l" rtl="0" eaLnBrk="0">
              <a:lnSpc>
                <a:spcPct val="106000"/>
              </a:lnSpc>
            </a:pPr>
            <a:endParaRPr sz="2400" dirty="0">
              <a:latin typeface="等线" panose="02010600030101010101" pitchFamily="2" charset="-122"/>
              <a:ea typeface="等线" panose="02010600030101010101" pitchFamily="2" charset="-122"/>
              <a:cs typeface="Arial" panose="020B0604020202020204"/>
            </a:endParaRPr>
          </a:p>
          <a:p>
            <a:pPr marL="12700" algn="l" rtl="0" eaLnBrk="0">
              <a:lnSpc>
                <a:spcPct val="100000"/>
              </a:lnSpc>
              <a:spcBef>
                <a:spcPts val="5"/>
              </a:spcBef>
            </a:pPr>
            <a:r>
              <a:rPr sz="2400" kern="0" spc="9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延长</a:t>
            </a:r>
            <a:r>
              <a:rPr lang="zh-CN" sz="2400" kern="0" spc="9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喷涂镍基合金</a:t>
            </a:r>
            <a:r>
              <a:rPr sz="2400" kern="0" spc="9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的喷嘴寿命</a:t>
            </a:r>
            <a:endParaRPr sz="2400" dirty="0">
              <a:latin typeface="等线" panose="02010600030101010101" pitchFamily="2" charset="-122"/>
              <a:ea typeface="等线" panose="02010600030101010101" pitchFamily="2" charset="-122"/>
              <a:cs typeface="宋体" panose="02010600030101010101" pitchFamily="2" charset="-122"/>
            </a:endParaRPr>
          </a:p>
        </p:txBody>
      </p:sp>
      <p:pic>
        <p:nvPicPr>
          <p:cNvPr id="274" name="picture 274"/>
          <p:cNvPicPr>
            <a:picLocks noChangeAspect="1"/>
          </p:cNvPicPr>
          <p:nvPr/>
        </p:nvPicPr>
        <p:blipFill>
          <a:blip r:embed="rId2"/>
          <a:stretch>
            <a:fillRect/>
          </a:stretch>
        </p:blipFill>
        <p:spPr>
          <a:xfrm rot="21600000">
            <a:off x="9364980" y="461771"/>
            <a:ext cx="2510028" cy="781811"/>
          </a:xfrm>
          <a:prstGeom prst="rect">
            <a:avLst/>
          </a:prstGeom>
        </p:spPr>
      </p:pic>
      <p:sp>
        <p:nvSpPr>
          <p:cNvPr id="276" name="textbox 276"/>
          <p:cNvSpPr/>
          <p:nvPr/>
        </p:nvSpPr>
        <p:spPr>
          <a:xfrm>
            <a:off x="424209" y="592049"/>
            <a:ext cx="1762937" cy="490219"/>
          </a:xfrm>
          <a:prstGeom prst="rect">
            <a:avLst/>
          </a:prstGeom>
          <a:noFill/>
          <a:ln w="0" cap="flat">
            <a:noFill/>
            <a:prstDash val="solid"/>
            <a:miter lim="0"/>
          </a:ln>
        </p:spPr>
        <p:txBody>
          <a:bodyPr vert="horz" wrap="square" lIns="0" tIns="0" rIns="0" bIns="0"/>
          <a:lstStyle/>
          <a:p>
            <a:pPr algn="l" rtl="0" eaLnBrk="0">
              <a:lnSpc>
                <a:spcPct val="91000"/>
              </a:lnSpc>
            </a:pPr>
            <a:endParaRPr sz="100" dirty="0">
              <a:latin typeface="等线" panose="02010600030101010101" pitchFamily="2" charset="-122"/>
              <a:ea typeface="等线" panose="02010600030101010101" pitchFamily="2" charset="-122"/>
              <a:cs typeface="Arial" panose="020B0604020202020204"/>
            </a:endParaRPr>
          </a:p>
          <a:p>
            <a:pPr marL="12700" algn="l" rtl="0" eaLnBrk="0">
              <a:lnSpc>
                <a:spcPct val="95000"/>
              </a:lnSpc>
            </a:pPr>
            <a:r>
              <a:rPr sz="3200" b="1" kern="0" spc="-8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议</a:t>
            </a:r>
            <a:r>
              <a:rPr lang="en-US" sz="3200" b="1" kern="0" spc="-8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 </a:t>
            </a:r>
            <a:r>
              <a:rPr lang="zh-CN" altLang="en-US" sz="3200" b="1" kern="0" spc="-8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题</a:t>
            </a:r>
            <a:endParaRPr sz="3200" b="1" dirty="0">
              <a:latin typeface="等线" panose="02010600030101010101" pitchFamily="2" charset="-122"/>
              <a:ea typeface="等线" panose="02010600030101010101" pitchFamily="2" charset="-122"/>
              <a:cs typeface="宋体" panose="02010600030101010101" pitchFamily="2" charset="-122"/>
            </a:endParaRPr>
          </a:p>
        </p:txBody>
      </p:sp>
      <p:pic>
        <p:nvPicPr>
          <p:cNvPr id="278" name="picture 278"/>
          <p:cNvPicPr>
            <a:picLocks noChangeAspect="1"/>
          </p:cNvPicPr>
          <p:nvPr/>
        </p:nvPicPr>
        <p:blipFill>
          <a:blip r:embed="rId3"/>
          <a:stretch>
            <a:fillRect/>
          </a:stretch>
        </p:blipFill>
        <p:spPr>
          <a:xfrm rot="21600000">
            <a:off x="382257" y="1253616"/>
            <a:ext cx="2532138" cy="190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textbox 282"/>
          <p:cNvSpPr/>
          <p:nvPr/>
        </p:nvSpPr>
        <p:spPr>
          <a:xfrm>
            <a:off x="382257" y="1977032"/>
            <a:ext cx="5224145" cy="3375102"/>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等线" panose="02010600030101010101" pitchFamily="2" charset="-122"/>
              <a:ea typeface="等线" panose="02010600030101010101" pitchFamily="2" charset="-122"/>
              <a:cs typeface="Arial" panose="020B0604020202020204"/>
            </a:endParaRPr>
          </a:p>
          <a:p>
            <a:pPr marL="12700" algn="l" rtl="0" eaLnBrk="0">
              <a:lnSpc>
                <a:spcPct val="83000"/>
              </a:lnSpc>
            </a:pPr>
            <a:r>
              <a:rPr sz="2200" b="1" kern="0" spc="40" dirty="0" err="1">
                <a:solidFill>
                  <a:srgbClr val="9D231F">
                    <a:alpha val="100000"/>
                  </a:srgbClr>
                </a:solidFill>
                <a:latin typeface="等线" panose="02010600030101010101" pitchFamily="2" charset="-122"/>
                <a:ea typeface="等线" panose="02010600030101010101" pitchFamily="2" charset="-122"/>
                <a:cs typeface="宋体" panose="02010600030101010101" pitchFamily="2" charset="-122"/>
              </a:rPr>
              <a:t>为什么我们不断开发新的</a:t>
            </a:r>
            <a:r>
              <a:rPr sz="2200" b="1" kern="0" spc="30" dirty="0" err="1">
                <a:solidFill>
                  <a:srgbClr val="9D231F">
                    <a:alpha val="100000"/>
                  </a:srgbClr>
                </a:solidFill>
                <a:latin typeface="等线" panose="02010600030101010101" pitchFamily="2" charset="-122"/>
                <a:ea typeface="等线" panose="02010600030101010101" pitchFamily="2" charset="-122"/>
                <a:cs typeface="宋体" panose="02010600030101010101" pitchFamily="2" charset="-122"/>
              </a:rPr>
              <a:t>硬件</a:t>
            </a:r>
            <a:r>
              <a:rPr sz="2200" b="1" kern="0" spc="-20" dirty="0" err="1">
                <a:solidFill>
                  <a:srgbClr val="9D231F">
                    <a:alpha val="100000"/>
                  </a:srgbClr>
                </a:solidFill>
                <a:latin typeface="等线" panose="02010600030101010101" pitchFamily="2" charset="-122"/>
                <a:ea typeface="等线" panose="02010600030101010101" pitchFamily="2" charset="-122"/>
                <a:cs typeface="宋体" panose="02010600030101010101" pitchFamily="2" charset="-122"/>
              </a:rPr>
              <a:t>解决</a:t>
            </a:r>
            <a:r>
              <a:rPr lang="zh-CN" sz="2200" b="1" kern="0" spc="-20" dirty="0">
                <a:solidFill>
                  <a:srgbClr val="9D231F">
                    <a:alpha val="100000"/>
                  </a:srgbClr>
                </a:solidFill>
                <a:latin typeface="等线" panose="02010600030101010101" pitchFamily="2" charset="-122"/>
                <a:ea typeface="等线" panose="02010600030101010101" pitchFamily="2" charset="-122"/>
                <a:cs typeface="宋体" panose="02010600030101010101" pitchFamily="2" charset="-122"/>
              </a:rPr>
              <a:t>方案</a:t>
            </a:r>
            <a:endParaRPr sz="2200" dirty="0">
              <a:latin typeface="等线" panose="02010600030101010101" pitchFamily="2" charset="-122"/>
              <a:ea typeface="等线" panose="02010600030101010101" pitchFamily="2" charset="-122"/>
              <a:cs typeface="宋体" panose="02010600030101010101" pitchFamily="2" charset="-122"/>
            </a:endParaRPr>
          </a:p>
          <a:p>
            <a:pPr algn="l" rtl="0" eaLnBrk="0">
              <a:lnSpc>
                <a:spcPct val="186000"/>
              </a:lnSpc>
            </a:pPr>
            <a:endParaRPr sz="1000" dirty="0">
              <a:latin typeface="等线" panose="02010600030101010101" pitchFamily="2" charset="-122"/>
              <a:ea typeface="等线" panose="02010600030101010101" pitchFamily="2" charset="-122"/>
              <a:cs typeface="Arial" panose="020B0604020202020204"/>
            </a:endParaRPr>
          </a:p>
          <a:p>
            <a:pPr marL="13970" algn="l" rtl="0" eaLnBrk="0">
              <a:lnSpc>
                <a:spcPct val="150000"/>
              </a:lnSpc>
              <a:spcBef>
                <a:spcPts val="455"/>
              </a:spcBef>
            </a:pPr>
            <a:r>
              <a:rPr lang="zh-CN" altLang="en-US" sz="2000" u="sng" kern="0" spc="0" dirty="0">
                <a:solidFill>
                  <a:srgbClr val="000000">
                    <a:alpha val="100000"/>
                  </a:srgbClr>
                </a:solidFill>
                <a:latin typeface="等线" panose="02010600030101010101" pitchFamily="2" charset="-122"/>
                <a:ea typeface="等线" panose="02010600030101010101" pitchFamily="2" charset="-122"/>
                <a:cs typeface="Tahoma" panose="020B0604030504040204"/>
              </a:rPr>
              <a:t>举例说明</a:t>
            </a:r>
            <a:r>
              <a:rPr sz="2000" u="sng" kern="0" spc="0" dirty="0">
                <a:solidFill>
                  <a:srgbClr val="000000">
                    <a:alpha val="100000"/>
                  </a:srgbClr>
                </a:solidFill>
                <a:latin typeface="等线" panose="02010600030101010101" pitchFamily="2" charset="-122"/>
                <a:ea typeface="等线" panose="02010600030101010101" pitchFamily="2" charset="-122"/>
                <a:cs typeface="Tahoma" panose="020B0604030504040204"/>
              </a:rPr>
              <a:t>AA7050</a:t>
            </a:r>
            <a:r>
              <a:rPr sz="2000" u="sng" kern="0" spc="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初始情况</a:t>
            </a:r>
            <a:r>
              <a:rPr lang="en-US" sz="2000" u="sng" kern="0" spc="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 </a:t>
            </a:r>
            <a:r>
              <a:rPr sz="2000" u="sng" kern="0" spc="0" dirty="0">
                <a:solidFill>
                  <a:srgbClr val="000000">
                    <a:alpha val="100000"/>
                  </a:srgbClr>
                </a:solidFill>
                <a:latin typeface="等线" panose="02010600030101010101" pitchFamily="2" charset="-122"/>
                <a:ea typeface="等线" panose="02010600030101010101" pitchFamily="2" charset="-122"/>
                <a:cs typeface="Tahoma" panose="020B0604030504040204"/>
              </a:rPr>
              <a:t>-</a:t>
            </a:r>
            <a:r>
              <a:rPr lang="en-US" sz="2000" u="sng" kern="0" spc="0" dirty="0">
                <a:solidFill>
                  <a:srgbClr val="000000">
                    <a:alpha val="100000"/>
                  </a:srgbClr>
                </a:solidFill>
                <a:latin typeface="等线" panose="02010600030101010101" pitchFamily="2" charset="-122"/>
                <a:ea typeface="等线" panose="02010600030101010101" pitchFamily="2" charset="-122"/>
                <a:cs typeface="Tahoma" panose="020B0604030504040204"/>
              </a:rPr>
              <a:t> </a:t>
            </a:r>
            <a:r>
              <a:rPr sz="2000" u="sng" kern="0" spc="0" dirty="0" err="1">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推进</a:t>
            </a:r>
            <a:r>
              <a:rPr sz="2000" u="sng" kern="0" spc="-10" dirty="0" err="1">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气体</a:t>
            </a:r>
            <a:r>
              <a:rPr lang="zh-CN" altLang="en-US" sz="2000" u="sng" kern="0" spc="-1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为</a:t>
            </a:r>
            <a:r>
              <a:rPr sz="2000" u="sng" kern="0" spc="-10" dirty="0">
                <a:solidFill>
                  <a:srgbClr val="000000">
                    <a:alpha val="100000"/>
                  </a:srgbClr>
                </a:solidFill>
                <a:latin typeface="等线" panose="02010600030101010101" pitchFamily="2" charset="-122"/>
                <a:ea typeface="等线" panose="02010600030101010101" pitchFamily="2" charset="-122"/>
                <a:cs typeface="Tahoma" panose="020B0604030504040204"/>
              </a:rPr>
              <a:t>N</a:t>
            </a:r>
            <a:r>
              <a:rPr sz="1400" u="sng" kern="0" spc="-10" dirty="0">
                <a:solidFill>
                  <a:srgbClr val="000000">
                    <a:alpha val="100000"/>
                  </a:srgbClr>
                </a:solidFill>
                <a:latin typeface="等线" panose="02010600030101010101" pitchFamily="2" charset="-122"/>
                <a:ea typeface="等线" panose="02010600030101010101" pitchFamily="2" charset="-122"/>
                <a:cs typeface="Tahoma" panose="020B0604030504040204"/>
              </a:rPr>
              <a:t>2</a:t>
            </a:r>
            <a:endParaRPr sz="2000" dirty="0">
              <a:latin typeface="等线" panose="02010600030101010101" pitchFamily="2" charset="-122"/>
              <a:ea typeface="等线" panose="02010600030101010101" pitchFamily="2" charset="-122"/>
              <a:cs typeface="Tahoma" panose="020B0604030504040204"/>
            </a:endParaRPr>
          </a:p>
          <a:p>
            <a:pPr marL="18415" algn="l" rtl="0" eaLnBrk="0">
              <a:lnSpc>
                <a:spcPct val="150000"/>
              </a:lnSpc>
            </a:pPr>
            <a:r>
              <a:rPr sz="2000" kern="0" spc="4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抗拉强度：</a:t>
            </a:r>
            <a:r>
              <a:rPr sz="2000" kern="0" spc="40" dirty="0">
                <a:solidFill>
                  <a:srgbClr val="000000">
                    <a:alpha val="100000"/>
                  </a:srgbClr>
                </a:solidFill>
                <a:latin typeface="等线" panose="02010600030101010101" pitchFamily="2" charset="-122"/>
                <a:ea typeface="等线" panose="02010600030101010101" pitchFamily="2" charset="-122"/>
                <a:cs typeface="Arial" panose="020B0604020202020204"/>
              </a:rPr>
              <a:t>~</a:t>
            </a:r>
            <a:r>
              <a:rPr sz="2000" kern="0" spc="-180" dirty="0">
                <a:solidFill>
                  <a:srgbClr val="000000">
                    <a:alpha val="100000"/>
                  </a:srgbClr>
                </a:solidFill>
                <a:latin typeface="等线" panose="02010600030101010101" pitchFamily="2" charset="-122"/>
                <a:ea typeface="等线" panose="02010600030101010101" pitchFamily="2" charset="-122"/>
                <a:cs typeface="Arial" panose="020B0604020202020204"/>
              </a:rPr>
              <a:t> </a:t>
            </a:r>
            <a:r>
              <a:rPr sz="2000" kern="0" spc="40" dirty="0">
                <a:solidFill>
                  <a:srgbClr val="000000">
                    <a:alpha val="100000"/>
                  </a:srgbClr>
                </a:solidFill>
                <a:latin typeface="等线" panose="02010600030101010101" pitchFamily="2" charset="-122"/>
                <a:ea typeface="等线" panose="02010600030101010101" pitchFamily="2" charset="-122"/>
                <a:cs typeface="Arial" panose="020B0604020202020204"/>
              </a:rPr>
              <a:t>195</a:t>
            </a:r>
            <a:r>
              <a:rPr sz="2000" kern="0" spc="280" dirty="0">
                <a:solidFill>
                  <a:srgbClr val="000000">
                    <a:alpha val="100000"/>
                  </a:srgbClr>
                </a:solidFill>
                <a:latin typeface="等线" panose="02010600030101010101" pitchFamily="2" charset="-122"/>
                <a:ea typeface="等线" panose="02010600030101010101" pitchFamily="2" charset="-122"/>
                <a:cs typeface="Arial" panose="020B0604020202020204"/>
              </a:rPr>
              <a:t> </a:t>
            </a:r>
            <a:r>
              <a:rPr sz="2000" kern="0" spc="0" dirty="0">
                <a:solidFill>
                  <a:srgbClr val="000000">
                    <a:alpha val="100000"/>
                  </a:srgbClr>
                </a:solidFill>
                <a:latin typeface="等线" panose="02010600030101010101" pitchFamily="2" charset="-122"/>
                <a:ea typeface="等线" panose="02010600030101010101" pitchFamily="2" charset="-122"/>
                <a:cs typeface="Arial" panose="020B0604020202020204"/>
              </a:rPr>
              <a:t>MPa</a:t>
            </a:r>
            <a:endParaRPr sz="2000" dirty="0">
              <a:latin typeface="等线" panose="02010600030101010101" pitchFamily="2" charset="-122"/>
              <a:ea typeface="等线" panose="02010600030101010101" pitchFamily="2" charset="-122"/>
              <a:cs typeface="Arial" panose="020B0604020202020204"/>
            </a:endParaRPr>
          </a:p>
          <a:p>
            <a:pPr marL="17145" algn="l" rtl="0" eaLnBrk="0">
              <a:lnSpc>
                <a:spcPct val="150000"/>
              </a:lnSpc>
              <a:spcBef>
                <a:spcPts val="450"/>
              </a:spcBef>
            </a:pPr>
            <a:r>
              <a:rPr sz="2000" kern="0" spc="30" dirty="0" err="1">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伸长率</a:t>
            </a:r>
            <a:r>
              <a:rPr sz="2000" kern="0" spc="3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a:t>
            </a:r>
            <a:r>
              <a:rPr sz="2000" kern="0" spc="30" dirty="0">
                <a:solidFill>
                  <a:srgbClr val="000000">
                    <a:alpha val="100000"/>
                  </a:srgbClr>
                </a:solidFill>
                <a:latin typeface="等线" panose="02010600030101010101" pitchFamily="2" charset="-122"/>
                <a:ea typeface="等线" panose="02010600030101010101" pitchFamily="2" charset="-122"/>
                <a:cs typeface="Arial" panose="020B0604020202020204"/>
              </a:rPr>
              <a:t>~0.4</a:t>
            </a:r>
            <a:r>
              <a:rPr sz="2000" kern="0" spc="190" dirty="0">
                <a:solidFill>
                  <a:srgbClr val="000000">
                    <a:alpha val="100000"/>
                  </a:srgbClr>
                </a:solidFill>
                <a:latin typeface="等线" panose="02010600030101010101" pitchFamily="2" charset="-122"/>
                <a:ea typeface="等线" panose="02010600030101010101" pitchFamily="2" charset="-122"/>
                <a:cs typeface="Arial" panose="020B0604020202020204"/>
              </a:rPr>
              <a:t> </a:t>
            </a:r>
            <a:r>
              <a:rPr sz="2000" kern="0" spc="30" dirty="0">
                <a:solidFill>
                  <a:srgbClr val="000000">
                    <a:alpha val="100000"/>
                  </a:srgbClr>
                </a:solidFill>
                <a:latin typeface="等线" panose="02010600030101010101" pitchFamily="2" charset="-122"/>
                <a:ea typeface="等线" panose="02010600030101010101" pitchFamily="2" charset="-122"/>
                <a:cs typeface="Arial" panose="020B0604020202020204"/>
              </a:rPr>
              <a:t>%</a:t>
            </a:r>
            <a:endParaRPr sz="2000" dirty="0">
              <a:latin typeface="等线" panose="02010600030101010101" pitchFamily="2" charset="-122"/>
              <a:ea typeface="等线" panose="02010600030101010101" pitchFamily="2" charset="-122"/>
              <a:cs typeface="Arial" panose="020B0604020202020204"/>
            </a:endParaRPr>
          </a:p>
          <a:p>
            <a:pPr marL="18415" algn="l" rtl="0" eaLnBrk="0">
              <a:lnSpc>
                <a:spcPct val="150000"/>
              </a:lnSpc>
              <a:spcBef>
                <a:spcPts val="460"/>
              </a:spcBef>
            </a:pPr>
            <a:r>
              <a:rPr sz="2000" kern="0" spc="80" dirty="0" err="1">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粘结强度</a:t>
            </a:r>
            <a:r>
              <a:rPr sz="2000" kern="0" spc="8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a:t>
            </a:r>
            <a:r>
              <a:rPr sz="2000" kern="0" spc="-42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 </a:t>
            </a:r>
            <a:r>
              <a:rPr sz="2000" kern="0" spc="80" dirty="0">
                <a:solidFill>
                  <a:srgbClr val="000000">
                    <a:alpha val="100000"/>
                  </a:srgbClr>
                </a:solidFill>
                <a:latin typeface="等线" panose="02010600030101010101" pitchFamily="2" charset="-122"/>
                <a:ea typeface="等线" panose="02010600030101010101" pitchFamily="2" charset="-122"/>
                <a:cs typeface="Arial" panose="020B0604020202020204"/>
              </a:rPr>
              <a:t>~40</a:t>
            </a:r>
            <a:r>
              <a:rPr sz="2000" kern="0" spc="370" dirty="0">
                <a:solidFill>
                  <a:srgbClr val="000000">
                    <a:alpha val="100000"/>
                  </a:srgbClr>
                </a:solidFill>
                <a:latin typeface="等线" panose="02010600030101010101" pitchFamily="2" charset="-122"/>
                <a:ea typeface="等线" panose="02010600030101010101" pitchFamily="2" charset="-122"/>
                <a:cs typeface="Arial" panose="020B0604020202020204"/>
              </a:rPr>
              <a:t> </a:t>
            </a:r>
            <a:r>
              <a:rPr sz="2000" kern="0" spc="0" dirty="0">
                <a:solidFill>
                  <a:srgbClr val="000000">
                    <a:alpha val="100000"/>
                  </a:srgbClr>
                </a:solidFill>
                <a:latin typeface="等线" panose="02010600030101010101" pitchFamily="2" charset="-122"/>
                <a:ea typeface="等线" panose="02010600030101010101" pitchFamily="2" charset="-122"/>
                <a:cs typeface="Arial" panose="020B0604020202020204"/>
              </a:rPr>
              <a:t>MPa</a:t>
            </a:r>
            <a:endParaRPr sz="2000" dirty="0">
              <a:latin typeface="等线" panose="02010600030101010101" pitchFamily="2" charset="-122"/>
              <a:ea typeface="等线" panose="02010600030101010101" pitchFamily="2" charset="-122"/>
              <a:cs typeface="Arial" panose="020B0604020202020204"/>
            </a:endParaRPr>
          </a:p>
          <a:p>
            <a:pPr marL="27305" algn="l" rtl="0" eaLnBrk="0">
              <a:lnSpc>
                <a:spcPct val="150000"/>
              </a:lnSpc>
            </a:pPr>
            <a:r>
              <a:rPr sz="2000" kern="0" spc="10" dirty="0" err="1">
                <a:solidFill>
                  <a:srgbClr val="000000">
                    <a:alpha val="100000"/>
                  </a:srgbClr>
                </a:solidFill>
                <a:highlight>
                  <a:srgbClr val="FFFF00"/>
                </a:highlight>
                <a:latin typeface="等线" panose="02010600030101010101" pitchFamily="2" charset="-122"/>
                <a:ea typeface="等线" panose="02010600030101010101" pitchFamily="2" charset="-122"/>
                <a:cs typeface="宋体" panose="02010600030101010101" pitchFamily="2" charset="-122"/>
              </a:rPr>
              <a:t>不足以用于航空结构维修</a:t>
            </a:r>
            <a:r>
              <a:rPr lang="zh-CN" altLang="en-US" sz="2000" kern="0" spc="10" dirty="0">
                <a:solidFill>
                  <a:srgbClr val="000000">
                    <a:alpha val="100000"/>
                  </a:srgbClr>
                </a:solidFill>
                <a:highlight>
                  <a:srgbClr val="FFFF00"/>
                </a:highlight>
                <a:latin typeface="等线" panose="02010600030101010101" pitchFamily="2" charset="-122"/>
                <a:ea typeface="等线" panose="02010600030101010101" pitchFamily="2" charset="-122"/>
                <a:cs typeface="宋体" panose="02010600030101010101" pitchFamily="2" charset="-122"/>
              </a:rPr>
              <a:t>！</a:t>
            </a:r>
            <a:r>
              <a:rPr sz="2000" kern="0" spc="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                        </a:t>
            </a:r>
            <a:endParaRPr sz="2000" dirty="0">
              <a:latin typeface="等线" panose="02010600030101010101" pitchFamily="2" charset="-122"/>
              <a:ea typeface="等线" panose="02010600030101010101" pitchFamily="2" charset="-122"/>
              <a:cs typeface="宋体" panose="02010600030101010101" pitchFamily="2" charset="-122"/>
            </a:endParaRPr>
          </a:p>
        </p:txBody>
      </p:sp>
      <p:sp>
        <p:nvSpPr>
          <p:cNvPr id="290" name="textbox 290"/>
          <p:cNvSpPr/>
          <p:nvPr/>
        </p:nvSpPr>
        <p:spPr>
          <a:xfrm>
            <a:off x="6096000" y="1977032"/>
            <a:ext cx="5889791" cy="4192585"/>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等线" panose="02010600030101010101" pitchFamily="2" charset="-122"/>
              <a:ea typeface="等线" panose="02010600030101010101" pitchFamily="2" charset="-122"/>
              <a:cs typeface="Arial" panose="020B0604020202020204"/>
            </a:endParaRPr>
          </a:p>
          <a:p>
            <a:pPr marL="12700" algn="l" rtl="0" eaLnBrk="0">
              <a:lnSpc>
                <a:spcPct val="95000"/>
              </a:lnSpc>
            </a:pPr>
            <a:r>
              <a:rPr sz="2200" b="1" kern="0" spc="-20" dirty="0">
                <a:solidFill>
                  <a:srgbClr val="9D231F">
                    <a:alpha val="100000"/>
                  </a:srgbClr>
                </a:solidFill>
                <a:latin typeface="等线" panose="02010600030101010101" pitchFamily="2" charset="-122"/>
                <a:ea typeface="等线" panose="02010600030101010101" pitchFamily="2" charset="-122"/>
              </a:rPr>
              <a:t>为什么使用N2而不是He</a:t>
            </a:r>
            <a:r>
              <a:rPr lang="zh-CN" altLang="en-US" sz="2200" b="1" kern="0" spc="-20" dirty="0">
                <a:solidFill>
                  <a:srgbClr val="9D231F">
                    <a:alpha val="100000"/>
                  </a:srgbClr>
                </a:solidFill>
                <a:latin typeface="等线" panose="02010600030101010101" pitchFamily="2" charset="-122"/>
                <a:ea typeface="等线" panose="02010600030101010101" pitchFamily="2" charset="-122"/>
              </a:rPr>
              <a:t>的原因</a:t>
            </a:r>
            <a:r>
              <a:rPr sz="2200" b="1" kern="0" spc="-20" dirty="0">
                <a:solidFill>
                  <a:srgbClr val="9D231F">
                    <a:alpha val="100000"/>
                  </a:srgbClr>
                </a:solidFill>
                <a:latin typeface="等线" panose="02010600030101010101" pitchFamily="2" charset="-122"/>
                <a:ea typeface="等线" panose="02010600030101010101" pitchFamily="2" charset="-122"/>
              </a:rPr>
              <a:t>？</a:t>
            </a:r>
            <a:endParaRPr sz="2200" b="1" kern="0" spc="-20" dirty="0">
              <a:solidFill>
                <a:srgbClr val="9D231F">
                  <a:alpha val="100000"/>
                </a:srgbClr>
              </a:solidFill>
              <a:latin typeface="等线" panose="02010600030101010101" pitchFamily="2" charset="-122"/>
              <a:ea typeface="等线" panose="02010600030101010101" pitchFamily="2" charset="-122"/>
            </a:endParaRPr>
          </a:p>
          <a:p>
            <a:pPr algn="l" rtl="0" eaLnBrk="0">
              <a:lnSpc>
                <a:spcPct val="130000"/>
              </a:lnSpc>
            </a:pPr>
            <a:endParaRPr sz="1000" dirty="0">
              <a:latin typeface="等线" panose="02010600030101010101" pitchFamily="2" charset="-122"/>
              <a:ea typeface="等线" panose="02010600030101010101" pitchFamily="2" charset="-122"/>
              <a:cs typeface="Arial" panose="020B0604020202020204"/>
            </a:endParaRPr>
          </a:p>
          <a:p>
            <a:pPr marL="27940" algn="l" rtl="0" eaLnBrk="0">
              <a:lnSpc>
                <a:spcPct val="83000"/>
              </a:lnSpc>
              <a:spcBef>
                <a:spcPts val="460"/>
              </a:spcBef>
            </a:pPr>
            <a:r>
              <a:rPr sz="2000" b="1" u="sng" kern="0" spc="-50" dirty="0">
                <a:solidFill>
                  <a:srgbClr val="000000">
                    <a:alpha val="100000"/>
                  </a:srgbClr>
                </a:solidFill>
                <a:latin typeface="等线" panose="02010600030101010101" pitchFamily="2" charset="-122"/>
                <a:ea typeface="等线" panose="02010600030101010101" pitchFamily="2" charset="-122"/>
                <a:cs typeface="Tahoma" panose="020B0604030504040204"/>
              </a:rPr>
              <a:t>N</a:t>
            </a:r>
            <a:r>
              <a:rPr sz="1600" b="1" u="sng" kern="0" spc="-50" dirty="0">
                <a:solidFill>
                  <a:srgbClr val="000000">
                    <a:alpha val="100000"/>
                  </a:srgbClr>
                </a:solidFill>
                <a:latin typeface="等线" panose="02010600030101010101" pitchFamily="2" charset="-122"/>
                <a:ea typeface="等线" panose="02010600030101010101" pitchFamily="2" charset="-122"/>
                <a:cs typeface="Tahoma" panose="020B0604030504040204"/>
              </a:rPr>
              <a:t>2</a:t>
            </a:r>
            <a:r>
              <a:rPr sz="2000" b="1" u="sng" kern="0" spc="-50" dirty="0">
                <a:solidFill>
                  <a:srgbClr val="000000">
                    <a:alpha val="100000"/>
                  </a:srgbClr>
                </a:solidFill>
                <a:latin typeface="等线" panose="02010600030101010101" pitchFamily="2" charset="-122"/>
                <a:ea typeface="等线" panose="02010600030101010101" pitchFamily="2" charset="-122"/>
                <a:cs typeface="Tahoma" panose="020B0604030504040204"/>
              </a:rPr>
              <a:t>:</a:t>
            </a:r>
            <a:endParaRPr sz="2000" b="1" dirty="0">
              <a:latin typeface="等线" panose="02010600030101010101" pitchFamily="2" charset="-122"/>
              <a:ea typeface="等线" panose="02010600030101010101" pitchFamily="2" charset="-122"/>
              <a:cs typeface="Tahoma" panose="020B0604030504040204"/>
            </a:endParaRPr>
          </a:p>
          <a:p>
            <a:pPr marL="19050" algn="l" rtl="0" eaLnBrk="0">
              <a:lnSpc>
                <a:spcPts val="2040"/>
              </a:lnSpc>
              <a:spcBef>
                <a:spcPts val="890"/>
              </a:spcBef>
            </a:pPr>
            <a:r>
              <a:rPr lang="zh-CN" altLang="en-US" sz="2000" kern="0" spc="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成本</a:t>
            </a:r>
            <a:r>
              <a:rPr lang="en-US" sz="2000" kern="0" spc="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      </a:t>
            </a:r>
            <a:r>
              <a:rPr lang="zh-CN" altLang="en-US" sz="2000" kern="0" spc="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液体</a:t>
            </a:r>
            <a:r>
              <a:rPr sz="2000" kern="0" spc="0" dirty="0">
                <a:solidFill>
                  <a:srgbClr val="000000">
                    <a:alpha val="100000"/>
                  </a:srgbClr>
                </a:solidFill>
                <a:latin typeface="等线" panose="02010600030101010101" pitchFamily="2" charset="-122"/>
                <a:ea typeface="等线" panose="02010600030101010101" pitchFamily="2" charset="-122"/>
                <a:cs typeface="Tahoma" panose="020B0604030504040204"/>
              </a:rPr>
              <a:t>N2</a:t>
            </a:r>
            <a:r>
              <a:rPr sz="2000" kern="0" spc="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a:t>
            </a:r>
            <a:r>
              <a:rPr sz="2000" kern="0" spc="0" dirty="0">
                <a:solidFill>
                  <a:srgbClr val="000000">
                    <a:alpha val="100000"/>
                  </a:srgbClr>
                </a:solidFill>
                <a:latin typeface="等线" panose="02010600030101010101" pitchFamily="2" charset="-122"/>
                <a:ea typeface="等线" panose="02010600030101010101" pitchFamily="2" charset="-122"/>
                <a:cs typeface="Tahoma" panose="020B0604030504040204"/>
              </a:rPr>
              <a:t>0.15€/kg-&gt;0</a:t>
            </a:r>
            <a:r>
              <a:rPr sz="2000" kern="0" spc="-10" dirty="0">
                <a:solidFill>
                  <a:srgbClr val="000000">
                    <a:alpha val="100000"/>
                  </a:srgbClr>
                </a:solidFill>
                <a:latin typeface="等线" panose="02010600030101010101" pitchFamily="2" charset="-122"/>
                <a:ea typeface="等线" panose="02010600030101010101" pitchFamily="2" charset="-122"/>
                <a:cs typeface="Tahoma" panose="020B0604030504040204"/>
              </a:rPr>
              <a:t>.174€/m³</a:t>
            </a:r>
            <a:endParaRPr sz="2000" dirty="0">
              <a:latin typeface="等线" panose="02010600030101010101" pitchFamily="2" charset="-122"/>
              <a:ea typeface="等线" panose="02010600030101010101" pitchFamily="2" charset="-122"/>
              <a:cs typeface="Tahoma" panose="020B0604030504040204"/>
            </a:endParaRPr>
          </a:p>
          <a:p>
            <a:pPr marL="26670" algn="l" rtl="0" eaLnBrk="0">
              <a:lnSpc>
                <a:spcPts val="2040"/>
              </a:lnSpc>
              <a:spcBef>
                <a:spcPts val="460"/>
              </a:spcBef>
            </a:pPr>
            <a:r>
              <a:rPr sz="2000" kern="0" spc="-1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喷嘴</a:t>
            </a:r>
            <a:r>
              <a:rPr lang="en-US" sz="2000" kern="0" spc="-1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      </a:t>
            </a:r>
            <a:r>
              <a:rPr sz="2000" kern="0" spc="-10" dirty="0">
                <a:solidFill>
                  <a:srgbClr val="000000">
                    <a:alpha val="100000"/>
                  </a:srgbClr>
                </a:solidFill>
                <a:latin typeface="等线" panose="02010600030101010101" pitchFamily="2" charset="-122"/>
                <a:ea typeface="等线" panose="02010600030101010101" pitchFamily="2" charset="-122"/>
                <a:cs typeface="Tahoma" panose="020B0604030504040204"/>
              </a:rPr>
              <a:t>OUT1 / 450</a:t>
            </a:r>
            <a:r>
              <a:rPr sz="2000" kern="0" spc="-20" dirty="0">
                <a:solidFill>
                  <a:srgbClr val="000000">
                    <a:alpha val="100000"/>
                  </a:srgbClr>
                </a:solidFill>
                <a:latin typeface="等线" panose="02010600030101010101" pitchFamily="2" charset="-122"/>
                <a:ea typeface="等线" panose="02010600030101010101" pitchFamily="2" charset="-122"/>
                <a:cs typeface="Tahoma" panose="020B0604030504040204"/>
              </a:rPr>
              <a:t>°C/50 bar /</a:t>
            </a:r>
            <a:r>
              <a:rPr sz="2000" kern="0" spc="130" dirty="0">
                <a:solidFill>
                  <a:srgbClr val="000000">
                    <a:alpha val="100000"/>
                  </a:srgbClr>
                </a:solidFill>
                <a:latin typeface="等线" panose="02010600030101010101" pitchFamily="2" charset="-122"/>
                <a:ea typeface="等线" panose="02010600030101010101" pitchFamily="2" charset="-122"/>
                <a:cs typeface="Tahoma" panose="020B0604030504040204"/>
              </a:rPr>
              <a:t> </a:t>
            </a:r>
            <a:r>
              <a:rPr sz="2000" kern="0" spc="-20" dirty="0">
                <a:solidFill>
                  <a:srgbClr val="000000">
                    <a:alpha val="100000"/>
                  </a:srgbClr>
                </a:solidFill>
                <a:latin typeface="等线" panose="02010600030101010101" pitchFamily="2" charset="-122"/>
                <a:ea typeface="等线" panose="02010600030101010101" pitchFamily="2" charset="-122"/>
                <a:cs typeface="Tahoma" panose="020B0604030504040204"/>
              </a:rPr>
              <a:t>125 m³/h-</a:t>
            </a:r>
            <a:r>
              <a:rPr sz="2000" kern="0" spc="-20" dirty="0">
                <a:solidFill>
                  <a:srgbClr val="000000">
                    <a:alpha val="100000"/>
                  </a:srgbClr>
                </a:solidFill>
                <a:highlight>
                  <a:srgbClr val="FFFF00"/>
                </a:highlight>
                <a:latin typeface="等线" panose="02010600030101010101" pitchFamily="2" charset="-122"/>
                <a:ea typeface="等线" panose="02010600030101010101" pitchFamily="2" charset="-122"/>
                <a:cs typeface="Tahoma" panose="020B0604030504040204"/>
              </a:rPr>
              <a:t>&gt;~22€/h </a:t>
            </a:r>
            <a:r>
              <a:rPr lang="zh-CN" altLang="en-US" sz="2000" kern="0" spc="-20" dirty="0">
                <a:solidFill>
                  <a:srgbClr val="000000">
                    <a:alpha val="100000"/>
                  </a:srgbClr>
                </a:solidFill>
                <a:highlight>
                  <a:srgbClr val="FFFF00"/>
                </a:highlight>
                <a:latin typeface="等线" panose="02010600030101010101" pitchFamily="2" charset="-122"/>
                <a:ea typeface="等线" panose="02010600030101010101" pitchFamily="2" charset="-122"/>
                <a:cs typeface="Tahoma" panose="020B0604030504040204"/>
              </a:rPr>
              <a:t> </a:t>
            </a:r>
            <a:endParaRPr lang="zh-CN" altLang="en-US" sz="2000" kern="0" spc="-20" dirty="0">
              <a:solidFill>
                <a:srgbClr val="000000">
                  <a:alpha val="100000"/>
                </a:srgbClr>
              </a:solidFill>
              <a:highlight>
                <a:srgbClr val="FFFF00"/>
              </a:highlight>
              <a:latin typeface="等线" panose="02010600030101010101" pitchFamily="2" charset="-122"/>
              <a:ea typeface="等线" panose="02010600030101010101" pitchFamily="2" charset="-122"/>
              <a:cs typeface="Tahoma" panose="020B0604030504040204"/>
            </a:endParaRPr>
          </a:p>
          <a:p>
            <a:pPr marL="26670" algn="l" rtl="0" eaLnBrk="0">
              <a:lnSpc>
                <a:spcPts val="2040"/>
              </a:lnSpc>
              <a:spcBef>
                <a:spcPts val="460"/>
              </a:spcBef>
            </a:pPr>
            <a:r>
              <a:rPr lang="zh-CN" altLang="en-US" sz="2000" kern="0" spc="-20" dirty="0">
                <a:solidFill>
                  <a:srgbClr val="000000">
                    <a:alpha val="100000"/>
                  </a:srgbClr>
                </a:solidFill>
                <a:latin typeface="等线" panose="02010600030101010101" pitchFamily="2" charset="-122"/>
                <a:ea typeface="等线" panose="02010600030101010101" pitchFamily="2" charset="-122"/>
                <a:cs typeface="Tahoma" panose="020B0604030504040204"/>
              </a:rPr>
              <a:t> </a:t>
            </a:r>
            <a:endParaRPr lang="zh-CN" altLang="en-US" sz="2000" dirty="0">
              <a:latin typeface="等线" panose="02010600030101010101" pitchFamily="2" charset="-122"/>
              <a:ea typeface="等线" panose="02010600030101010101" pitchFamily="2" charset="-122"/>
              <a:cs typeface="Tahoma" panose="020B0604030504040204"/>
            </a:endParaRPr>
          </a:p>
          <a:p>
            <a:pPr marL="27940" algn="l" rtl="0" eaLnBrk="0">
              <a:lnSpc>
                <a:spcPct val="83000"/>
              </a:lnSpc>
              <a:spcBef>
                <a:spcPts val="460"/>
              </a:spcBef>
              <a:buClrTx/>
              <a:buSzTx/>
              <a:buFontTx/>
            </a:pPr>
            <a:r>
              <a:rPr lang="en-US" sz="2000" b="1" u="sng" kern="0" spc="-50" dirty="0">
                <a:solidFill>
                  <a:srgbClr val="000000">
                    <a:alpha val="100000"/>
                  </a:srgbClr>
                </a:solidFill>
                <a:latin typeface="等线" panose="02010600030101010101" pitchFamily="2" charset="-122"/>
                <a:ea typeface="等线" panose="02010600030101010101" pitchFamily="2" charset="-122"/>
                <a:cs typeface="Tahoma" panose="020B0604030504040204"/>
              </a:rPr>
              <a:t>He:</a:t>
            </a:r>
            <a:endParaRPr lang="en-US" sz="2000" b="1" u="sng" kern="0" spc="-50" dirty="0">
              <a:solidFill>
                <a:srgbClr val="000000">
                  <a:alpha val="100000"/>
                </a:srgbClr>
              </a:solidFill>
              <a:latin typeface="等线" panose="02010600030101010101" pitchFamily="2" charset="-122"/>
              <a:ea typeface="等线" panose="02010600030101010101" pitchFamily="2" charset="-122"/>
              <a:cs typeface="Tahoma" panose="020B0604030504040204"/>
            </a:endParaRPr>
          </a:p>
          <a:p>
            <a:pPr marL="19050" algn="l" rtl="0" eaLnBrk="0">
              <a:lnSpc>
                <a:spcPts val="2040"/>
              </a:lnSpc>
              <a:spcBef>
                <a:spcPts val="885"/>
              </a:spcBef>
            </a:pPr>
            <a:r>
              <a:rPr lang="zh-CN" altLang="en-US" sz="2000" kern="0" spc="-20" dirty="0">
                <a:solidFill>
                  <a:srgbClr val="000000">
                    <a:alpha val="100000"/>
                  </a:srgbClr>
                </a:solidFill>
                <a:latin typeface="等线" panose="02010600030101010101" pitchFamily="2" charset="-122"/>
                <a:ea typeface="等线" panose="02010600030101010101" pitchFamily="2" charset="-122"/>
                <a:cs typeface="Tahoma" panose="020B0604030504040204"/>
              </a:rPr>
              <a:t>成本          </a:t>
            </a:r>
            <a:r>
              <a:rPr lang="en-US" sz="2000" kern="0" spc="-20" dirty="0">
                <a:solidFill>
                  <a:srgbClr val="000000">
                    <a:alpha val="100000"/>
                  </a:srgbClr>
                </a:solidFill>
                <a:latin typeface="等线" panose="02010600030101010101" pitchFamily="2" charset="-122"/>
                <a:ea typeface="等线" panose="02010600030101010101" pitchFamily="2" charset="-122"/>
                <a:cs typeface="Tahoma" panose="020B0604030504040204"/>
              </a:rPr>
              <a:t>He</a:t>
            </a:r>
            <a:r>
              <a:rPr lang="en-US" sz="2000" kern="0" spc="-2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a:t>
            </a:r>
            <a:r>
              <a:rPr lang="en-US" sz="2000" kern="0" spc="-20" dirty="0">
                <a:solidFill>
                  <a:srgbClr val="000000">
                    <a:alpha val="100000"/>
                  </a:srgbClr>
                </a:solidFill>
                <a:latin typeface="等线" panose="02010600030101010101" pitchFamily="2" charset="-122"/>
                <a:ea typeface="等线" panose="02010600030101010101" pitchFamily="2" charset="-122"/>
                <a:cs typeface="Tahoma" panose="020B0604030504040204"/>
              </a:rPr>
              <a:t>36€/m³</a:t>
            </a:r>
            <a:endParaRPr lang="en-US" sz="2000" dirty="0">
              <a:latin typeface="等线" panose="02010600030101010101" pitchFamily="2" charset="-122"/>
              <a:ea typeface="等线" panose="02010600030101010101" pitchFamily="2" charset="-122"/>
              <a:cs typeface="Tahoma" panose="020B0604030504040204"/>
            </a:endParaRPr>
          </a:p>
          <a:p>
            <a:pPr marL="26035" algn="l" rtl="0" eaLnBrk="0">
              <a:lnSpc>
                <a:spcPts val="2040"/>
              </a:lnSpc>
              <a:spcBef>
                <a:spcPts val="480"/>
              </a:spcBef>
            </a:pPr>
            <a:r>
              <a:rPr sz="2000" kern="0" spc="-10" dirty="0" err="1">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喷嘴</a:t>
            </a:r>
            <a:r>
              <a:rPr lang="en-US" sz="2000" kern="0" spc="-1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      </a:t>
            </a:r>
            <a:r>
              <a:rPr sz="2000" kern="0" spc="-10" dirty="0">
                <a:solidFill>
                  <a:srgbClr val="000000">
                    <a:alpha val="100000"/>
                  </a:srgbClr>
                </a:solidFill>
                <a:latin typeface="等线" panose="02010600030101010101" pitchFamily="2" charset="-122"/>
                <a:ea typeface="等线" panose="02010600030101010101" pitchFamily="2" charset="-122"/>
                <a:cs typeface="Tahoma" panose="020B0604030504040204"/>
              </a:rPr>
              <a:t>OUT1 / 450°C/40 bar /</a:t>
            </a:r>
            <a:r>
              <a:rPr sz="2000" kern="0" spc="120" dirty="0">
                <a:solidFill>
                  <a:srgbClr val="000000">
                    <a:alpha val="100000"/>
                  </a:srgbClr>
                </a:solidFill>
                <a:latin typeface="等线" panose="02010600030101010101" pitchFamily="2" charset="-122"/>
                <a:ea typeface="等线" panose="02010600030101010101" pitchFamily="2" charset="-122"/>
                <a:cs typeface="Tahoma" panose="020B0604030504040204"/>
              </a:rPr>
              <a:t> </a:t>
            </a:r>
            <a:r>
              <a:rPr sz="2000" kern="0" spc="-20" dirty="0">
                <a:solidFill>
                  <a:srgbClr val="000000">
                    <a:alpha val="100000"/>
                  </a:srgbClr>
                </a:solidFill>
                <a:latin typeface="等线" panose="02010600030101010101" pitchFamily="2" charset="-122"/>
                <a:ea typeface="等线" panose="02010600030101010101" pitchFamily="2" charset="-122"/>
                <a:cs typeface="Tahoma" panose="020B0604030504040204"/>
              </a:rPr>
              <a:t>165 m³/h-</a:t>
            </a:r>
            <a:r>
              <a:rPr sz="2000" kern="0" spc="-20" dirty="0">
                <a:solidFill>
                  <a:srgbClr val="000000">
                    <a:alpha val="100000"/>
                  </a:srgbClr>
                </a:solidFill>
                <a:highlight>
                  <a:srgbClr val="FFFF00"/>
                </a:highlight>
                <a:latin typeface="等线" panose="02010600030101010101" pitchFamily="2" charset="-122"/>
                <a:ea typeface="等线" panose="02010600030101010101" pitchFamily="2" charset="-122"/>
                <a:cs typeface="Tahoma" panose="020B0604030504040204"/>
              </a:rPr>
              <a:t>&gt;~5940€/h</a:t>
            </a:r>
            <a:endParaRPr sz="2000" dirty="0">
              <a:highlight>
                <a:srgbClr val="FFFF00"/>
              </a:highlight>
              <a:latin typeface="等线" panose="02010600030101010101" pitchFamily="2" charset="-122"/>
              <a:ea typeface="等线" panose="02010600030101010101" pitchFamily="2" charset="-122"/>
              <a:cs typeface="Tahoma" panose="020B0604030504040204"/>
            </a:endParaRPr>
          </a:p>
          <a:p>
            <a:pPr algn="l" rtl="0" eaLnBrk="0">
              <a:lnSpc>
                <a:spcPct val="128000"/>
              </a:lnSpc>
            </a:pPr>
            <a:endParaRPr sz="2000" dirty="0">
              <a:latin typeface="等线" panose="02010600030101010101" pitchFamily="2" charset="-122"/>
              <a:ea typeface="等线" panose="02010600030101010101" pitchFamily="2" charset="-122"/>
              <a:cs typeface="Arial" panose="020B0604020202020204"/>
            </a:endParaRPr>
          </a:p>
          <a:p>
            <a:pPr marL="24130" algn="l" rtl="0" eaLnBrk="0">
              <a:lnSpc>
                <a:spcPct val="95000"/>
              </a:lnSpc>
              <a:spcBef>
                <a:spcPts val="0"/>
              </a:spcBef>
            </a:pPr>
            <a:r>
              <a:rPr lang="en-US" sz="2000" kern="0" spc="-10" dirty="0">
                <a:solidFill>
                  <a:srgbClr val="000000">
                    <a:alpha val="100000"/>
                  </a:srgbClr>
                </a:solidFill>
                <a:highlight>
                  <a:srgbClr val="FFFF00"/>
                </a:highlight>
                <a:latin typeface="等线" panose="02010600030101010101" pitchFamily="2" charset="-122"/>
                <a:ea typeface="等线" panose="02010600030101010101" pitchFamily="2" charset="-122"/>
                <a:cs typeface="宋体" panose="02010600030101010101" pitchFamily="2" charset="-122"/>
              </a:rPr>
              <a:t>He</a:t>
            </a:r>
            <a:r>
              <a:rPr sz="2000" kern="0" spc="-10" dirty="0">
                <a:solidFill>
                  <a:srgbClr val="000000">
                    <a:alpha val="100000"/>
                  </a:srgbClr>
                </a:solidFill>
                <a:highlight>
                  <a:srgbClr val="FFFF00"/>
                </a:highlight>
                <a:latin typeface="等线" panose="02010600030101010101" pitchFamily="2" charset="-122"/>
                <a:ea typeface="等线" panose="02010600030101010101" pitchFamily="2" charset="-122"/>
                <a:cs typeface="宋体" panose="02010600030101010101" pitchFamily="2" charset="-122"/>
              </a:rPr>
              <a:t>比</a:t>
            </a:r>
            <a:r>
              <a:rPr lang="en-US" sz="2000" kern="0" spc="-10" dirty="0">
                <a:solidFill>
                  <a:srgbClr val="000000">
                    <a:alpha val="100000"/>
                  </a:srgbClr>
                </a:solidFill>
                <a:highlight>
                  <a:srgbClr val="FFFF00"/>
                </a:highlight>
                <a:latin typeface="等线" panose="02010600030101010101" pitchFamily="2" charset="-122"/>
                <a:ea typeface="等线" panose="02010600030101010101" pitchFamily="2" charset="-122"/>
                <a:cs typeface="宋体" panose="02010600030101010101" pitchFamily="2" charset="-122"/>
              </a:rPr>
              <a:t>N</a:t>
            </a:r>
            <a:r>
              <a:rPr lang="en-US" sz="1600" kern="0" spc="-10" dirty="0">
                <a:solidFill>
                  <a:srgbClr val="000000">
                    <a:alpha val="100000"/>
                  </a:srgbClr>
                </a:solidFill>
                <a:highlight>
                  <a:srgbClr val="FFFF00"/>
                </a:highlight>
                <a:latin typeface="等线" panose="02010600030101010101" pitchFamily="2" charset="-122"/>
                <a:ea typeface="等线" panose="02010600030101010101" pitchFamily="2" charset="-122"/>
                <a:cs typeface="宋体" panose="02010600030101010101" pitchFamily="2" charset="-122"/>
              </a:rPr>
              <a:t>2</a:t>
            </a:r>
            <a:r>
              <a:rPr sz="2000" kern="0" spc="-10" dirty="0">
                <a:solidFill>
                  <a:srgbClr val="000000">
                    <a:alpha val="100000"/>
                  </a:srgbClr>
                </a:solidFill>
                <a:highlight>
                  <a:srgbClr val="FFFF00"/>
                </a:highlight>
                <a:latin typeface="等线" panose="02010600030101010101" pitchFamily="2" charset="-122"/>
                <a:ea typeface="等线" panose="02010600030101010101" pitchFamily="2" charset="-122"/>
                <a:cs typeface="宋体" panose="02010600030101010101" pitchFamily="2" charset="-122"/>
              </a:rPr>
              <a:t>贵</a:t>
            </a:r>
            <a:r>
              <a:rPr sz="2000" kern="0" spc="-10" dirty="0">
                <a:solidFill>
                  <a:srgbClr val="000000">
                    <a:alpha val="100000"/>
                  </a:srgbClr>
                </a:solidFill>
                <a:highlight>
                  <a:srgbClr val="FFFF00"/>
                </a:highlight>
                <a:latin typeface="等线" panose="02010600030101010101" pitchFamily="2" charset="-122"/>
                <a:ea typeface="等线" panose="02010600030101010101" pitchFamily="2" charset="-122"/>
                <a:cs typeface="Tahoma" panose="020B0604030504040204"/>
              </a:rPr>
              <a:t>~270</a:t>
            </a:r>
            <a:r>
              <a:rPr sz="2000" kern="0" spc="-10" dirty="0">
                <a:solidFill>
                  <a:srgbClr val="000000">
                    <a:alpha val="100000"/>
                  </a:srgbClr>
                </a:solidFill>
                <a:highlight>
                  <a:srgbClr val="FFFF00"/>
                </a:highlight>
                <a:latin typeface="等线" panose="02010600030101010101" pitchFamily="2" charset="-122"/>
                <a:ea typeface="等线" panose="02010600030101010101" pitchFamily="2" charset="-122"/>
                <a:cs typeface="宋体" panose="02010600030101010101" pitchFamily="2" charset="-122"/>
              </a:rPr>
              <a:t>倍！</a:t>
            </a:r>
            <a:r>
              <a:rPr sz="2000" kern="0" spc="0" dirty="0">
                <a:solidFill>
                  <a:srgbClr val="000000">
                    <a:alpha val="100000"/>
                  </a:srgbClr>
                </a:solidFill>
                <a:highlight>
                  <a:srgbClr val="FFFF00"/>
                </a:highlight>
                <a:latin typeface="等线" panose="02010600030101010101" pitchFamily="2" charset="-122"/>
                <a:ea typeface="等线" panose="02010600030101010101" pitchFamily="2" charset="-122"/>
                <a:cs typeface="宋体" panose="02010600030101010101" pitchFamily="2" charset="-122"/>
              </a:rPr>
              <a:t>                 </a:t>
            </a:r>
            <a:endParaRPr sz="2000" dirty="0">
              <a:highlight>
                <a:srgbClr val="FFFF00"/>
              </a:highlight>
              <a:latin typeface="等线" panose="02010600030101010101" pitchFamily="2" charset="-122"/>
              <a:ea typeface="等线" panose="02010600030101010101" pitchFamily="2" charset="-122"/>
              <a:cs typeface="宋体" panose="02010600030101010101" pitchFamily="2" charset="-122"/>
            </a:endParaRPr>
          </a:p>
        </p:txBody>
      </p:sp>
      <p:sp>
        <p:nvSpPr>
          <p:cNvPr id="292" name="textbox 292"/>
          <p:cNvSpPr/>
          <p:nvPr/>
        </p:nvSpPr>
        <p:spPr>
          <a:xfrm>
            <a:off x="424209" y="605384"/>
            <a:ext cx="7162840" cy="488315"/>
          </a:xfrm>
          <a:prstGeom prst="rect">
            <a:avLst/>
          </a:prstGeom>
          <a:noFill/>
          <a:ln w="0" cap="flat">
            <a:noFill/>
            <a:prstDash val="solid"/>
            <a:miter lim="0"/>
          </a:ln>
        </p:spPr>
        <p:txBody>
          <a:bodyPr vert="horz" wrap="square" lIns="0" tIns="0" rIns="0" bIns="0"/>
          <a:lstStyle/>
          <a:p>
            <a:pPr algn="l" rtl="0" eaLnBrk="0">
              <a:lnSpc>
                <a:spcPct val="81000"/>
              </a:lnSpc>
            </a:pPr>
            <a:endParaRPr sz="100" b="1" dirty="0">
              <a:latin typeface="等线" panose="02010600030101010101" pitchFamily="2" charset="-122"/>
              <a:ea typeface="等线" panose="02010600030101010101" pitchFamily="2" charset="-122"/>
              <a:cs typeface="Arial" panose="020B0604020202020204"/>
            </a:endParaRPr>
          </a:p>
          <a:p>
            <a:pPr marL="12700" algn="l" rtl="0" eaLnBrk="0">
              <a:lnSpc>
                <a:spcPct val="95000"/>
              </a:lnSpc>
            </a:pPr>
            <a:r>
              <a:rPr sz="3600" b="1" kern="0" spc="-2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用于维修应用的</a:t>
            </a:r>
            <a:r>
              <a:rPr sz="3600" b="1" kern="0" spc="-20" dirty="0">
                <a:solidFill>
                  <a:srgbClr val="000000">
                    <a:alpha val="100000"/>
                  </a:srgbClr>
                </a:solidFill>
                <a:latin typeface="等线" panose="02010600030101010101" pitchFamily="2" charset="-122"/>
                <a:ea typeface="等线" panose="02010600030101010101" pitchFamily="2" charset="-122"/>
                <a:cs typeface="Tahoma" panose="020B0604030504040204"/>
              </a:rPr>
              <a:t>Al 7050</a:t>
            </a:r>
            <a:r>
              <a:rPr sz="3600" b="1" kern="0" spc="-2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合</a:t>
            </a:r>
            <a:r>
              <a:rPr sz="3600" b="1" kern="0" spc="-3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金</a:t>
            </a:r>
            <a:endParaRPr sz="3600" b="1" dirty="0">
              <a:latin typeface="等线" panose="02010600030101010101" pitchFamily="2" charset="-122"/>
              <a:ea typeface="等线" panose="02010600030101010101" pitchFamily="2" charset="-122"/>
              <a:cs typeface="宋体" panose="02010600030101010101" pitchFamily="2" charset="-122"/>
            </a:endParaRPr>
          </a:p>
        </p:txBody>
      </p:sp>
      <p:pic>
        <p:nvPicPr>
          <p:cNvPr id="294" name="picture 294"/>
          <p:cNvPicPr>
            <a:picLocks noChangeAspect="1"/>
          </p:cNvPicPr>
          <p:nvPr/>
        </p:nvPicPr>
        <p:blipFill>
          <a:blip r:embed="rId1"/>
          <a:stretch>
            <a:fillRect/>
          </a:stretch>
        </p:blipFill>
        <p:spPr>
          <a:xfrm rot="21600000">
            <a:off x="9364980" y="461771"/>
            <a:ext cx="2510028" cy="781811"/>
          </a:xfrm>
          <a:prstGeom prst="rect">
            <a:avLst/>
          </a:prstGeom>
        </p:spPr>
      </p:pic>
      <p:sp>
        <p:nvSpPr>
          <p:cNvPr id="296" name="textbox 296"/>
          <p:cNvSpPr/>
          <p:nvPr/>
        </p:nvSpPr>
        <p:spPr>
          <a:xfrm>
            <a:off x="422859" y="6436157"/>
            <a:ext cx="2288539" cy="2470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等线" panose="02010600030101010101" pitchFamily="2" charset="-122"/>
              <a:ea typeface="等线" panose="02010600030101010101" pitchFamily="2" charset="-122"/>
              <a:cs typeface="Arial" panose="020B0604020202020204"/>
            </a:endParaRPr>
          </a:p>
          <a:p>
            <a:pPr marL="12700" algn="l" rtl="0" eaLnBrk="0">
              <a:lnSpc>
                <a:spcPts val="1740"/>
              </a:lnSpc>
            </a:pPr>
            <a:r>
              <a:rPr sz="1200" kern="0" spc="0" dirty="0">
                <a:solidFill>
                  <a:srgbClr val="898989">
                    <a:alpha val="100000"/>
                  </a:srgbClr>
                </a:solidFill>
                <a:latin typeface="等线" panose="02010600030101010101" pitchFamily="2" charset="-122"/>
                <a:ea typeface="等线" panose="02010600030101010101" pitchFamily="2" charset="-122"/>
                <a:cs typeface="Tahoma" panose="020B0604030504040204"/>
              </a:rPr>
              <a:t>2025/01/10 -</a:t>
            </a:r>
            <a:r>
              <a:rPr sz="1200" kern="0" spc="0" dirty="0">
                <a:solidFill>
                  <a:srgbClr val="898989">
                    <a:alpha val="100000"/>
                  </a:srgbClr>
                </a:solidFill>
                <a:latin typeface="等线" panose="02010600030101010101" pitchFamily="2" charset="-122"/>
                <a:ea typeface="等线" panose="02010600030101010101" pitchFamily="2" charset="-122"/>
                <a:cs typeface="宋体" panose="02010600030101010101" pitchFamily="2" charset="-122"/>
              </a:rPr>
              <a:t>影</a:t>
            </a:r>
            <a:r>
              <a:rPr sz="1200" kern="0" spc="-10" dirty="0">
                <a:solidFill>
                  <a:srgbClr val="898989">
                    <a:alpha val="100000"/>
                  </a:srgbClr>
                </a:solidFill>
                <a:latin typeface="等线" panose="02010600030101010101" pitchFamily="2" charset="-122"/>
                <a:ea typeface="等线" panose="02010600030101010101" pitchFamily="2" charset="-122"/>
                <a:cs typeface="宋体" panose="02010600030101010101" pitchFamily="2" charset="-122"/>
              </a:rPr>
              <a:t>响创新最新进展</a:t>
            </a:r>
            <a:r>
              <a:rPr sz="1200" kern="0" spc="-10" dirty="0">
                <a:solidFill>
                  <a:srgbClr val="898989">
                    <a:alpha val="100000"/>
                  </a:srgbClr>
                </a:solidFill>
                <a:latin typeface="等线" panose="02010600030101010101" pitchFamily="2" charset="-122"/>
                <a:ea typeface="等线" panose="02010600030101010101" pitchFamily="2" charset="-122"/>
                <a:cs typeface="Tahoma" panose="020B0604030504040204"/>
              </a:rPr>
              <a:t>14</a:t>
            </a:r>
            <a:endParaRPr sz="1200" dirty="0">
              <a:latin typeface="等线" panose="02010600030101010101" pitchFamily="2" charset="-122"/>
              <a:ea typeface="等线" panose="02010600030101010101" pitchFamily="2" charset="-122"/>
              <a:cs typeface="Tahoma" panose="020B0604030504040204"/>
            </a:endParaRPr>
          </a:p>
        </p:txBody>
      </p:sp>
      <p:pic>
        <p:nvPicPr>
          <p:cNvPr id="300" name="picture 300"/>
          <p:cNvPicPr>
            <a:picLocks noChangeAspect="1"/>
          </p:cNvPicPr>
          <p:nvPr/>
        </p:nvPicPr>
        <p:blipFill>
          <a:blip r:embed="rId2"/>
          <a:stretch>
            <a:fillRect/>
          </a:stretch>
        </p:blipFill>
        <p:spPr>
          <a:xfrm rot="21600000">
            <a:off x="5784769" y="1758109"/>
            <a:ext cx="19050" cy="4383290"/>
          </a:xfrm>
          <a:prstGeom prst="rect">
            <a:avLst/>
          </a:prstGeom>
        </p:spPr>
      </p:pic>
      <p:pic>
        <p:nvPicPr>
          <p:cNvPr id="302" name="picture 302"/>
          <p:cNvPicPr>
            <a:picLocks noChangeAspect="1"/>
          </p:cNvPicPr>
          <p:nvPr/>
        </p:nvPicPr>
        <p:blipFill>
          <a:blip r:embed="rId3"/>
          <a:stretch>
            <a:fillRect/>
          </a:stretch>
        </p:blipFill>
        <p:spPr>
          <a:xfrm rot="21600000">
            <a:off x="382257" y="1253616"/>
            <a:ext cx="2532138" cy="190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 name="picture 304"/>
          <p:cNvPicPr>
            <a:picLocks noChangeAspect="1"/>
          </p:cNvPicPr>
          <p:nvPr/>
        </p:nvPicPr>
        <p:blipFill>
          <a:blip r:embed="rId1"/>
          <a:stretch>
            <a:fillRect/>
          </a:stretch>
        </p:blipFill>
        <p:spPr>
          <a:xfrm rot="21600000">
            <a:off x="4116323" y="3223259"/>
            <a:ext cx="3240023" cy="2249423"/>
          </a:xfrm>
          <a:prstGeom prst="rect">
            <a:avLst/>
          </a:prstGeom>
        </p:spPr>
      </p:pic>
      <p:pic>
        <p:nvPicPr>
          <p:cNvPr id="306" name="picture 306"/>
          <p:cNvPicPr>
            <a:picLocks noChangeAspect="1"/>
          </p:cNvPicPr>
          <p:nvPr/>
        </p:nvPicPr>
        <p:blipFill>
          <a:blip r:embed="rId2"/>
          <a:stretch>
            <a:fillRect/>
          </a:stretch>
        </p:blipFill>
        <p:spPr>
          <a:xfrm rot="21600000">
            <a:off x="8804147" y="3089147"/>
            <a:ext cx="2520695" cy="2520696"/>
          </a:xfrm>
          <a:prstGeom prst="rect">
            <a:avLst/>
          </a:prstGeom>
        </p:spPr>
      </p:pic>
      <p:pic>
        <p:nvPicPr>
          <p:cNvPr id="308" name="picture 308"/>
          <p:cNvPicPr>
            <a:picLocks noChangeAspect="1"/>
          </p:cNvPicPr>
          <p:nvPr/>
        </p:nvPicPr>
        <p:blipFill>
          <a:blip r:embed="rId3"/>
          <a:stretch>
            <a:fillRect/>
          </a:stretch>
        </p:blipFill>
        <p:spPr>
          <a:xfrm rot="21600000">
            <a:off x="1228343" y="3105911"/>
            <a:ext cx="1440180" cy="2485644"/>
          </a:xfrm>
          <a:prstGeom prst="rect">
            <a:avLst/>
          </a:prstGeom>
        </p:spPr>
      </p:pic>
      <p:sp>
        <p:nvSpPr>
          <p:cNvPr id="310" name="textbox 310"/>
          <p:cNvSpPr/>
          <p:nvPr/>
        </p:nvSpPr>
        <p:spPr>
          <a:xfrm>
            <a:off x="710234" y="1984730"/>
            <a:ext cx="10151744" cy="41401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等线" panose="02010600030101010101" pitchFamily="2" charset="-122"/>
              <a:ea typeface="等线" panose="02010600030101010101" pitchFamily="2" charset="-122"/>
              <a:cs typeface="Arial" panose="020B0604020202020204"/>
            </a:endParaRPr>
          </a:p>
          <a:p>
            <a:pPr marL="12700" algn="l" rtl="0" eaLnBrk="0">
              <a:lnSpc>
                <a:spcPct val="98000"/>
              </a:lnSpc>
            </a:pPr>
            <a:r>
              <a:rPr sz="2600" b="1" kern="0" spc="140" dirty="0">
                <a:solidFill>
                  <a:srgbClr val="9D231F">
                    <a:alpha val="100000"/>
                  </a:srgbClr>
                </a:solidFill>
                <a:latin typeface="等线" panose="02010600030101010101" pitchFamily="2" charset="-122"/>
                <a:ea typeface="等线" panose="02010600030101010101" pitchFamily="2" charset="-122"/>
                <a:cs typeface="宋体" panose="02010600030101010101" pitchFamily="2" charset="-122"/>
              </a:rPr>
              <a:t>特殊的硬件、定制的粉末</a:t>
            </a:r>
            <a:r>
              <a:rPr sz="2600" b="1" kern="0" spc="130" dirty="0">
                <a:solidFill>
                  <a:srgbClr val="9D231F">
                    <a:alpha val="100000"/>
                  </a:srgbClr>
                </a:solidFill>
                <a:latin typeface="等线" panose="02010600030101010101" pitchFamily="2" charset="-122"/>
                <a:ea typeface="等线" panose="02010600030101010101" pitchFamily="2" charset="-122"/>
                <a:cs typeface="宋体" panose="02010600030101010101" pitchFamily="2" charset="-122"/>
              </a:rPr>
              <a:t>和正确的工艺参数可产生</a:t>
            </a:r>
            <a:r>
              <a:rPr lang="zh-CN" sz="2600" b="1" kern="0" spc="130" dirty="0">
                <a:solidFill>
                  <a:srgbClr val="9D231F">
                    <a:alpha val="100000"/>
                  </a:srgbClr>
                </a:solidFill>
                <a:latin typeface="等线" panose="02010600030101010101" pitchFamily="2" charset="-122"/>
                <a:ea typeface="等线" panose="02010600030101010101" pitchFamily="2" charset="-122"/>
                <a:cs typeface="宋体" panose="02010600030101010101" pitchFamily="2" charset="-122"/>
              </a:rPr>
              <a:t>卓越</a:t>
            </a:r>
            <a:r>
              <a:rPr sz="2600" b="1" kern="0" spc="130" dirty="0">
                <a:solidFill>
                  <a:srgbClr val="9D231F">
                    <a:alpha val="100000"/>
                  </a:srgbClr>
                </a:solidFill>
                <a:latin typeface="等线" panose="02010600030101010101" pitchFamily="2" charset="-122"/>
                <a:ea typeface="等线" panose="02010600030101010101" pitchFamily="2" charset="-122"/>
                <a:cs typeface="宋体" panose="02010600030101010101" pitchFamily="2" charset="-122"/>
              </a:rPr>
              <a:t>的涂层性能</a:t>
            </a:r>
            <a:endParaRPr sz="2600" dirty="0">
              <a:latin typeface="等线" panose="02010600030101010101" pitchFamily="2" charset="-122"/>
              <a:ea typeface="等线" panose="02010600030101010101" pitchFamily="2" charset="-122"/>
              <a:cs typeface="宋体" panose="02010600030101010101" pitchFamily="2" charset="-122"/>
            </a:endParaRPr>
          </a:p>
        </p:txBody>
      </p:sp>
      <p:sp>
        <p:nvSpPr>
          <p:cNvPr id="312" name="textbox 312"/>
          <p:cNvSpPr/>
          <p:nvPr/>
        </p:nvSpPr>
        <p:spPr>
          <a:xfrm>
            <a:off x="424209" y="605384"/>
            <a:ext cx="6285962" cy="488315"/>
          </a:xfrm>
          <a:prstGeom prst="rect">
            <a:avLst/>
          </a:prstGeom>
          <a:noFill/>
          <a:ln w="0" cap="flat">
            <a:noFill/>
            <a:prstDash val="solid"/>
            <a:miter lim="0"/>
          </a:ln>
        </p:spPr>
        <p:txBody>
          <a:bodyPr vert="horz" wrap="square" lIns="0" tIns="0" rIns="0" bIns="0"/>
          <a:lstStyle/>
          <a:p>
            <a:pPr algn="l" rtl="0" eaLnBrk="0">
              <a:lnSpc>
                <a:spcPct val="81000"/>
              </a:lnSpc>
            </a:pPr>
            <a:endParaRPr sz="100" dirty="0">
              <a:latin typeface="等线" panose="02010600030101010101" pitchFamily="2" charset="-122"/>
              <a:ea typeface="等线" panose="02010600030101010101" pitchFamily="2" charset="-122"/>
              <a:cs typeface="Arial" panose="020B0604020202020204"/>
            </a:endParaRPr>
          </a:p>
          <a:p>
            <a:pPr marL="12700" algn="l" rtl="0" eaLnBrk="0">
              <a:lnSpc>
                <a:spcPct val="95000"/>
              </a:lnSpc>
            </a:pPr>
            <a:r>
              <a:rPr sz="3200" b="1" kern="0" spc="-2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用于维修应用的</a:t>
            </a:r>
            <a:r>
              <a:rPr sz="3200" b="1" kern="0" spc="-20" dirty="0">
                <a:solidFill>
                  <a:srgbClr val="000000">
                    <a:alpha val="100000"/>
                  </a:srgbClr>
                </a:solidFill>
                <a:latin typeface="等线" panose="02010600030101010101" pitchFamily="2" charset="-122"/>
                <a:ea typeface="等线" panose="02010600030101010101" pitchFamily="2" charset="-122"/>
                <a:cs typeface="Tahoma" panose="020B0604030504040204"/>
              </a:rPr>
              <a:t>Al 7050</a:t>
            </a:r>
            <a:r>
              <a:rPr sz="3200" b="1" kern="0" spc="-2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合</a:t>
            </a:r>
            <a:r>
              <a:rPr sz="3200" b="1" kern="0" spc="-3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金</a:t>
            </a:r>
            <a:endParaRPr sz="3200" b="1" dirty="0">
              <a:latin typeface="等线" panose="02010600030101010101" pitchFamily="2" charset="-122"/>
              <a:ea typeface="等线" panose="02010600030101010101" pitchFamily="2" charset="-122"/>
              <a:cs typeface="宋体" panose="02010600030101010101" pitchFamily="2" charset="-122"/>
            </a:endParaRPr>
          </a:p>
        </p:txBody>
      </p:sp>
      <p:pic>
        <p:nvPicPr>
          <p:cNvPr id="314" name="picture 314"/>
          <p:cNvPicPr>
            <a:picLocks noChangeAspect="1"/>
          </p:cNvPicPr>
          <p:nvPr/>
        </p:nvPicPr>
        <p:blipFill>
          <a:blip r:embed="rId4"/>
          <a:stretch>
            <a:fillRect/>
          </a:stretch>
        </p:blipFill>
        <p:spPr>
          <a:xfrm rot="21600000">
            <a:off x="9364980" y="461771"/>
            <a:ext cx="2510028" cy="781811"/>
          </a:xfrm>
          <a:prstGeom prst="rect">
            <a:avLst/>
          </a:prstGeom>
        </p:spPr>
      </p:pic>
      <p:sp>
        <p:nvSpPr>
          <p:cNvPr id="316" name="textbox 316"/>
          <p:cNvSpPr/>
          <p:nvPr/>
        </p:nvSpPr>
        <p:spPr>
          <a:xfrm>
            <a:off x="4980177" y="2943656"/>
            <a:ext cx="702944" cy="2938145"/>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等线" panose="02010600030101010101" pitchFamily="2" charset="-122"/>
              <a:ea typeface="等线" panose="02010600030101010101" pitchFamily="2" charset="-122"/>
              <a:cs typeface="Arial" panose="020B0604020202020204"/>
            </a:endParaRPr>
          </a:p>
          <a:p>
            <a:pPr algn="r" rtl="0" eaLnBrk="0">
              <a:lnSpc>
                <a:spcPct val="99000"/>
              </a:lnSpc>
            </a:pPr>
            <a:r>
              <a:rPr lang="zh-CN" sz="2300" dirty="0">
                <a:latin typeface="等线" panose="02010600030101010101" pitchFamily="2" charset="-122"/>
                <a:ea typeface="等线" panose="02010600030101010101" pitchFamily="2" charset="-122"/>
                <a:cs typeface="宋体" panose="02010600030101010101" pitchFamily="2" charset="-122"/>
              </a:rPr>
              <a:t>作用</a:t>
            </a:r>
            <a:endParaRPr sz="2300" dirty="0">
              <a:latin typeface="等线" panose="02010600030101010101" pitchFamily="2" charset="-122"/>
              <a:ea typeface="等线" panose="02010600030101010101" pitchFamily="2" charset="-122"/>
              <a:cs typeface="宋体" panose="02010600030101010101" pitchFamily="2" charset="-122"/>
            </a:endParaRPr>
          </a:p>
          <a:p>
            <a:pPr algn="l" rtl="0" eaLnBrk="0">
              <a:lnSpc>
                <a:spcPct val="107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07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07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07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07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08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08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08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08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08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08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08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08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15000"/>
              </a:lnSpc>
            </a:pPr>
            <a:endParaRPr sz="500" dirty="0">
              <a:latin typeface="等线" panose="02010600030101010101" pitchFamily="2" charset="-122"/>
              <a:ea typeface="等线" panose="02010600030101010101" pitchFamily="2" charset="-122"/>
              <a:cs typeface="Arial" panose="020B0604020202020204"/>
            </a:endParaRPr>
          </a:p>
          <a:p>
            <a:pPr marL="12700" algn="l" rtl="0" eaLnBrk="0">
              <a:lnSpc>
                <a:spcPct val="99000"/>
              </a:lnSpc>
              <a:spcBef>
                <a:spcPts val="0"/>
              </a:spcBef>
            </a:pPr>
            <a:r>
              <a:rPr lang="zh-CN" sz="2300" dirty="0">
                <a:latin typeface="等线" panose="02010600030101010101" pitchFamily="2" charset="-122"/>
                <a:ea typeface="等线" panose="02010600030101010101" pitchFamily="2" charset="-122"/>
                <a:cs typeface="宋体" panose="02010600030101010101" pitchFamily="2" charset="-122"/>
              </a:rPr>
              <a:t>作用</a:t>
            </a:r>
            <a:endParaRPr lang="zh-CN" sz="2300" dirty="0">
              <a:latin typeface="等线" panose="02010600030101010101" pitchFamily="2" charset="-122"/>
              <a:ea typeface="等线" panose="02010600030101010101" pitchFamily="2" charset="-122"/>
              <a:cs typeface="宋体" panose="02010600030101010101" pitchFamily="2" charset="-122"/>
            </a:endParaRPr>
          </a:p>
        </p:txBody>
      </p:sp>
      <p:pic>
        <p:nvPicPr>
          <p:cNvPr id="318" name="picture 318"/>
          <p:cNvPicPr>
            <a:picLocks noChangeAspect="1"/>
          </p:cNvPicPr>
          <p:nvPr/>
        </p:nvPicPr>
        <p:blipFill>
          <a:blip r:embed="rId5"/>
          <a:stretch>
            <a:fillRect/>
          </a:stretch>
        </p:blipFill>
        <p:spPr>
          <a:xfrm rot="21600000">
            <a:off x="3252304" y="2822130"/>
            <a:ext cx="1635391" cy="1101661"/>
          </a:xfrm>
          <a:prstGeom prst="rect">
            <a:avLst/>
          </a:prstGeom>
        </p:spPr>
      </p:pic>
      <p:pic>
        <p:nvPicPr>
          <p:cNvPr id="320" name="picture 320"/>
          <p:cNvPicPr>
            <a:picLocks noChangeAspect="1"/>
          </p:cNvPicPr>
          <p:nvPr/>
        </p:nvPicPr>
        <p:blipFill>
          <a:blip r:embed="rId6"/>
          <a:stretch>
            <a:fillRect/>
          </a:stretch>
        </p:blipFill>
        <p:spPr>
          <a:xfrm rot="21600000">
            <a:off x="6585369" y="4850129"/>
            <a:ext cx="1635378" cy="1101649"/>
          </a:xfrm>
          <a:prstGeom prst="rect">
            <a:avLst/>
          </a:prstGeom>
        </p:spPr>
      </p:pic>
      <p:pic>
        <p:nvPicPr>
          <p:cNvPr id="322" name="picture 322"/>
          <p:cNvPicPr>
            <a:picLocks noChangeAspect="1"/>
          </p:cNvPicPr>
          <p:nvPr/>
        </p:nvPicPr>
        <p:blipFill>
          <a:blip r:embed="rId7"/>
          <a:stretch>
            <a:fillRect/>
          </a:stretch>
        </p:blipFill>
        <p:spPr>
          <a:xfrm rot="21600000">
            <a:off x="6710171" y="2962655"/>
            <a:ext cx="1632204" cy="1092708"/>
          </a:xfrm>
          <a:prstGeom prst="rect">
            <a:avLst/>
          </a:prstGeom>
        </p:spPr>
      </p:pic>
      <p:pic>
        <p:nvPicPr>
          <p:cNvPr id="324" name="picture 324"/>
          <p:cNvPicPr>
            <a:picLocks noChangeAspect="1"/>
          </p:cNvPicPr>
          <p:nvPr/>
        </p:nvPicPr>
        <p:blipFill>
          <a:blip r:embed="rId8"/>
          <a:stretch>
            <a:fillRect/>
          </a:stretch>
        </p:blipFill>
        <p:spPr>
          <a:xfrm rot="21600000">
            <a:off x="3112007" y="4716779"/>
            <a:ext cx="1632204" cy="1092708"/>
          </a:xfrm>
          <a:prstGeom prst="rect">
            <a:avLst/>
          </a:prstGeom>
        </p:spPr>
      </p:pic>
      <p:sp>
        <p:nvSpPr>
          <p:cNvPr id="326" name="textbox 326"/>
          <p:cNvSpPr/>
          <p:nvPr/>
        </p:nvSpPr>
        <p:spPr>
          <a:xfrm>
            <a:off x="957072" y="5657088"/>
            <a:ext cx="1981200" cy="433069"/>
          </a:xfrm>
          <a:prstGeom prst="rect">
            <a:avLst/>
          </a:prstGeom>
          <a:solidFill>
            <a:srgbClr val="7F7F7F">
              <a:alpha val="100000"/>
            </a:srgbClr>
          </a:solidFill>
          <a:ln w="0" cap="flat">
            <a:noFill/>
            <a:prstDash val="solid"/>
            <a:miter lim="0"/>
          </a:ln>
        </p:spPr>
        <p:txBody>
          <a:bodyPr vert="horz" wrap="square" lIns="0" tIns="0" rIns="0" bIns="0"/>
          <a:lstStyle/>
          <a:p>
            <a:pPr algn="l" rtl="0" eaLnBrk="0">
              <a:lnSpc>
                <a:spcPct val="101000"/>
              </a:lnSpc>
            </a:pPr>
            <a:endParaRPr sz="800" dirty="0">
              <a:latin typeface="等线" panose="02010600030101010101" pitchFamily="2" charset="-122"/>
              <a:ea typeface="等线" panose="02010600030101010101" pitchFamily="2" charset="-122"/>
              <a:cs typeface="Arial" panose="020B0604020202020204"/>
            </a:endParaRPr>
          </a:p>
          <a:p>
            <a:pPr marL="583565" algn="l" rtl="0" eaLnBrk="0">
              <a:lnSpc>
                <a:spcPct val="95000"/>
              </a:lnSpc>
              <a:spcBef>
                <a:spcPts val="5"/>
              </a:spcBef>
            </a:pPr>
            <a:r>
              <a:rPr lang="en-US" altLang="zh-CN" sz="1500" kern="0" spc="-10" dirty="0">
                <a:solidFill>
                  <a:srgbClr val="FFFFFF">
                    <a:alpha val="100000"/>
                  </a:srgbClr>
                </a:solidFill>
                <a:latin typeface="等线" panose="02010600030101010101" pitchFamily="2" charset="-122"/>
                <a:ea typeface="等线" panose="02010600030101010101" pitchFamily="2" charset="-122"/>
                <a:cs typeface="宋体" panose="02010600030101010101" pitchFamily="2" charset="-122"/>
              </a:rPr>
              <a:t>   </a:t>
            </a:r>
            <a:r>
              <a:rPr lang="zh-CN" kern="0" spc="-10" dirty="0">
                <a:solidFill>
                  <a:srgbClr val="FFFFFF">
                    <a:alpha val="100000"/>
                  </a:srgbClr>
                </a:solidFill>
                <a:latin typeface="等线" panose="02010600030101010101" pitchFamily="2" charset="-122"/>
                <a:ea typeface="等线" panose="02010600030101010101" pitchFamily="2" charset="-122"/>
                <a:cs typeface="宋体" panose="02010600030101010101" pitchFamily="2" charset="-122"/>
              </a:rPr>
              <a:t>硬件</a:t>
            </a:r>
            <a:endParaRPr dirty="0">
              <a:latin typeface="等线" panose="02010600030101010101" pitchFamily="2" charset="-122"/>
              <a:ea typeface="等线" panose="02010600030101010101" pitchFamily="2" charset="-122"/>
              <a:cs typeface="宋体" panose="02010600030101010101" pitchFamily="2" charset="-122"/>
            </a:endParaRPr>
          </a:p>
        </p:txBody>
      </p:sp>
      <p:sp>
        <p:nvSpPr>
          <p:cNvPr id="328" name="textbox 328"/>
          <p:cNvSpPr/>
          <p:nvPr/>
        </p:nvSpPr>
        <p:spPr>
          <a:xfrm>
            <a:off x="4882896" y="5998463"/>
            <a:ext cx="1702474" cy="447244"/>
          </a:xfrm>
          <a:prstGeom prst="rect">
            <a:avLst/>
          </a:prstGeom>
          <a:solidFill>
            <a:srgbClr val="7F7F7F">
              <a:alpha val="100000"/>
            </a:srgbClr>
          </a:solidFill>
          <a:ln w="0" cap="flat">
            <a:noFill/>
            <a:prstDash val="solid"/>
            <a:miter lim="0"/>
          </a:ln>
        </p:spPr>
        <p:txBody>
          <a:bodyPr vert="horz" wrap="square" lIns="0" tIns="0" rIns="0" bIns="0"/>
          <a:lstStyle/>
          <a:p>
            <a:pPr marL="681990" algn="l" rtl="0" eaLnBrk="0">
              <a:lnSpc>
                <a:spcPct val="95000"/>
              </a:lnSpc>
              <a:spcBef>
                <a:spcPts val="0"/>
              </a:spcBef>
            </a:pPr>
            <a:endParaRPr lang="en-US" sz="700" dirty="0">
              <a:latin typeface="等线" panose="02010600030101010101" pitchFamily="2" charset="-122"/>
              <a:ea typeface="等线" panose="02010600030101010101" pitchFamily="2" charset="-122"/>
              <a:cs typeface="Arial" panose="020B0604020202020204"/>
            </a:endParaRPr>
          </a:p>
          <a:p>
            <a:pPr marL="681990" algn="l" rtl="0" eaLnBrk="0">
              <a:lnSpc>
                <a:spcPct val="95000"/>
              </a:lnSpc>
              <a:spcBef>
                <a:spcPts val="0"/>
              </a:spcBef>
            </a:pPr>
            <a:r>
              <a:rPr kern="0" spc="-10" dirty="0">
                <a:solidFill>
                  <a:srgbClr val="FFFFFF">
                    <a:alpha val="100000"/>
                  </a:srgbClr>
                </a:solidFill>
                <a:latin typeface="等线" panose="02010600030101010101" pitchFamily="2" charset="-122"/>
                <a:ea typeface="等线" panose="02010600030101010101" pitchFamily="2" charset="-122"/>
                <a:cs typeface="宋体" panose="02010600030101010101" pitchFamily="2" charset="-122"/>
              </a:rPr>
              <a:t>粉</a:t>
            </a:r>
            <a:r>
              <a:rPr lang="zh-CN" kern="0" spc="-10" dirty="0">
                <a:solidFill>
                  <a:srgbClr val="FFFFFF">
                    <a:alpha val="100000"/>
                  </a:srgbClr>
                </a:solidFill>
                <a:latin typeface="等线" panose="02010600030101010101" pitchFamily="2" charset="-122"/>
                <a:ea typeface="等线" panose="02010600030101010101" pitchFamily="2" charset="-122"/>
                <a:cs typeface="宋体" panose="02010600030101010101" pitchFamily="2" charset="-122"/>
              </a:rPr>
              <a:t>末</a:t>
            </a:r>
            <a:endParaRPr lang="zh-CN" kern="0" spc="-10" dirty="0">
              <a:solidFill>
                <a:srgbClr val="FFFFFF">
                  <a:alpha val="100000"/>
                </a:srgbClr>
              </a:solidFill>
              <a:latin typeface="等线" panose="02010600030101010101" pitchFamily="2" charset="-122"/>
              <a:ea typeface="等线" panose="02010600030101010101" pitchFamily="2" charset="-122"/>
              <a:cs typeface="宋体" panose="02010600030101010101" pitchFamily="2" charset="-122"/>
            </a:endParaRPr>
          </a:p>
        </p:txBody>
      </p:sp>
      <p:sp>
        <p:nvSpPr>
          <p:cNvPr id="330" name="textbox 330"/>
          <p:cNvSpPr/>
          <p:nvPr/>
        </p:nvSpPr>
        <p:spPr>
          <a:xfrm>
            <a:off x="9122996" y="5914437"/>
            <a:ext cx="1994624" cy="615295"/>
          </a:xfrm>
          <a:prstGeom prst="rect">
            <a:avLst/>
          </a:prstGeom>
          <a:solidFill>
            <a:srgbClr val="7F7F7F">
              <a:alpha val="100000"/>
            </a:srgbClr>
          </a:solidFill>
          <a:ln w="0" cap="flat">
            <a:noFill/>
            <a:prstDash val="solid"/>
            <a:miter lim="0"/>
          </a:ln>
        </p:spPr>
        <p:txBody>
          <a:bodyPr vert="horz" wrap="square" lIns="45720" tIns="45720" rIns="45720" bIns="45720" anchor="ctr"/>
          <a:lstStyle/>
          <a:p>
            <a:pPr marL="183515" algn="ctr" eaLnBrk="0">
              <a:lnSpc>
                <a:spcPct val="95000"/>
              </a:lnSpc>
              <a:spcBef>
                <a:spcPts val="5"/>
              </a:spcBef>
            </a:pPr>
            <a:r>
              <a:rPr lang="zh-CN" altLang="en-US" kern="0" dirty="0">
                <a:solidFill>
                  <a:srgbClr val="FFFFFF">
                    <a:alpha val="100000"/>
                  </a:srgbClr>
                </a:solidFill>
                <a:latin typeface="等线" panose="02010600030101010101" pitchFamily="2" charset="-122"/>
                <a:ea typeface="等线" panose="02010600030101010101" pitchFamily="2" charset="-122"/>
                <a:cs typeface="宋体" panose="02010600030101010101" pitchFamily="2" charset="-122"/>
              </a:rPr>
              <a:t>工艺参数</a:t>
            </a:r>
            <a:endParaRPr lang="zh-CN" altLang="en-US" dirty="0">
              <a:latin typeface="等线" panose="02010600030101010101" pitchFamily="2" charset="-122"/>
              <a:ea typeface="等线" panose="02010600030101010101" pitchFamily="2" charset="-122"/>
              <a:cs typeface="宋体" panose="02010600030101010101" pitchFamily="2" charset="-122"/>
            </a:endParaRPr>
          </a:p>
          <a:p>
            <a:pPr marL="183515" algn="ctr" rtl="0" eaLnBrk="0">
              <a:lnSpc>
                <a:spcPct val="95000"/>
              </a:lnSpc>
              <a:spcBef>
                <a:spcPts val="5"/>
              </a:spcBef>
            </a:pPr>
            <a:endParaRPr lang="en-US" sz="800" dirty="0">
              <a:latin typeface="等线" panose="02010600030101010101" pitchFamily="2" charset="-122"/>
              <a:ea typeface="等线" panose="02010600030101010101" pitchFamily="2" charset="-122"/>
              <a:cs typeface="Arial" panose="020B0604020202020204"/>
            </a:endParaRPr>
          </a:p>
        </p:txBody>
      </p:sp>
      <p:sp>
        <p:nvSpPr>
          <p:cNvPr id="334" name="textbox 334"/>
          <p:cNvSpPr/>
          <p:nvPr/>
        </p:nvSpPr>
        <p:spPr>
          <a:xfrm>
            <a:off x="3225485" y="4197909"/>
            <a:ext cx="557530" cy="668019"/>
          </a:xfrm>
          <a:prstGeom prst="rect">
            <a:avLst/>
          </a:prstGeom>
          <a:noFill/>
          <a:ln w="0" cap="flat">
            <a:noFill/>
            <a:prstDash val="solid"/>
            <a:miter lim="0"/>
          </a:ln>
        </p:spPr>
        <p:txBody>
          <a:bodyPr vert="horz" wrap="square" lIns="0" tIns="0" rIns="0" bIns="0"/>
          <a:lstStyle/>
          <a:p>
            <a:pPr algn="l" rtl="0" eaLnBrk="0">
              <a:lnSpc>
                <a:spcPct val="96000"/>
              </a:lnSpc>
            </a:pPr>
            <a:endParaRPr sz="100" dirty="0">
              <a:latin typeface="等线" panose="02010600030101010101" pitchFamily="2" charset="-122"/>
              <a:ea typeface="等线" panose="02010600030101010101" pitchFamily="2" charset="-122"/>
              <a:cs typeface="Arial" panose="020B0604020202020204"/>
            </a:endParaRPr>
          </a:p>
          <a:p>
            <a:pPr algn="r" rtl="0" eaLnBrk="0">
              <a:lnSpc>
                <a:spcPct val="75000"/>
              </a:lnSpc>
            </a:pPr>
            <a:r>
              <a:rPr sz="5600" b="1" kern="0" spc="-410" dirty="0">
                <a:solidFill>
                  <a:srgbClr val="9D231F">
                    <a:alpha val="100000"/>
                  </a:srgbClr>
                </a:solidFill>
                <a:latin typeface="等线" panose="02010600030101010101" pitchFamily="2" charset="-122"/>
                <a:ea typeface="等线" panose="02010600030101010101" pitchFamily="2" charset="-122"/>
                <a:cs typeface="Tahoma" panose="020B0604030504040204"/>
              </a:rPr>
              <a:t>+</a:t>
            </a:r>
            <a:endParaRPr sz="5600" dirty="0">
              <a:latin typeface="等线" panose="02010600030101010101" pitchFamily="2" charset="-122"/>
              <a:ea typeface="等线" panose="02010600030101010101" pitchFamily="2" charset="-122"/>
              <a:cs typeface="Tahoma" panose="020B0604030504040204"/>
            </a:endParaRPr>
          </a:p>
        </p:txBody>
      </p:sp>
      <p:sp>
        <p:nvSpPr>
          <p:cNvPr id="336" name="textbox 336"/>
          <p:cNvSpPr/>
          <p:nvPr/>
        </p:nvSpPr>
        <p:spPr>
          <a:xfrm>
            <a:off x="7913944" y="4197909"/>
            <a:ext cx="557530" cy="668019"/>
          </a:xfrm>
          <a:prstGeom prst="rect">
            <a:avLst/>
          </a:prstGeom>
          <a:noFill/>
          <a:ln w="0" cap="flat">
            <a:noFill/>
            <a:prstDash val="solid"/>
            <a:miter lim="0"/>
          </a:ln>
        </p:spPr>
        <p:txBody>
          <a:bodyPr vert="horz" wrap="square" lIns="0" tIns="0" rIns="0" bIns="0"/>
          <a:lstStyle/>
          <a:p>
            <a:pPr algn="l" rtl="0" eaLnBrk="0">
              <a:lnSpc>
                <a:spcPct val="96000"/>
              </a:lnSpc>
            </a:pPr>
            <a:endParaRPr sz="100" dirty="0">
              <a:latin typeface="等线" panose="02010600030101010101" pitchFamily="2" charset="-122"/>
              <a:ea typeface="等线" panose="02010600030101010101" pitchFamily="2" charset="-122"/>
              <a:cs typeface="Arial" panose="020B0604020202020204"/>
            </a:endParaRPr>
          </a:p>
          <a:p>
            <a:pPr algn="r" rtl="0" eaLnBrk="0">
              <a:lnSpc>
                <a:spcPct val="75000"/>
              </a:lnSpc>
            </a:pPr>
            <a:r>
              <a:rPr sz="5600" b="1" kern="0" spc="-410" dirty="0">
                <a:solidFill>
                  <a:srgbClr val="9D231F">
                    <a:alpha val="100000"/>
                  </a:srgbClr>
                </a:solidFill>
                <a:latin typeface="等线" panose="02010600030101010101" pitchFamily="2" charset="-122"/>
                <a:ea typeface="等线" panose="02010600030101010101" pitchFamily="2" charset="-122"/>
                <a:cs typeface="Tahoma" panose="020B0604030504040204"/>
              </a:rPr>
              <a:t>+</a:t>
            </a:r>
            <a:endParaRPr sz="5600" dirty="0">
              <a:latin typeface="等线" panose="02010600030101010101" pitchFamily="2" charset="-122"/>
              <a:ea typeface="等线" panose="02010600030101010101" pitchFamily="2" charset="-122"/>
              <a:cs typeface="Tahoma" panose="020B0604030504040204"/>
            </a:endParaRPr>
          </a:p>
        </p:txBody>
      </p:sp>
      <p:pic>
        <p:nvPicPr>
          <p:cNvPr id="338" name="picture 338"/>
          <p:cNvPicPr>
            <a:picLocks noChangeAspect="1"/>
          </p:cNvPicPr>
          <p:nvPr/>
        </p:nvPicPr>
        <p:blipFill>
          <a:blip r:embed="rId9"/>
          <a:stretch>
            <a:fillRect/>
          </a:stretch>
        </p:blipFill>
        <p:spPr>
          <a:xfrm rot="21600000">
            <a:off x="382257" y="1253616"/>
            <a:ext cx="2532138" cy="190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textbox 342"/>
          <p:cNvSpPr/>
          <p:nvPr/>
        </p:nvSpPr>
        <p:spPr>
          <a:xfrm>
            <a:off x="424209" y="605384"/>
            <a:ext cx="6340575" cy="432434"/>
          </a:xfrm>
          <a:prstGeom prst="rect">
            <a:avLst/>
          </a:prstGeom>
          <a:noFill/>
          <a:ln w="0" cap="flat">
            <a:noFill/>
            <a:prstDash val="solid"/>
            <a:miter lim="0"/>
          </a:ln>
        </p:spPr>
        <p:txBody>
          <a:bodyPr vert="horz" wrap="square" lIns="0" tIns="0" rIns="0" bIns="0"/>
          <a:lstStyle/>
          <a:p>
            <a:pPr algn="l" rtl="0" eaLnBrk="0">
              <a:lnSpc>
                <a:spcPct val="96000"/>
              </a:lnSpc>
            </a:pPr>
            <a:endParaRPr sz="100" dirty="0">
              <a:latin typeface="微软雅黑" panose="020B0503020204020204" charset="-122"/>
              <a:ea typeface="微软雅黑" panose="020B0503020204020204" charset="-122"/>
              <a:cs typeface="Arial" panose="020B0604020202020204"/>
            </a:endParaRPr>
          </a:p>
          <a:p>
            <a:pPr marL="12700" algn="l" rtl="0" eaLnBrk="0">
              <a:lnSpc>
                <a:spcPct val="83000"/>
              </a:lnSpc>
            </a:pPr>
            <a:r>
              <a:rPr sz="3200" kern="0" spc="-20" dirty="0">
                <a:solidFill>
                  <a:srgbClr val="000000">
                    <a:alpha val="100000"/>
                  </a:srgbClr>
                </a:solidFill>
                <a:latin typeface="微软雅黑" panose="020B0503020204020204" charset="-122"/>
                <a:ea typeface="微软雅黑" panose="020B0503020204020204" charset="-122"/>
                <a:cs typeface="宋体" panose="02010600030101010101" pitchFamily="2" charset="-122"/>
              </a:rPr>
              <a:t>用于维修应用的</a:t>
            </a:r>
            <a:r>
              <a:rPr sz="3200" kern="0" spc="-20" dirty="0">
                <a:solidFill>
                  <a:srgbClr val="000000">
                    <a:alpha val="100000"/>
                  </a:srgbClr>
                </a:solidFill>
                <a:latin typeface="微软雅黑" panose="020B0503020204020204" charset="-122"/>
                <a:ea typeface="微软雅黑" panose="020B0503020204020204" charset="-122"/>
                <a:cs typeface="Tahoma" panose="020B0604030504040204"/>
              </a:rPr>
              <a:t>Al 7050</a:t>
            </a:r>
            <a:r>
              <a:rPr sz="3200" kern="0" spc="-20" dirty="0">
                <a:solidFill>
                  <a:srgbClr val="000000">
                    <a:alpha val="100000"/>
                  </a:srgbClr>
                </a:solidFill>
                <a:latin typeface="微软雅黑" panose="020B0503020204020204" charset="-122"/>
                <a:ea typeface="微软雅黑" panose="020B0503020204020204" charset="-122"/>
                <a:cs typeface="宋体" panose="02010600030101010101" pitchFamily="2" charset="-122"/>
              </a:rPr>
              <a:t>合</a:t>
            </a:r>
            <a:r>
              <a:rPr sz="3200" kern="0" spc="-30" dirty="0">
                <a:solidFill>
                  <a:srgbClr val="000000">
                    <a:alpha val="100000"/>
                  </a:srgbClr>
                </a:solidFill>
                <a:latin typeface="微软雅黑" panose="020B0503020204020204" charset="-122"/>
                <a:ea typeface="微软雅黑" panose="020B0503020204020204" charset="-122"/>
                <a:cs typeface="宋体" panose="02010600030101010101" pitchFamily="2" charset="-122"/>
              </a:rPr>
              <a:t>金</a:t>
            </a:r>
            <a:endParaRPr sz="3200" dirty="0">
              <a:latin typeface="微软雅黑" panose="020B0503020204020204" charset="-122"/>
              <a:ea typeface="微软雅黑" panose="020B0503020204020204" charset="-122"/>
              <a:cs typeface="宋体" panose="02010600030101010101" pitchFamily="2" charset="-122"/>
            </a:endParaRPr>
          </a:p>
        </p:txBody>
      </p:sp>
      <p:pic>
        <p:nvPicPr>
          <p:cNvPr id="344" name="picture 344"/>
          <p:cNvPicPr>
            <a:picLocks noChangeAspect="1"/>
          </p:cNvPicPr>
          <p:nvPr/>
        </p:nvPicPr>
        <p:blipFill>
          <a:blip r:embed="rId1"/>
          <a:stretch>
            <a:fillRect/>
          </a:stretch>
        </p:blipFill>
        <p:spPr>
          <a:xfrm rot="21600000">
            <a:off x="9364980" y="461771"/>
            <a:ext cx="2510028" cy="781811"/>
          </a:xfrm>
          <a:prstGeom prst="rect">
            <a:avLst/>
          </a:prstGeom>
        </p:spPr>
      </p:pic>
      <p:sp>
        <p:nvSpPr>
          <p:cNvPr id="348" name="textbox 348"/>
          <p:cNvSpPr/>
          <p:nvPr/>
        </p:nvSpPr>
        <p:spPr>
          <a:xfrm>
            <a:off x="424208" y="1243583"/>
            <a:ext cx="4147791" cy="432434"/>
          </a:xfrm>
          <a:prstGeom prst="rect">
            <a:avLst/>
          </a:prstGeom>
          <a:noFill/>
          <a:ln w="0" cap="flat">
            <a:noFill/>
            <a:prstDash val="solid"/>
            <a:miter lim="0"/>
          </a:ln>
        </p:spPr>
        <p:txBody>
          <a:bodyPr vert="horz" wrap="square" lIns="0" tIns="0" rIns="0" bIns="0"/>
          <a:lstStyle/>
          <a:p>
            <a:pPr marL="12700" algn="l" rtl="0" eaLnBrk="0">
              <a:lnSpc>
                <a:spcPct val="95000"/>
              </a:lnSpc>
              <a:spcBef>
                <a:spcPts val="0"/>
              </a:spcBef>
            </a:pPr>
            <a:r>
              <a:rPr sz="2800" u="sng" kern="0" spc="10" dirty="0">
                <a:solidFill>
                  <a:srgbClr val="9D231F">
                    <a:alpha val="100000"/>
                  </a:srgbClr>
                </a:solidFill>
                <a:uFill>
                  <a:solidFill>
                    <a:srgbClr val="9C1006"/>
                  </a:solidFill>
                </a:uFill>
                <a:latin typeface="+mn-ea"/>
                <a:cs typeface="宋体" panose="02010600030101010101" pitchFamily="2" charset="-122"/>
              </a:rPr>
              <a:t>进气体</a:t>
            </a:r>
            <a:r>
              <a:rPr sz="2800" u="sng" kern="0" spc="10" dirty="0">
                <a:solidFill>
                  <a:srgbClr val="9D231F">
                    <a:alpha val="100000"/>
                  </a:srgbClr>
                </a:solidFill>
                <a:uFill>
                  <a:solidFill>
                    <a:srgbClr val="9C1006"/>
                  </a:solidFill>
                </a:uFill>
                <a:latin typeface="+mn-ea"/>
                <a:cs typeface="Tahoma" panose="020B0604030504040204"/>
              </a:rPr>
              <a:t>N2</a:t>
            </a:r>
            <a:r>
              <a:rPr sz="2800" u="sng" kern="0" spc="210" dirty="0">
                <a:solidFill>
                  <a:srgbClr val="9D231F">
                    <a:alpha val="100000"/>
                  </a:srgbClr>
                </a:solidFill>
                <a:uFill>
                  <a:solidFill>
                    <a:srgbClr val="9C1006"/>
                  </a:solidFill>
                </a:uFill>
                <a:latin typeface="+mn-ea"/>
                <a:cs typeface="Tahoma" panose="020B0604030504040204"/>
              </a:rPr>
              <a:t> </a:t>
            </a:r>
            <a:r>
              <a:rPr lang="en-US" altLang="zh-CN" sz="2800" u="sng" kern="0" spc="10" dirty="0">
                <a:solidFill>
                  <a:srgbClr val="9D231F">
                    <a:alpha val="100000"/>
                  </a:srgbClr>
                </a:solidFill>
                <a:uFill>
                  <a:solidFill>
                    <a:srgbClr val="9C1006"/>
                  </a:solidFill>
                </a:uFill>
                <a:latin typeface="+mn-ea"/>
                <a:cs typeface="Tahoma" panose="020B0604030504040204"/>
              </a:rPr>
              <a:t>–</a:t>
            </a:r>
            <a:r>
              <a:rPr lang="en-US" sz="2800" u="sng" kern="0" spc="10" dirty="0">
                <a:solidFill>
                  <a:srgbClr val="9D231F">
                    <a:alpha val="100000"/>
                  </a:srgbClr>
                </a:solidFill>
                <a:uFill>
                  <a:solidFill>
                    <a:srgbClr val="9C1006"/>
                  </a:solidFill>
                </a:uFill>
                <a:latin typeface="+mn-ea"/>
                <a:cs typeface="Tahoma" panose="020B0604030504040204"/>
              </a:rPr>
              <a:t> </a:t>
            </a:r>
            <a:r>
              <a:rPr lang="zh-CN" altLang="en-US" sz="2800" u="sng" kern="0" spc="10" dirty="0">
                <a:solidFill>
                  <a:srgbClr val="9D231F">
                    <a:alpha val="100000"/>
                  </a:srgbClr>
                </a:solidFill>
                <a:uFill>
                  <a:solidFill>
                    <a:srgbClr val="9C1006"/>
                  </a:solidFill>
                </a:uFill>
                <a:latin typeface="+mn-ea"/>
                <a:cs typeface="Tahoma" panose="020B0604030504040204"/>
              </a:rPr>
              <a:t>喷涂后</a:t>
            </a:r>
            <a:r>
              <a:rPr sz="2800" kern="0" spc="0" dirty="0">
                <a:solidFill>
                  <a:srgbClr val="9D231F">
                    <a:alpha val="100000"/>
                  </a:srgbClr>
                </a:solidFill>
                <a:latin typeface="+mn-ea"/>
                <a:cs typeface="宋体" panose="02010600030101010101" pitchFamily="2" charset="-122"/>
              </a:rPr>
              <a:t>  </a:t>
            </a:r>
            <a:endParaRPr sz="2800" dirty="0">
              <a:latin typeface="+mn-ea"/>
              <a:cs typeface="宋体" panose="02010600030101010101" pitchFamily="2" charset="-122"/>
            </a:endParaRPr>
          </a:p>
        </p:txBody>
      </p:sp>
      <p:pic>
        <p:nvPicPr>
          <p:cNvPr id="3" name="图片 2"/>
          <p:cNvPicPr>
            <a:picLocks noChangeAspect="1"/>
          </p:cNvPicPr>
          <p:nvPr/>
        </p:nvPicPr>
        <p:blipFill>
          <a:blip r:embed="rId2"/>
          <a:stretch>
            <a:fillRect/>
          </a:stretch>
        </p:blipFill>
        <p:spPr>
          <a:xfrm>
            <a:off x="424208" y="1881782"/>
            <a:ext cx="10926702" cy="469201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6" name="table 356"/>
          <p:cNvGraphicFramePr>
            <a:graphicFrameLocks noGrp="1"/>
          </p:cNvGraphicFramePr>
          <p:nvPr/>
        </p:nvGraphicFramePr>
        <p:xfrm>
          <a:off x="2348610" y="1585708"/>
          <a:ext cx="3298427" cy="1742797"/>
        </p:xfrm>
        <a:graphic>
          <a:graphicData uri="http://schemas.openxmlformats.org/drawingml/2006/table">
            <a:tbl>
              <a:tblPr/>
              <a:tblGrid>
                <a:gridCol w="652787"/>
                <a:gridCol w="526740"/>
                <a:gridCol w="526076"/>
                <a:gridCol w="526740"/>
                <a:gridCol w="526076"/>
                <a:gridCol w="540008"/>
              </a:tblGrid>
              <a:tr h="451378">
                <a:tc>
                  <a:txBody>
                    <a:bodyPr/>
                    <a:lstStyle/>
                    <a:p>
                      <a:pPr algn="l" rtl="0" eaLnBrk="0">
                        <a:lnSpc>
                          <a:spcPct val="108000"/>
                        </a:lnSpc>
                      </a:pPr>
                      <a:endParaRPr sz="800" dirty="0">
                        <a:latin typeface="Arial" panose="020B0604020202020204"/>
                        <a:ea typeface="Arial" panose="020B0604020202020204"/>
                        <a:cs typeface="Arial" panose="020B0604020202020204"/>
                      </a:endParaRPr>
                    </a:p>
                    <a:p>
                      <a:pPr marL="135890" algn="l" rtl="0" eaLnBrk="0">
                        <a:lnSpc>
                          <a:spcPct val="95000"/>
                        </a:lnSpc>
                        <a:spcBef>
                          <a:spcPts val="0"/>
                        </a:spcBef>
                      </a:pPr>
                      <a:r>
                        <a:rPr sz="800" b="1"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样本</a:t>
                      </a:r>
                      <a:endParaRPr sz="800" dirty="0">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11000"/>
                        </a:lnSpc>
                      </a:pPr>
                      <a:endParaRPr sz="400" dirty="0">
                        <a:latin typeface="Arial" panose="020B0604020202020204"/>
                        <a:ea typeface="Arial" panose="020B0604020202020204"/>
                        <a:cs typeface="Arial" panose="020B0604020202020204"/>
                      </a:endParaRPr>
                    </a:p>
                    <a:p>
                      <a:pPr marL="202565" indent="-99695" algn="l" rtl="0" eaLnBrk="0">
                        <a:lnSpc>
                          <a:spcPct val="99000"/>
                        </a:lnSpc>
                        <a:spcBef>
                          <a:spcPts val="5"/>
                        </a:spcBef>
                      </a:pPr>
                      <a:r>
                        <a:rPr lang="zh-CN" sz="8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温度</a:t>
                      </a:r>
                      <a:endParaRPr lang="zh-CN" sz="8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p>
                      <a:pPr marL="202565" indent="-99695" algn="l" rtl="0" eaLnBrk="0">
                        <a:lnSpc>
                          <a:spcPct val="99000"/>
                        </a:lnSpc>
                        <a:spcBef>
                          <a:spcPts val="5"/>
                        </a:spcBef>
                      </a:pPr>
                      <a:r>
                        <a:rPr sz="8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800" b="1" kern="0" spc="-40" dirty="0">
                          <a:solidFill>
                            <a:srgbClr val="000000">
                              <a:alpha val="100000"/>
                            </a:srgbClr>
                          </a:solidFill>
                          <a:latin typeface="Tahoma" panose="020B0604030504040204"/>
                          <a:ea typeface="Tahoma" panose="020B0604030504040204"/>
                          <a:cs typeface="Tahoma" panose="020B0604030504040204"/>
                        </a:rPr>
                        <a:t>°C</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16000"/>
                        </a:lnSpc>
                      </a:pPr>
                      <a:endParaRPr sz="600" dirty="0">
                        <a:latin typeface="Arial" panose="020B0604020202020204"/>
                        <a:ea typeface="Arial" panose="020B0604020202020204"/>
                        <a:cs typeface="Arial" panose="020B0604020202020204"/>
                      </a:endParaRPr>
                    </a:p>
                    <a:p>
                      <a:pPr marL="215900" algn="l" rtl="0" eaLnBrk="0">
                        <a:lnSpc>
                          <a:spcPct val="71000"/>
                        </a:lnSpc>
                        <a:spcBef>
                          <a:spcPts val="5"/>
                        </a:spcBef>
                      </a:pPr>
                      <a:r>
                        <a:rPr sz="700" b="1" kern="0" spc="-10" dirty="0">
                          <a:solidFill>
                            <a:srgbClr val="000000">
                              <a:alpha val="100000"/>
                            </a:srgbClr>
                          </a:solidFill>
                          <a:latin typeface="Tahoma" panose="020B0604030504040204"/>
                          <a:ea typeface="Tahoma" panose="020B0604030504040204"/>
                          <a:cs typeface="Tahoma" panose="020B0604030504040204"/>
                        </a:rPr>
                        <a:t>L 0</a:t>
                      </a:r>
                      <a:endParaRPr sz="700" dirty="0">
                        <a:latin typeface="Tahoma" panose="020B0604030504040204"/>
                        <a:ea typeface="Tahoma" panose="020B0604030504040204"/>
                        <a:cs typeface="Tahoma" panose="020B0604030504040204"/>
                      </a:endParaRPr>
                    </a:p>
                    <a:p>
                      <a:pPr marL="167005" algn="l" rtl="0" eaLnBrk="0">
                        <a:lnSpc>
                          <a:spcPts val="1005"/>
                        </a:lnSpc>
                      </a:pPr>
                      <a:r>
                        <a:rPr sz="800" b="1" kern="0" spc="-40" dirty="0">
                          <a:solidFill>
                            <a:srgbClr val="000000">
                              <a:alpha val="100000"/>
                            </a:srgbClr>
                          </a:solidFill>
                          <a:latin typeface="Tahoma" panose="020B0604030504040204"/>
                          <a:ea typeface="Tahoma" panose="020B0604030504040204"/>
                          <a:cs typeface="Tahoma" panose="020B0604030504040204"/>
                        </a:rPr>
                        <a:t>mm</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15000"/>
                        </a:lnSpc>
                      </a:pPr>
                      <a:endParaRPr sz="500" dirty="0">
                        <a:latin typeface="Arial" panose="020B0604020202020204"/>
                        <a:ea typeface="Arial" panose="020B0604020202020204"/>
                        <a:cs typeface="Arial" panose="020B0604020202020204"/>
                      </a:endParaRPr>
                    </a:p>
                    <a:p>
                      <a:pPr marL="235585" algn="l" rtl="0" eaLnBrk="0">
                        <a:lnSpc>
                          <a:spcPts val="595"/>
                        </a:lnSpc>
                        <a:spcBef>
                          <a:spcPts val="0"/>
                        </a:spcBef>
                      </a:pPr>
                      <a:r>
                        <a:rPr sz="800" b="1" kern="0" spc="-10" dirty="0">
                          <a:solidFill>
                            <a:srgbClr val="000000">
                              <a:alpha val="100000"/>
                            </a:srgbClr>
                          </a:solidFill>
                          <a:latin typeface="Tahoma" panose="020B0604030504040204"/>
                          <a:ea typeface="Tahoma" panose="020B0604030504040204"/>
                          <a:cs typeface="Tahoma" panose="020B0604030504040204"/>
                        </a:rPr>
                        <a:t>E</a:t>
                      </a:r>
                      <a:endParaRPr sz="800" dirty="0">
                        <a:latin typeface="Tahoma" panose="020B0604030504040204"/>
                        <a:ea typeface="Tahoma" panose="020B0604030504040204"/>
                        <a:cs typeface="Tahoma" panose="020B0604030504040204"/>
                      </a:endParaRPr>
                    </a:p>
                    <a:p>
                      <a:pPr marL="156845" algn="l" rtl="0" eaLnBrk="0">
                        <a:lnSpc>
                          <a:spcPts val="1145"/>
                        </a:lnSpc>
                      </a:pPr>
                      <a:r>
                        <a:rPr sz="800" b="1" kern="0" spc="-20" dirty="0">
                          <a:solidFill>
                            <a:srgbClr val="000000">
                              <a:alpha val="100000"/>
                            </a:srgbClr>
                          </a:solidFill>
                          <a:latin typeface="Tahoma" panose="020B0604030504040204"/>
                          <a:ea typeface="Tahoma" panose="020B0604030504040204"/>
                          <a:cs typeface="Tahoma" panose="020B0604030504040204"/>
                        </a:rPr>
                        <a:t>GPa</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8000"/>
                        </a:lnSpc>
                      </a:pPr>
                      <a:endParaRPr sz="600" dirty="0">
                        <a:latin typeface="Arial" panose="020B0604020202020204"/>
                        <a:ea typeface="Arial" panose="020B0604020202020204"/>
                        <a:cs typeface="Arial" panose="020B0604020202020204"/>
                      </a:endParaRPr>
                    </a:p>
                    <a:p>
                      <a:pPr marL="153035" indent="11430" algn="l" rtl="0" eaLnBrk="0">
                        <a:lnSpc>
                          <a:spcPct val="82000"/>
                        </a:lnSpc>
                        <a:spcBef>
                          <a:spcPts val="5"/>
                        </a:spcBef>
                      </a:pPr>
                      <a:r>
                        <a:rPr sz="700" b="1" kern="0" spc="0" dirty="0">
                          <a:solidFill>
                            <a:srgbClr val="000000">
                              <a:alpha val="100000"/>
                            </a:srgbClr>
                          </a:solidFill>
                          <a:latin typeface="Tahoma" panose="020B0604030504040204"/>
                          <a:ea typeface="Tahoma" panose="020B0604030504040204"/>
                          <a:cs typeface="Tahoma" panose="020B0604030504040204"/>
                        </a:rPr>
                        <a:t>R</a:t>
                      </a:r>
                      <a:r>
                        <a:rPr sz="700" b="1" kern="0" spc="40" dirty="0">
                          <a:solidFill>
                            <a:srgbClr val="000000">
                              <a:alpha val="100000"/>
                            </a:srgbClr>
                          </a:solidFill>
                          <a:latin typeface="Tahoma" panose="020B0604030504040204"/>
                          <a:ea typeface="Tahoma" panose="020B0604030504040204"/>
                          <a:cs typeface="Tahoma" panose="020B0604030504040204"/>
                        </a:rPr>
                        <a:t> </a:t>
                      </a:r>
                      <a:r>
                        <a:rPr sz="700" b="1" kern="0" spc="0" dirty="0">
                          <a:solidFill>
                            <a:srgbClr val="000000">
                              <a:alpha val="100000"/>
                            </a:srgbClr>
                          </a:solidFill>
                          <a:latin typeface="Tahoma" panose="020B0604030504040204"/>
                          <a:ea typeface="Tahoma" panose="020B0604030504040204"/>
                          <a:cs typeface="Tahoma" panose="020B0604030504040204"/>
                        </a:rPr>
                        <a:t>p</a:t>
                      </a:r>
                      <a:r>
                        <a:rPr sz="700" b="1" kern="0" spc="30" dirty="0">
                          <a:solidFill>
                            <a:srgbClr val="000000">
                              <a:alpha val="100000"/>
                            </a:srgbClr>
                          </a:solidFill>
                          <a:latin typeface="Tahoma" panose="020B0604030504040204"/>
                          <a:ea typeface="Tahoma" panose="020B0604030504040204"/>
                          <a:cs typeface="Tahoma" panose="020B0604030504040204"/>
                        </a:rPr>
                        <a:t>02</a:t>
                      </a:r>
                      <a:r>
                        <a:rPr sz="700" b="1" kern="0" spc="0" dirty="0">
                          <a:solidFill>
                            <a:srgbClr val="000000">
                              <a:alpha val="100000"/>
                            </a:srgbClr>
                          </a:solidFill>
                          <a:latin typeface="Tahoma" panose="020B0604030504040204"/>
                          <a:ea typeface="Tahoma" panose="020B0604030504040204"/>
                          <a:cs typeface="Tahoma" panose="020B0604030504040204"/>
                        </a:rPr>
                        <a:t>    </a:t>
                      </a:r>
                      <a:endParaRPr sz="700" b="1" kern="0" spc="0" dirty="0">
                        <a:solidFill>
                          <a:srgbClr val="000000">
                            <a:alpha val="100000"/>
                          </a:srgbClr>
                        </a:solidFill>
                        <a:latin typeface="Tahoma" panose="020B0604030504040204"/>
                        <a:ea typeface="Tahoma" panose="020B0604030504040204"/>
                        <a:cs typeface="Tahoma" panose="020B0604030504040204"/>
                      </a:endParaRPr>
                    </a:p>
                    <a:p>
                      <a:pPr marL="153035" indent="11430" algn="l" rtl="0" eaLnBrk="0">
                        <a:lnSpc>
                          <a:spcPct val="82000"/>
                        </a:lnSpc>
                        <a:spcBef>
                          <a:spcPts val="5"/>
                        </a:spcBef>
                      </a:pPr>
                      <a:r>
                        <a:rPr lang="en-US" sz="800" dirty="0">
                          <a:latin typeface="宋体" panose="02010600030101010101" pitchFamily="2" charset="-122"/>
                          <a:ea typeface="宋体" panose="02010600030101010101" pitchFamily="2" charset="-122"/>
                          <a:cs typeface="宋体" panose="02010600030101010101" pitchFamily="2" charset="-122"/>
                        </a:rPr>
                        <a:t>MPa</a:t>
                      </a:r>
                      <a:endParaRPr lang="en-US" sz="800" dirty="0">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1000"/>
                        </a:lnSpc>
                      </a:pPr>
                      <a:endParaRPr sz="700" dirty="0">
                        <a:latin typeface="Arial" panose="020B0604020202020204"/>
                        <a:ea typeface="Arial" panose="020B0604020202020204"/>
                        <a:cs typeface="Arial" panose="020B0604020202020204"/>
                      </a:endParaRPr>
                    </a:p>
                    <a:p>
                      <a:pPr marL="196850" algn="l" rtl="0" eaLnBrk="0">
                        <a:lnSpc>
                          <a:spcPct val="79000"/>
                        </a:lnSpc>
                        <a:spcBef>
                          <a:spcPts val="0"/>
                        </a:spcBef>
                      </a:pPr>
                      <a:r>
                        <a:rPr sz="700" b="1" kern="0" spc="0" dirty="0">
                          <a:solidFill>
                            <a:srgbClr val="000000">
                              <a:alpha val="100000"/>
                            </a:srgbClr>
                          </a:solidFill>
                          <a:latin typeface="Tahoma" panose="020B0604030504040204"/>
                          <a:ea typeface="Tahoma" panose="020B0604030504040204"/>
                          <a:cs typeface="Tahoma" panose="020B0604030504040204"/>
                        </a:rPr>
                        <a:t>R</a:t>
                      </a:r>
                      <a:r>
                        <a:rPr sz="700" b="1" kern="0" spc="40" dirty="0">
                          <a:solidFill>
                            <a:srgbClr val="000000">
                              <a:alpha val="100000"/>
                            </a:srgbClr>
                          </a:solidFill>
                          <a:latin typeface="Tahoma" panose="020B0604030504040204"/>
                          <a:ea typeface="Tahoma" panose="020B0604030504040204"/>
                          <a:cs typeface="Tahoma" panose="020B0604030504040204"/>
                        </a:rPr>
                        <a:t> </a:t>
                      </a:r>
                      <a:r>
                        <a:rPr sz="700" b="1" kern="0" spc="0" dirty="0">
                          <a:solidFill>
                            <a:srgbClr val="000000">
                              <a:alpha val="100000"/>
                            </a:srgbClr>
                          </a:solidFill>
                          <a:latin typeface="Tahoma" panose="020B0604030504040204"/>
                          <a:ea typeface="Tahoma" panose="020B0604030504040204"/>
                          <a:cs typeface="Tahoma" panose="020B0604030504040204"/>
                        </a:rPr>
                        <a:t>m</a:t>
                      </a:r>
                      <a:endParaRPr sz="700" dirty="0">
                        <a:latin typeface="Tahoma" panose="020B0604030504040204"/>
                        <a:ea typeface="Tahoma" panose="020B0604030504040204"/>
                        <a:cs typeface="Tahoma" panose="020B0604030504040204"/>
                      </a:endParaRPr>
                    </a:p>
                    <a:p>
                      <a:pPr marL="153670" algn="l" rtl="0" eaLnBrk="0">
                        <a:lnSpc>
                          <a:spcPct val="79000"/>
                        </a:lnSpc>
                        <a:spcBef>
                          <a:spcPts val="15"/>
                        </a:spcBef>
                      </a:pPr>
                      <a:r>
                        <a:rPr lang="en-US" sz="800" dirty="0">
                          <a:latin typeface="宋体" panose="02010600030101010101" pitchFamily="2" charset="-122"/>
                          <a:ea typeface="宋体" panose="02010600030101010101" pitchFamily="2" charset="-122"/>
                          <a:cs typeface="宋体" panose="02010600030101010101" pitchFamily="2" charset="-122"/>
                        </a:rPr>
                        <a:t>MPa</a:t>
                      </a:r>
                      <a:endParaRPr lang="en-US" sz="800" dirty="0">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5012">
                <a:tc>
                  <a:txBody>
                    <a:bodyPr/>
                    <a:lstStyle/>
                    <a:p>
                      <a:pPr algn="l" rtl="0" eaLnBrk="0">
                        <a:lnSpc>
                          <a:spcPct val="124000"/>
                        </a:lnSpc>
                      </a:pPr>
                      <a:endParaRPr sz="400" dirty="0">
                        <a:latin typeface="Arial" panose="020B0604020202020204"/>
                        <a:ea typeface="Arial" panose="020B0604020202020204"/>
                        <a:cs typeface="Arial" panose="020B0604020202020204"/>
                      </a:endParaRPr>
                    </a:p>
                    <a:p>
                      <a:pPr marL="312420" algn="l" rtl="0" eaLnBrk="0">
                        <a:lnSpc>
                          <a:spcPct val="82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1</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2000"/>
                        </a:lnSpc>
                      </a:pPr>
                      <a:endParaRPr sz="400" dirty="0">
                        <a:latin typeface="Arial" panose="020B0604020202020204"/>
                        <a:ea typeface="Arial" panose="020B0604020202020204"/>
                        <a:cs typeface="Arial" panose="020B0604020202020204"/>
                      </a:endParaRPr>
                    </a:p>
                    <a:p>
                      <a:pPr marL="205740" algn="l" rtl="0" eaLnBrk="0">
                        <a:lnSpc>
                          <a:spcPct val="83000"/>
                        </a:lnSpc>
                        <a:spcBef>
                          <a:spcPts val="5"/>
                        </a:spcBef>
                      </a:pPr>
                      <a:r>
                        <a:rPr sz="800" kern="0" spc="-30" dirty="0">
                          <a:solidFill>
                            <a:srgbClr val="000000">
                              <a:alpha val="100000"/>
                            </a:srgbClr>
                          </a:solidFill>
                          <a:latin typeface="Tahoma" panose="020B0604030504040204"/>
                          <a:ea typeface="Tahoma" panose="020B0604030504040204"/>
                          <a:cs typeface="Tahoma" panose="020B0604030504040204"/>
                        </a:rPr>
                        <a:t>23</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2000"/>
                        </a:lnSpc>
                      </a:pPr>
                      <a:endParaRPr sz="400" dirty="0">
                        <a:latin typeface="Arial" panose="020B0604020202020204"/>
                        <a:ea typeface="Arial" panose="020B0604020202020204"/>
                        <a:cs typeface="Arial" panose="020B0604020202020204"/>
                      </a:endParaRPr>
                    </a:p>
                    <a:p>
                      <a:pPr marL="145415" algn="l" rtl="0" eaLnBrk="0">
                        <a:lnSpc>
                          <a:spcPct val="83000"/>
                        </a:lnSpc>
                        <a:spcBef>
                          <a:spcPts val="5"/>
                        </a:spcBef>
                      </a:pPr>
                      <a:r>
                        <a:rPr sz="800" kern="0" spc="-40" dirty="0">
                          <a:solidFill>
                            <a:srgbClr val="000000">
                              <a:alpha val="100000"/>
                            </a:srgbClr>
                          </a:solidFill>
                          <a:latin typeface="Tahoma" panose="020B0604030504040204"/>
                          <a:ea typeface="Tahoma" panose="020B0604030504040204"/>
                          <a:cs typeface="Tahoma" panose="020B0604030504040204"/>
                        </a:rPr>
                        <a:t>15.00</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2000"/>
                        </a:lnSpc>
                      </a:pPr>
                      <a:endParaRPr sz="400" dirty="0">
                        <a:latin typeface="Arial" panose="020B0604020202020204"/>
                        <a:ea typeface="Arial" panose="020B0604020202020204"/>
                        <a:cs typeface="Arial" panose="020B0604020202020204"/>
                      </a:endParaRPr>
                    </a:p>
                    <a:p>
                      <a:pPr marL="159385"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65.5</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5000"/>
                        </a:lnSpc>
                      </a:pPr>
                      <a:endParaRPr sz="7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242570" algn="l" rtl="0" eaLnBrk="0">
                        <a:lnSpc>
                          <a:spcPts val="485"/>
                        </a:lnSpc>
                      </a:pPr>
                      <a:r>
                        <a:rPr sz="800" kern="0" spc="-10" dirty="0">
                          <a:solidFill>
                            <a:srgbClr val="000000">
                              <a:alpha val="100000"/>
                            </a:srgbClr>
                          </a:solidFill>
                          <a:latin typeface="Tahoma" panose="020B0604030504040204"/>
                          <a:ea typeface="Tahoma" panose="020B0604030504040204"/>
                          <a:cs typeface="Tahoma" panose="020B0604030504040204"/>
                        </a:rPr>
                        <a:t>-</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4000"/>
                        </a:lnSpc>
                      </a:pPr>
                      <a:endParaRPr sz="500" dirty="0">
                        <a:latin typeface="Arial" panose="020B0604020202020204"/>
                        <a:ea typeface="Arial" panose="020B0604020202020204"/>
                        <a:cs typeface="Arial" panose="020B0604020202020204"/>
                      </a:endParaRPr>
                    </a:p>
                    <a:p>
                      <a:pPr marL="147320" algn="l" rtl="0" eaLnBrk="0">
                        <a:lnSpc>
                          <a:spcPct val="83000"/>
                        </a:lnSpc>
                      </a:pPr>
                      <a:r>
                        <a:rPr sz="800" kern="0" spc="-40" dirty="0">
                          <a:solidFill>
                            <a:srgbClr val="000000">
                              <a:alpha val="100000"/>
                            </a:srgbClr>
                          </a:solidFill>
                          <a:latin typeface="Tahoma" panose="020B0604030504040204"/>
                          <a:ea typeface="Tahoma" panose="020B0604030504040204"/>
                          <a:cs typeface="Tahoma" panose="020B0604030504040204"/>
                        </a:rPr>
                        <a:t>177.6</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284">
                <a:tc>
                  <a:txBody>
                    <a:bodyPr/>
                    <a:lstStyle/>
                    <a:p>
                      <a:pPr algn="l" rtl="0" eaLnBrk="0">
                        <a:lnSpc>
                          <a:spcPct val="122000"/>
                        </a:lnSpc>
                      </a:pPr>
                      <a:endParaRPr sz="400" dirty="0">
                        <a:latin typeface="Arial" panose="020B0604020202020204"/>
                        <a:ea typeface="Arial" panose="020B0604020202020204"/>
                        <a:cs typeface="Arial" panose="020B0604020202020204"/>
                      </a:endParaRPr>
                    </a:p>
                    <a:p>
                      <a:pPr marL="300990"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2</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2000"/>
                        </a:lnSpc>
                      </a:pPr>
                      <a:endParaRPr sz="400" dirty="0">
                        <a:latin typeface="Arial" panose="020B0604020202020204"/>
                        <a:ea typeface="Arial" panose="020B0604020202020204"/>
                        <a:cs typeface="Arial" panose="020B0604020202020204"/>
                      </a:endParaRPr>
                    </a:p>
                    <a:p>
                      <a:pPr marL="205740" algn="l" rtl="0" eaLnBrk="0">
                        <a:lnSpc>
                          <a:spcPct val="83000"/>
                        </a:lnSpc>
                        <a:spcBef>
                          <a:spcPts val="5"/>
                        </a:spcBef>
                      </a:pPr>
                      <a:r>
                        <a:rPr sz="800" kern="0" spc="-30" dirty="0">
                          <a:solidFill>
                            <a:srgbClr val="000000">
                              <a:alpha val="100000"/>
                            </a:srgbClr>
                          </a:solidFill>
                          <a:latin typeface="Tahoma" panose="020B0604030504040204"/>
                          <a:ea typeface="Tahoma" panose="020B0604030504040204"/>
                          <a:cs typeface="Tahoma" panose="020B0604030504040204"/>
                        </a:rPr>
                        <a:t>23</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2000"/>
                        </a:lnSpc>
                      </a:pPr>
                      <a:endParaRPr sz="400" dirty="0">
                        <a:latin typeface="Arial" panose="020B0604020202020204"/>
                        <a:ea typeface="Arial" panose="020B0604020202020204"/>
                        <a:cs typeface="Arial" panose="020B0604020202020204"/>
                      </a:endParaRPr>
                    </a:p>
                    <a:p>
                      <a:pPr marL="145415" algn="l" rtl="0" eaLnBrk="0">
                        <a:lnSpc>
                          <a:spcPct val="83000"/>
                        </a:lnSpc>
                        <a:spcBef>
                          <a:spcPts val="5"/>
                        </a:spcBef>
                      </a:pPr>
                      <a:r>
                        <a:rPr sz="800" kern="0" spc="-40" dirty="0">
                          <a:solidFill>
                            <a:srgbClr val="000000">
                              <a:alpha val="100000"/>
                            </a:srgbClr>
                          </a:solidFill>
                          <a:latin typeface="Tahoma" panose="020B0604030504040204"/>
                          <a:ea typeface="Tahoma" panose="020B0604030504040204"/>
                          <a:cs typeface="Tahoma" panose="020B0604030504040204"/>
                        </a:rPr>
                        <a:t>15.00</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2000"/>
                        </a:lnSpc>
                      </a:pPr>
                      <a:endParaRPr sz="400" dirty="0">
                        <a:latin typeface="Arial" panose="020B0604020202020204"/>
                        <a:ea typeface="Arial" panose="020B0604020202020204"/>
                        <a:cs typeface="Arial" panose="020B0604020202020204"/>
                      </a:endParaRPr>
                    </a:p>
                    <a:p>
                      <a:pPr marL="159385"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63.8</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5000"/>
                        </a:lnSpc>
                      </a:pPr>
                      <a:endParaRPr sz="7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242570" algn="l" rtl="0" eaLnBrk="0">
                        <a:lnSpc>
                          <a:spcPts val="485"/>
                        </a:lnSpc>
                      </a:pPr>
                      <a:r>
                        <a:rPr sz="800" kern="0" spc="-10" dirty="0">
                          <a:solidFill>
                            <a:srgbClr val="000000">
                              <a:alpha val="100000"/>
                            </a:srgbClr>
                          </a:solidFill>
                          <a:latin typeface="Tahoma" panose="020B0604030504040204"/>
                          <a:ea typeface="Tahoma" panose="020B0604030504040204"/>
                          <a:cs typeface="Tahoma" panose="020B0604030504040204"/>
                        </a:rPr>
                        <a:t>-</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4000"/>
                        </a:lnSpc>
                      </a:pPr>
                      <a:endParaRPr sz="500" dirty="0">
                        <a:latin typeface="Arial" panose="020B0604020202020204"/>
                        <a:ea typeface="Arial" panose="020B0604020202020204"/>
                        <a:cs typeface="Arial" panose="020B0604020202020204"/>
                      </a:endParaRPr>
                    </a:p>
                    <a:p>
                      <a:pPr marL="135255" algn="l" rtl="0" eaLnBrk="0">
                        <a:lnSpc>
                          <a:spcPct val="83000"/>
                        </a:lnSpc>
                      </a:pPr>
                      <a:r>
                        <a:rPr sz="800" kern="0" spc="-20" dirty="0">
                          <a:solidFill>
                            <a:srgbClr val="000000">
                              <a:alpha val="100000"/>
                            </a:srgbClr>
                          </a:solidFill>
                          <a:latin typeface="Tahoma" panose="020B0604030504040204"/>
                          <a:ea typeface="Tahoma" panose="020B0604030504040204"/>
                          <a:cs typeface="Tahoma" panose="020B0604030504040204"/>
                        </a:rPr>
                        <a:t>213.5</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012">
                <a:tc>
                  <a:txBody>
                    <a:bodyPr/>
                    <a:lstStyle/>
                    <a:p>
                      <a:pPr algn="l" rtl="0" eaLnBrk="0">
                        <a:lnSpc>
                          <a:spcPct val="123000"/>
                        </a:lnSpc>
                      </a:pPr>
                      <a:endParaRPr sz="400" dirty="0">
                        <a:latin typeface="Arial" panose="020B0604020202020204"/>
                        <a:ea typeface="Arial" panose="020B0604020202020204"/>
                        <a:cs typeface="Arial" panose="020B0604020202020204"/>
                      </a:endParaRPr>
                    </a:p>
                    <a:p>
                      <a:pPr marL="299720"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3</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3000"/>
                        </a:lnSpc>
                      </a:pPr>
                      <a:endParaRPr sz="400" dirty="0">
                        <a:latin typeface="Arial" panose="020B0604020202020204"/>
                        <a:ea typeface="Arial" panose="020B0604020202020204"/>
                        <a:cs typeface="Arial" panose="020B0604020202020204"/>
                      </a:endParaRPr>
                    </a:p>
                    <a:p>
                      <a:pPr marL="205740" algn="l" rtl="0" eaLnBrk="0">
                        <a:lnSpc>
                          <a:spcPct val="83000"/>
                        </a:lnSpc>
                        <a:spcBef>
                          <a:spcPts val="5"/>
                        </a:spcBef>
                      </a:pPr>
                      <a:r>
                        <a:rPr sz="800" kern="0" spc="-30" dirty="0">
                          <a:solidFill>
                            <a:srgbClr val="000000">
                              <a:alpha val="100000"/>
                            </a:srgbClr>
                          </a:solidFill>
                          <a:latin typeface="Tahoma" panose="020B0604030504040204"/>
                          <a:ea typeface="Tahoma" panose="020B0604030504040204"/>
                          <a:cs typeface="Tahoma" panose="020B0604030504040204"/>
                        </a:rPr>
                        <a:t>23</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3000"/>
                        </a:lnSpc>
                      </a:pPr>
                      <a:endParaRPr sz="400" dirty="0">
                        <a:latin typeface="Arial" panose="020B0604020202020204"/>
                        <a:ea typeface="Arial" panose="020B0604020202020204"/>
                        <a:cs typeface="Arial" panose="020B0604020202020204"/>
                      </a:endParaRPr>
                    </a:p>
                    <a:p>
                      <a:pPr marL="145415" algn="l" rtl="0" eaLnBrk="0">
                        <a:lnSpc>
                          <a:spcPct val="83000"/>
                        </a:lnSpc>
                        <a:spcBef>
                          <a:spcPts val="5"/>
                        </a:spcBef>
                      </a:pPr>
                      <a:r>
                        <a:rPr sz="800" kern="0" spc="-40" dirty="0">
                          <a:solidFill>
                            <a:srgbClr val="000000">
                              <a:alpha val="100000"/>
                            </a:srgbClr>
                          </a:solidFill>
                          <a:latin typeface="Tahoma" panose="020B0604030504040204"/>
                          <a:ea typeface="Tahoma" panose="020B0604030504040204"/>
                          <a:cs typeface="Tahoma" panose="020B0604030504040204"/>
                        </a:rPr>
                        <a:t>15.00</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3000"/>
                        </a:lnSpc>
                      </a:pPr>
                      <a:endParaRPr sz="400" dirty="0">
                        <a:latin typeface="Arial" panose="020B0604020202020204"/>
                        <a:ea typeface="Arial" panose="020B0604020202020204"/>
                        <a:cs typeface="Arial" panose="020B0604020202020204"/>
                      </a:endParaRPr>
                    </a:p>
                    <a:p>
                      <a:pPr marL="159385"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63.7</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7000"/>
                        </a:lnSpc>
                      </a:pPr>
                      <a:endParaRPr sz="700" dirty="0">
                        <a:latin typeface="Arial" panose="020B0604020202020204"/>
                        <a:ea typeface="Arial" panose="020B0604020202020204"/>
                        <a:cs typeface="Arial" panose="020B0604020202020204"/>
                      </a:endParaRPr>
                    </a:p>
                    <a:p>
                      <a:pPr marL="242570" algn="l" rtl="0" eaLnBrk="0">
                        <a:lnSpc>
                          <a:spcPts val="485"/>
                        </a:lnSpc>
                        <a:spcBef>
                          <a:spcPts val="0"/>
                        </a:spcBef>
                      </a:pPr>
                      <a:r>
                        <a:rPr sz="800" kern="0" spc="-10" dirty="0">
                          <a:solidFill>
                            <a:srgbClr val="000000">
                              <a:alpha val="100000"/>
                            </a:srgbClr>
                          </a:solidFill>
                          <a:latin typeface="Tahoma" panose="020B0604030504040204"/>
                          <a:ea typeface="Tahoma" panose="020B0604030504040204"/>
                          <a:cs typeface="Tahoma" panose="020B0604030504040204"/>
                        </a:rPr>
                        <a:t>-</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4000"/>
                        </a:lnSpc>
                      </a:pPr>
                      <a:endParaRPr sz="500" dirty="0">
                        <a:latin typeface="Arial" panose="020B0604020202020204"/>
                        <a:ea typeface="Arial" panose="020B0604020202020204"/>
                        <a:cs typeface="Arial" panose="020B0604020202020204"/>
                      </a:endParaRPr>
                    </a:p>
                    <a:p>
                      <a:pPr marL="147320" algn="l" rtl="0" eaLnBrk="0">
                        <a:lnSpc>
                          <a:spcPct val="83000"/>
                        </a:lnSpc>
                        <a:spcBef>
                          <a:spcPts val="5"/>
                        </a:spcBef>
                      </a:pPr>
                      <a:r>
                        <a:rPr sz="800" kern="0" spc="-40" dirty="0">
                          <a:solidFill>
                            <a:srgbClr val="000000">
                              <a:alpha val="100000"/>
                            </a:srgbClr>
                          </a:solidFill>
                          <a:latin typeface="Tahoma" panose="020B0604030504040204"/>
                          <a:ea typeface="Tahoma" panose="020B0604030504040204"/>
                          <a:cs typeface="Tahoma" panose="020B0604030504040204"/>
                        </a:rPr>
                        <a:t>190.9</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515">
                <a:tc>
                  <a:txBody>
                    <a:bodyPr/>
                    <a:lstStyle/>
                    <a:p>
                      <a:pPr algn="l" rtl="0" eaLnBrk="0">
                        <a:lnSpc>
                          <a:spcPct val="111000"/>
                        </a:lnSpc>
                      </a:pPr>
                      <a:endParaRPr sz="500" dirty="0">
                        <a:latin typeface="Arial" panose="020B0604020202020204"/>
                        <a:ea typeface="Arial" panose="020B0604020202020204"/>
                        <a:cs typeface="Arial" panose="020B0604020202020204"/>
                      </a:endParaRPr>
                    </a:p>
                    <a:p>
                      <a:pPr marL="110490" algn="l" rtl="0" eaLnBrk="0">
                        <a:lnSpc>
                          <a:spcPct val="95000"/>
                        </a:lnSpc>
                        <a:spcBef>
                          <a:spcPts val="0"/>
                        </a:spcBef>
                      </a:pPr>
                      <a:r>
                        <a:rPr sz="800" b="1"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平均值</a:t>
                      </a:r>
                      <a:endParaRPr sz="800" dirty="0">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10000"/>
                        </a:lnSpc>
                      </a:pPr>
                      <a:endParaRPr sz="800" dirty="0">
                        <a:latin typeface="Arial" panose="020B0604020202020204"/>
                        <a:ea typeface="Arial" panose="020B0604020202020204"/>
                        <a:cs typeface="Arial" panose="020B0604020202020204"/>
                      </a:endParaRPr>
                    </a:p>
                    <a:p>
                      <a:pPr marL="239395" algn="l" rtl="0" eaLnBrk="0">
                        <a:lnSpc>
                          <a:spcPts val="510"/>
                        </a:lnSpc>
                        <a:spcBef>
                          <a:spcPts val="5"/>
                        </a:spcBef>
                      </a:pPr>
                      <a:r>
                        <a:rPr sz="800" b="1" kern="0" spc="-20" dirty="0">
                          <a:solidFill>
                            <a:srgbClr val="000000">
                              <a:alpha val="100000"/>
                            </a:srgbClr>
                          </a:solidFill>
                          <a:latin typeface="Tahoma" panose="020B0604030504040204"/>
                          <a:ea typeface="Tahoma" panose="020B0604030504040204"/>
                          <a:cs typeface="Tahoma" panose="020B0604030504040204"/>
                        </a:rPr>
                        <a:t>-</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10000"/>
                        </a:lnSpc>
                      </a:pPr>
                      <a:endParaRPr sz="800" dirty="0">
                        <a:latin typeface="Arial" panose="020B0604020202020204"/>
                        <a:ea typeface="Arial" panose="020B0604020202020204"/>
                        <a:cs typeface="Arial" panose="020B0604020202020204"/>
                      </a:endParaRPr>
                    </a:p>
                    <a:p>
                      <a:pPr marL="239395" algn="l" rtl="0" eaLnBrk="0">
                        <a:lnSpc>
                          <a:spcPts val="510"/>
                        </a:lnSpc>
                        <a:spcBef>
                          <a:spcPts val="5"/>
                        </a:spcBef>
                      </a:pPr>
                      <a:r>
                        <a:rPr sz="800" b="1" kern="0" spc="-20" dirty="0">
                          <a:solidFill>
                            <a:srgbClr val="000000">
                              <a:alpha val="100000"/>
                            </a:srgbClr>
                          </a:solidFill>
                          <a:latin typeface="Tahoma" panose="020B0604030504040204"/>
                          <a:ea typeface="Tahoma" panose="020B0604030504040204"/>
                          <a:cs typeface="Tahoma" panose="020B0604030504040204"/>
                        </a:rPr>
                        <a:t>-</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7000"/>
                        </a:lnSpc>
                      </a:pPr>
                      <a:endParaRPr sz="600" dirty="0">
                        <a:latin typeface="Arial" panose="020B0604020202020204"/>
                        <a:ea typeface="Arial" panose="020B0604020202020204"/>
                        <a:cs typeface="Arial" panose="020B0604020202020204"/>
                      </a:endParaRPr>
                    </a:p>
                    <a:p>
                      <a:pPr marL="147320" algn="l" rtl="0" eaLnBrk="0">
                        <a:lnSpc>
                          <a:spcPct val="83000"/>
                        </a:lnSpc>
                        <a:spcBef>
                          <a:spcPts val="5"/>
                        </a:spcBef>
                      </a:pPr>
                      <a:r>
                        <a:rPr sz="800" b="1" kern="0" spc="-30" dirty="0">
                          <a:solidFill>
                            <a:srgbClr val="000000">
                              <a:alpha val="100000"/>
                            </a:srgbClr>
                          </a:solidFill>
                          <a:latin typeface="Tahoma" panose="020B0604030504040204"/>
                          <a:ea typeface="Tahoma" panose="020B0604030504040204"/>
                          <a:cs typeface="Tahoma" panose="020B0604030504040204"/>
                        </a:rPr>
                        <a:t>64.3</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10000"/>
                        </a:lnSpc>
                      </a:pPr>
                      <a:endParaRPr sz="800" dirty="0">
                        <a:latin typeface="Arial" panose="020B0604020202020204"/>
                        <a:ea typeface="Arial" panose="020B0604020202020204"/>
                        <a:cs typeface="Arial" panose="020B0604020202020204"/>
                      </a:endParaRPr>
                    </a:p>
                    <a:p>
                      <a:pPr marL="239395" algn="l" rtl="0" eaLnBrk="0">
                        <a:lnSpc>
                          <a:spcPts val="510"/>
                        </a:lnSpc>
                        <a:spcBef>
                          <a:spcPts val="5"/>
                        </a:spcBef>
                      </a:pPr>
                      <a:r>
                        <a:rPr sz="800" b="1" kern="0" spc="-20" dirty="0">
                          <a:solidFill>
                            <a:srgbClr val="000000">
                              <a:alpha val="100000"/>
                            </a:srgbClr>
                          </a:solidFill>
                          <a:latin typeface="Tahoma" panose="020B0604030504040204"/>
                          <a:ea typeface="Tahoma" panose="020B0604030504040204"/>
                          <a:cs typeface="Tahoma" panose="020B0604030504040204"/>
                        </a:rPr>
                        <a:t>-</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12000"/>
                        </a:lnSpc>
                      </a:pPr>
                      <a:endParaRPr sz="600" dirty="0">
                        <a:latin typeface="Arial" panose="020B0604020202020204"/>
                        <a:ea typeface="Arial" panose="020B0604020202020204"/>
                        <a:cs typeface="Arial" panose="020B0604020202020204"/>
                      </a:endParaRPr>
                    </a:p>
                    <a:p>
                      <a:pPr marL="124460" algn="l" rtl="0" eaLnBrk="0">
                        <a:lnSpc>
                          <a:spcPct val="83000"/>
                        </a:lnSpc>
                        <a:spcBef>
                          <a:spcPts val="5"/>
                        </a:spcBef>
                      </a:pPr>
                      <a:r>
                        <a:rPr sz="800" b="1" kern="0" spc="-40" dirty="0">
                          <a:solidFill>
                            <a:srgbClr val="000000">
                              <a:alpha val="100000"/>
                            </a:srgbClr>
                          </a:solidFill>
                          <a:latin typeface="Tahoma" panose="020B0604030504040204"/>
                          <a:ea typeface="Tahoma" panose="020B0604030504040204"/>
                          <a:cs typeface="Tahoma" panose="020B0604030504040204"/>
                        </a:rPr>
                        <a:t>194.0</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59596">
                <a:tc>
                  <a:txBody>
                    <a:bodyPr/>
                    <a:lstStyle/>
                    <a:p>
                      <a:pPr algn="l" rtl="0" eaLnBrk="0">
                        <a:lnSpc>
                          <a:spcPct val="129000"/>
                        </a:lnSpc>
                      </a:pPr>
                      <a:endParaRPr sz="300" dirty="0">
                        <a:latin typeface="Arial" panose="020B0604020202020204"/>
                        <a:ea typeface="Arial" panose="020B0604020202020204"/>
                        <a:cs typeface="Arial" panose="020B0604020202020204"/>
                      </a:endParaRPr>
                    </a:p>
                    <a:p>
                      <a:pPr marL="133985" algn="l" rtl="0" eaLnBrk="0">
                        <a:lnSpc>
                          <a:spcPct val="97000"/>
                        </a:lnSpc>
                      </a:pPr>
                      <a:r>
                        <a:rPr sz="800" b="1"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圣德瓦</a:t>
                      </a:r>
                      <a:endParaRPr sz="800" dirty="0">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4000"/>
                        </a:lnSpc>
                      </a:pPr>
                      <a:endParaRPr sz="700" dirty="0">
                        <a:latin typeface="Arial" panose="020B0604020202020204"/>
                        <a:ea typeface="Arial" panose="020B0604020202020204"/>
                        <a:cs typeface="Arial" panose="020B0604020202020204"/>
                      </a:endParaRPr>
                    </a:p>
                    <a:p>
                      <a:pPr marL="239395" algn="l" rtl="0" eaLnBrk="0">
                        <a:lnSpc>
                          <a:spcPts val="510"/>
                        </a:lnSpc>
                        <a:spcBef>
                          <a:spcPts val="5"/>
                        </a:spcBef>
                      </a:pPr>
                      <a:r>
                        <a:rPr sz="800" b="1" kern="0" spc="-20" dirty="0">
                          <a:solidFill>
                            <a:srgbClr val="000000">
                              <a:alpha val="100000"/>
                            </a:srgbClr>
                          </a:solidFill>
                          <a:latin typeface="Tahoma" panose="020B0604030504040204"/>
                          <a:ea typeface="Tahoma" panose="020B0604030504040204"/>
                          <a:cs typeface="Tahoma" panose="020B0604030504040204"/>
                        </a:rPr>
                        <a:t>-</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4000"/>
                        </a:lnSpc>
                      </a:pPr>
                      <a:endParaRPr sz="700" dirty="0">
                        <a:latin typeface="Arial" panose="020B0604020202020204"/>
                        <a:ea typeface="Arial" panose="020B0604020202020204"/>
                        <a:cs typeface="Arial" panose="020B0604020202020204"/>
                      </a:endParaRPr>
                    </a:p>
                    <a:p>
                      <a:pPr marL="239395" algn="l" rtl="0" eaLnBrk="0">
                        <a:lnSpc>
                          <a:spcPts val="510"/>
                        </a:lnSpc>
                        <a:spcBef>
                          <a:spcPts val="5"/>
                        </a:spcBef>
                      </a:pPr>
                      <a:r>
                        <a:rPr sz="800" b="1" kern="0" spc="-20" dirty="0">
                          <a:solidFill>
                            <a:srgbClr val="000000">
                              <a:alpha val="100000"/>
                            </a:srgbClr>
                          </a:solidFill>
                          <a:latin typeface="Tahoma" panose="020B0604030504040204"/>
                          <a:ea typeface="Tahoma" panose="020B0604030504040204"/>
                          <a:cs typeface="Tahoma" panose="020B0604030504040204"/>
                        </a:rPr>
                        <a:t>-</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23000"/>
                        </a:lnSpc>
                      </a:pPr>
                      <a:endParaRPr sz="400" dirty="0">
                        <a:latin typeface="Arial" panose="020B0604020202020204"/>
                        <a:ea typeface="Arial" panose="020B0604020202020204"/>
                        <a:cs typeface="Arial" panose="020B0604020202020204"/>
                      </a:endParaRPr>
                    </a:p>
                    <a:p>
                      <a:pPr marL="156845" algn="l" rtl="0" eaLnBrk="0">
                        <a:lnSpc>
                          <a:spcPct val="83000"/>
                        </a:lnSpc>
                        <a:spcBef>
                          <a:spcPts val="5"/>
                        </a:spcBef>
                      </a:pPr>
                      <a:r>
                        <a:rPr sz="800" b="1" kern="0" spc="-40" dirty="0">
                          <a:solidFill>
                            <a:srgbClr val="000000">
                              <a:alpha val="100000"/>
                            </a:srgbClr>
                          </a:solidFill>
                          <a:latin typeface="Tahoma" panose="020B0604030504040204"/>
                          <a:ea typeface="Tahoma" panose="020B0604030504040204"/>
                          <a:cs typeface="Tahoma" panose="020B0604030504040204"/>
                        </a:rPr>
                        <a:t>1.03</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4000"/>
                        </a:lnSpc>
                      </a:pPr>
                      <a:endParaRPr sz="700" dirty="0">
                        <a:latin typeface="Arial" panose="020B0604020202020204"/>
                        <a:ea typeface="Arial" panose="020B0604020202020204"/>
                        <a:cs typeface="Arial" panose="020B0604020202020204"/>
                      </a:endParaRPr>
                    </a:p>
                    <a:p>
                      <a:pPr marL="239395" algn="l" rtl="0" eaLnBrk="0">
                        <a:lnSpc>
                          <a:spcPts val="510"/>
                        </a:lnSpc>
                        <a:spcBef>
                          <a:spcPts val="5"/>
                        </a:spcBef>
                      </a:pPr>
                      <a:r>
                        <a:rPr sz="800" b="1" kern="0" spc="-20" dirty="0">
                          <a:solidFill>
                            <a:srgbClr val="000000">
                              <a:alpha val="100000"/>
                            </a:srgbClr>
                          </a:solidFill>
                          <a:latin typeface="Tahoma" panose="020B0604030504040204"/>
                          <a:ea typeface="Tahoma" panose="020B0604030504040204"/>
                          <a:cs typeface="Tahoma" panose="020B0604030504040204"/>
                        </a:rPr>
                        <a:t>-</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23000"/>
                        </a:lnSpc>
                      </a:pPr>
                      <a:endParaRPr sz="400" dirty="0">
                        <a:latin typeface="Arial" panose="020B0604020202020204"/>
                        <a:ea typeface="Arial" panose="020B0604020202020204"/>
                        <a:cs typeface="Arial" panose="020B0604020202020204"/>
                      </a:endParaRPr>
                    </a:p>
                    <a:p>
                      <a:pPr marL="123825" algn="l" rtl="0" eaLnBrk="0">
                        <a:lnSpc>
                          <a:spcPct val="83000"/>
                        </a:lnSpc>
                        <a:spcBef>
                          <a:spcPts val="5"/>
                        </a:spcBef>
                      </a:pPr>
                      <a:r>
                        <a:rPr sz="800" b="1" kern="0" spc="-40" dirty="0">
                          <a:solidFill>
                            <a:srgbClr val="000000">
                              <a:alpha val="100000"/>
                            </a:srgbClr>
                          </a:solidFill>
                          <a:latin typeface="Tahoma" panose="020B0604030504040204"/>
                          <a:ea typeface="Tahoma" panose="020B0604030504040204"/>
                          <a:cs typeface="Tahoma" panose="020B0604030504040204"/>
                        </a:rPr>
                        <a:t>18.14</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graphicFrame>
        <p:nvGraphicFramePr>
          <p:cNvPr id="358" name="table 358"/>
          <p:cNvGraphicFramePr>
            <a:graphicFrameLocks noGrp="1"/>
          </p:cNvGraphicFramePr>
          <p:nvPr/>
        </p:nvGraphicFramePr>
        <p:xfrm>
          <a:off x="8241957" y="1548638"/>
          <a:ext cx="3454362" cy="1725804"/>
        </p:xfrm>
        <a:graphic>
          <a:graphicData uri="http://schemas.openxmlformats.org/drawingml/2006/table">
            <a:tbl>
              <a:tblPr/>
              <a:tblGrid>
                <a:gridCol w="683090"/>
                <a:gridCol w="551058"/>
                <a:gridCol w="551753"/>
                <a:gridCol w="551057"/>
                <a:gridCol w="551753"/>
                <a:gridCol w="565651"/>
              </a:tblGrid>
              <a:tr h="446977">
                <a:tc>
                  <a:txBody>
                    <a:bodyPr/>
                    <a:lstStyle/>
                    <a:p>
                      <a:pPr algn="l" rtl="0" eaLnBrk="0">
                        <a:lnSpc>
                          <a:spcPct val="108000"/>
                        </a:lnSpc>
                      </a:pPr>
                      <a:endParaRPr sz="800" dirty="0">
                        <a:latin typeface="Arial" panose="020B0604020202020204"/>
                        <a:ea typeface="Arial" panose="020B0604020202020204"/>
                        <a:cs typeface="Arial" panose="020B0604020202020204"/>
                      </a:endParaRPr>
                    </a:p>
                    <a:p>
                      <a:pPr marL="136525" algn="l" rtl="0" eaLnBrk="0">
                        <a:lnSpc>
                          <a:spcPct val="95000"/>
                        </a:lnSpc>
                        <a:spcBef>
                          <a:spcPts val="0"/>
                        </a:spcBef>
                      </a:pPr>
                      <a:r>
                        <a:rPr sz="800" b="1"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样本</a:t>
                      </a:r>
                      <a:endParaRPr sz="800" dirty="0">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11000"/>
                        </a:lnSpc>
                      </a:pPr>
                      <a:endParaRPr sz="400" dirty="0">
                        <a:latin typeface="Arial" panose="020B0604020202020204"/>
                        <a:ea typeface="Arial" panose="020B0604020202020204"/>
                        <a:cs typeface="Arial" panose="020B0604020202020204"/>
                      </a:endParaRPr>
                    </a:p>
                    <a:p>
                      <a:pPr marL="203835" indent="-100330" algn="l" rtl="0" eaLnBrk="0">
                        <a:lnSpc>
                          <a:spcPct val="99000"/>
                        </a:lnSpc>
                        <a:spcBef>
                          <a:spcPts val="5"/>
                        </a:spcBef>
                      </a:pPr>
                      <a:r>
                        <a:rPr lang="zh-CN" sz="8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温度</a:t>
                      </a:r>
                      <a:endParaRPr lang="zh-CN" sz="8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p>
                      <a:pPr marL="203835" indent="-100330" algn="l" rtl="0" eaLnBrk="0">
                        <a:lnSpc>
                          <a:spcPct val="99000"/>
                        </a:lnSpc>
                        <a:spcBef>
                          <a:spcPts val="5"/>
                        </a:spcBef>
                      </a:pPr>
                      <a:r>
                        <a:rPr sz="8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800" b="1" kern="0" spc="-40" dirty="0">
                          <a:solidFill>
                            <a:srgbClr val="000000">
                              <a:alpha val="100000"/>
                            </a:srgbClr>
                          </a:solidFill>
                          <a:latin typeface="Tahoma" panose="020B0604030504040204"/>
                          <a:ea typeface="Tahoma" panose="020B0604030504040204"/>
                          <a:cs typeface="Tahoma" panose="020B0604030504040204"/>
                        </a:rPr>
                        <a:t>°C</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16000"/>
                        </a:lnSpc>
                      </a:pPr>
                      <a:endParaRPr sz="600" dirty="0">
                        <a:latin typeface="Arial" panose="020B0604020202020204"/>
                        <a:ea typeface="Arial" panose="020B0604020202020204"/>
                        <a:cs typeface="Arial" panose="020B0604020202020204"/>
                      </a:endParaRPr>
                    </a:p>
                    <a:p>
                      <a:pPr marL="217805" algn="l" rtl="0" eaLnBrk="0">
                        <a:lnSpc>
                          <a:spcPct val="71000"/>
                        </a:lnSpc>
                        <a:spcBef>
                          <a:spcPts val="5"/>
                        </a:spcBef>
                      </a:pPr>
                      <a:r>
                        <a:rPr sz="700" b="1" kern="0" spc="-10" dirty="0">
                          <a:solidFill>
                            <a:srgbClr val="000000">
                              <a:alpha val="100000"/>
                            </a:srgbClr>
                          </a:solidFill>
                          <a:latin typeface="Tahoma" panose="020B0604030504040204"/>
                          <a:ea typeface="Tahoma" panose="020B0604030504040204"/>
                          <a:cs typeface="Tahoma" panose="020B0604030504040204"/>
                        </a:rPr>
                        <a:t>L 0</a:t>
                      </a:r>
                      <a:endParaRPr sz="700" dirty="0">
                        <a:latin typeface="Tahoma" panose="020B0604030504040204"/>
                        <a:ea typeface="Tahoma" panose="020B0604030504040204"/>
                        <a:cs typeface="Tahoma" panose="020B0604030504040204"/>
                      </a:endParaRPr>
                    </a:p>
                    <a:p>
                      <a:pPr marL="168910" algn="l" rtl="0" eaLnBrk="0">
                        <a:lnSpc>
                          <a:spcPts val="1005"/>
                        </a:lnSpc>
                      </a:pPr>
                      <a:r>
                        <a:rPr sz="800" b="1" kern="0" spc="-40" dirty="0">
                          <a:solidFill>
                            <a:srgbClr val="000000">
                              <a:alpha val="100000"/>
                            </a:srgbClr>
                          </a:solidFill>
                          <a:latin typeface="Tahoma" panose="020B0604030504040204"/>
                          <a:ea typeface="Tahoma" panose="020B0604030504040204"/>
                          <a:cs typeface="Tahoma" panose="020B0604030504040204"/>
                        </a:rPr>
                        <a:t>mm</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15000"/>
                        </a:lnSpc>
                      </a:pPr>
                      <a:endParaRPr sz="500" dirty="0">
                        <a:latin typeface="Arial" panose="020B0604020202020204"/>
                        <a:ea typeface="Arial" panose="020B0604020202020204"/>
                        <a:cs typeface="Arial" panose="020B0604020202020204"/>
                      </a:endParaRPr>
                    </a:p>
                    <a:p>
                      <a:pPr marL="236855" algn="l" rtl="0" eaLnBrk="0">
                        <a:lnSpc>
                          <a:spcPts val="595"/>
                        </a:lnSpc>
                        <a:spcBef>
                          <a:spcPts val="0"/>
                        </a:spcBef>
                      </a:pPr>
                      <a:r>
                        <a:rPr sz="800" b="1" kern="0" spc="-10" dirty="0">
                          <a:solidFill>
                            <a:srgbClr val="000000">
                              <a:alpha val="100000"/>
                            </a:srgbClr>
                          </a:solidFill>
                          <a:latin typeface="Tahoma" panose="020B0604030504040204"/>
                          <a:ea typeface="Tahoma" panose="020B0604030504040204"/>
                          <a:cs typeface="Tahoma" panose="020B0604030504040204"/>
                        </a:rPr>
                        <a:t>E</a:t>
                      </a:r>
                      <a:endParaRPr sz="800" dirty="0">
                        <a:latin typeface="Tahoma" panose="020B0604030504040204"/>
                        <a:ea typeface="Tahoma" panose="020B0604030504040204"/>
                        <a:cs typeface="Tahoma" panose="020B0604030504040204"/>
                      </a:endParaRPr>
                    </a:p>
                    <a:p>
                      <a:pPr marL="158115" algn="l" rtl="0" eaLnBrk="0">
                        <a:lnSpc>
                          <a:spcPts val="1145"/>
                        </a:lnSpc>
                      </a:pPr>
                      <a:r>
                        <a:rPr sz="800" b="1" kern="0" spc="-20" dirty="0">
                          <a:solidFill>
                            <a:srgbClr val="000000">
                              <a:alpha val="100000"/>
                            </a:srgbClr>
                          </a:solidFill>
                          <a:latin typeface="Tahoma" panose="020B0604030504040204"/>
                          <a:ea typeface="Tahoma" panose="020B0604030504040204"/>
                          <a:cs typeface="Tahoma" panose="020B0604030504040204"/>
                        </a:rPr>
                        <a:t>GPa</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8000"/>
                        </a:lnSpc>
                      </a:pPr>
                      <a:endParaRPr sz="600" dirty="0">
                        <a:latin typeface="Arial" panose="020B0604020202020204"/>
                        <a:ea typeface="Arial" panose="020B0604020202020204"/>
                        <a:cs typeface="Arial" panose="020B0604020202020204"/>
                      </a:endParaRPr>
                    </a:p>
                    <a:p>
                      <a:pPr marL="154940" indent="11430" algn="l" rtl="0" eaLnBrk="0">
                        <a:lnSpc>
                          <a:spcPct val="82000"/>
                        </a:lnSpc>
                        <a:spcBef>
                          <a:spcPts val="5"/>
                        </a:spcBef>
                      </a:pPr>
                      <a:r>
                        <a:rPr sz="700" b="1" kern="0" spc="0" dirty="0">
                          <a:solidFill>
                            <a:srgbClr val="000000">
                              <a:alpha val="100000"/>
                            </a:srgbClr>
                          </a:solidFill>
                          <a:latin typeface="Tahoma" panose="020B0604030504040204"/>
                          <a:ea typeface="Tahoma" panose="020B0604030504040204"/>
                          <a:cs typeface="Tahoma" panose="020B0604030504040204"/>
                        </a:rPr>
                        <a:t>R</a:t>
                      </a:r>
                      <a:r>
                        <a:rPr sz="700" b="1" kern="0" spc="40" dirty="0">
                          <a:solidFill>
                            <a:srgbClr val="000000">
                              <a:alpha val="100000"/>
                            </a:srgbClr>
                          </a:solidFill>
                          <a:latin typeface="Tahoma" panose="020B0604030504040204"/>
                          <a:ea typeface="Tahoma" panose="020B0604030504040204"/>
                          <a:cs typeface="Tahoma" panose="020B0604030504040204"/>
                        </a:rPr>
                        <a:t> </a:t>
                      </a:r>
                      <a:r>
                        <a:rPr sz="700" b="1" kern="0" spc="0" dirty="0">
                          <a:solidFill>
                            <a:srgbClr val="000000">
                              <a:alpha val="100000"/>
                            </a:srgbClr>
                          </a:solidFill>
                          <a:latin typeface="Tahoma" panose="020B0604030504040204"/>
                          <a:ea typeface="Tahoma" panose="020B0604030504040204"/>
                          <a:cs typeface="Tahoma" panose="020B0604030504040204"/>
                        </a:rPr>
                        <a:t>p</a:t>
                      </a:r>
                      <a:r>
                        <a:rPr sz="700" b="1" kern="0" spc="30" dirty="0">
                          <a:solidFill>
                            <a:srgbClr val="000000">
                              <a:alpha val="100000"/>
                            </a:srgbClr>
                          </a:solidFill>
                          <a:latin typeface="Tahoma" panose="020B0604030504040204"/>
                          <a:ea typeface="Tahoma" panose="020B0604030504040204"/>
                          <a:cs typeface="Tahoma" panose="020B0604030504040204"/>
                        </a:rPr>
                        <a:t>02</a:t>
                      </a:r>
                      <a:r>
                        <a:rPr sz="700" b="1" kern="0" spc="0" dirty="0">
                          <a:solidFill>
                            <a:srgbClr val="000000">
                              <a:alpha val="100000"/>
                            </a:srgbClr>
                          </a:solidFill>
                          <a:latin typeface="Tahoma" panose="020B0604030504040204"/>
                          <a:ea typeface="Tahoma" panose="020B0604030504040204"/>
                          <a:cs typeface="Tahoma" panose="020B0604030504040204"/>
                        </a:rPr>
                        <a:t>   </a:t>
                      </a:r>
                      <a:r>
                        <a:rPr lang="en-US" sz="700" b="1" kern="0" spc="0" dirty="0">
                          <a:solidFill>
                            <a:srgbClr val="000000">
                              <a:alpha val="100000"/>
                            </a:srgbClr>
                          </a:solidFill>
                          <a:latin typeface="Tahoma" panose="020B0604030504040204"/>
                          <a:ea typeface="Tahoma" panose="020B0604030504040204"/>
                          <a:cs typeface="Tahoma" panose="020B0604030504040204"/>
                        </a:rPr>
                        <a:t>MPa</a:t>
                      </a:r>
                      <a:endParaRPr lang="en-US" sz="700" b="1" kern="0" spc="0" dirty="0">
                        <a:solidFill>
                          <a:srgbClr val="000000">
                            <a:alpha val="100000"/>
                          </a:srgbClr>
                        </a:solidFill>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1000"/>
                        </a:lnSpc>
                      </a:pPr>
                      <a:endParaRPr sz="700" dirty="0">
                        <a:latin typeface="Arial" panose="020B0604020202020204"/>
                        <a:ea typeface="Arial" panose="020B0604020202020204"/>
                        <a:cs typeface="Arial" panose="020B0604020202020204"/>
                      </a:endParaRPr>
                    </a:p>
                    <a:p>
                      <a:pPr marL="198755" algn="l" rtl="0" eaLnBrk="0">
                        <a:lnSpc>
                          <a:spcPct val="79000"/>
                        </a:lnSpc>
                        <a:spcBef>
                          <a:spcPts val="0"/>
                        </a:spcBef>
                      </a:pPr>
                      <a:r>
                        <a:rPr sz="700" b="1" kern="0" spc="0" dirty="0">
                          <a:solidFill>
                            <a:srgbClr val="000000">
                              <a:alpha val="100000"/>
                            </a:srgbClr>
                          </a:solidFill>
                          <a:latin typeface="Tahoma" panose="020B0604030504040204"/>
                          <a:ea typeface="Tahoma" panose="020B0604030504040204"/>
                          <a:cs typeface="Tahoma" panose="020B0604030504040204"/>
                        </a:rPr>
                        <a:t>R</a:t>
                      </a:r>
                      <a:r>
                        <a:rPr sz="700" b="1" kern="0" spc="40" dirty="0">
                          <a:solidFill>
                            <a:srgbClr val="000000">
                              <a:alpha val="100000"/>
                            </a:srgbClr>
                          </a:solidFill>
                          <a:latin typeface="Tahoma" panose="020B0604030504040204"/>
                          <a:ea typeface="Tahoma" panose="020B0604030504040204"/>
                          <a:cs typeface="Tahoma" panose="020B0604030504040204"/>
                        </a:rPr>
                        <a:t> </a:t>
                      </a:r>
                      <a:r>
                        <a:rPr sz="700" b="1" kern="0" spc="0" dirty="0">
                          <a:solidFill>
                            <a:srgbClr val="000000">
                              <a:alpha val="100000"/>
                            </a:srgbClr>
                          </a:solidFill>
                          <a:latin typeface="Tahoma" panose="020B0604030504040204"/>
                          <a:ea typeface="Tahoma" panose="020B0604030504040204"/>
                          <a:cs typeface="Tahoma" panose="020B0604030504040204"/>
                        </a:rPr>
                        <a:t>m</a:t>
                      </a:r>
                      <a:endParaRPr sz="700" dirty="0">
                        <a:latin typeface="Tahoma" panose="020B0604030504040204"/>
                        <a:ea typeface="Tahoma" panose="020B0604030504040204"/>
                        <a:cs typeface="Tahoma" panose="020B0604030504040204"/>
                      </a:endParaRPr>
                    </a:p>
                    <a:p>
                      <a:pPr marL="154940" algn="l" rtl="0" eaLnBrk="0">
                        <a:lnSpc>
                          <a:spcPct val="79000"/>
                        </a:lnSpc>
                        <a:spcBef>
                          <a:spcPts val="15"/>
                        </a:spcBef>
                      </a:pPr>
                      <a:r>
                        <a:rPr lang="en-US" sz="800" dirty="0">
                          <a:latin typeface="宋体" panose="02010600030101010101" pitchFamily="2" charset="-122"/>
                          <a:ea typeface="宋体" panose="02010600030101010101" pitchFamily="2" charset="-122"/>
                          <a:cs typeface="宋体" panose="02010600030101010101" pitchFamily="2" charset="-122"/>
                        </a:rPr>
                        <a:t>MPa</a:t>
                      </a:r>
                      <a:endParaRPr lang="en-US" sz="800" dirty="0">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2623">
                <a:tc>
                  <a:txBody>
                    <a:bodyPr/>
                    <a:lstStyle/>
                    <a:p>
                      <a:pPr algn="l" rtl="0" eaLnBrk="0">
                        <a:lnSpc>
                          <a:spcPct val="124000"/>
                        </a:lnSpc>
                      </a:pPr>
                      <a:endParaRPr sz="400" dirty="0">
                        <a:latin typeface="Arial" panose="020B0604020202020204"/>
                        <a:ea typeface="Arial" panose="020B0604020202020204"/>
                        <a:cs typeface="Arial" panose="020B0604020202020204"/>
                      </a:endParaRPr>
                    </a:p>
                    <a:p>
                      <a:pPr marL="313055" algn="l" rtl="0" eaLnBrk="0">
                        <a:lnSpc>
                          <a:spcPct val="82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1</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2000"/>
                        </a:lnSpc>
                      </a:pPr>
                      <a:endParaRPr sz="400" dirty="0">
                        <a:latin typeface="Arial" panose="020B0604020202020204"/>
                        <a:ea typeface="Arial" panose="020B0604020202020204"/>
                        <a:cs typeface="Arial" panose="020B0604020202020204"/>
                      </a:endParaRPr>
                    </a:p>
                    <a:p>
                      <a:pPr marL="207010" algn="l" rtl="0" eaLnBrk="0">
                        <a:lnSpc>
                          <a:spcPct val="83000"/>
                        </a:lnSpc>
                        <a:spcBef>
                          <a:spcPts val="5"/>
                        </a:spcBef>
                      </a:pPr>
                      <a:r>
                        <a:rPr sz="800" kern="0" spc="-30" dirty="0">
                          <a:solidFill>
                            <a:srgbClr val="000000">
                              <a:alpha val="100000"/>
                            </a:srgbClr>
                          </a:solidFill>
                          <a:latin typeface="Tahoma" panose="020B0604030504040204"/>
                          <a:ea typeface="Tahoma" panose="020B0604030504040204"/>
                          <a:cs typeface="Tahoma" panose="020B0604030504040204"/>
                        </a:rPr>
                        <a:t>23</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2000"/>
                        </a:lnSpc>
                      </a:pPr>
                      <a:endParaRPr sz="400" dirty="0">
                        <a:latin typeface="Arial" panose="020B0604020202020204"/>
                        <a:ea typeface="Arial" panose="020B0604020202020204"/>
                        <a:cs typeface="Arial" panose="020B0604020202020204"/>
                      </a:endParaRPr>
                    </a:p>
                    <a:p>
                      <a:pPr marL="147320" algn="l" rtl="0" eaLnBrk="0">
                        <a:lnSpc>
                          <a:spcPct val="83000"/>
                        </a:lnSpc>
                        <a:spcBef>
                          <a:spcPts val="5"/>
                        </a:spcBef>
                      </a:pPr>
                      <a:r>
                        <a:rPr sz="800" kern="0" spc="-40" dirty="0">
                          <a:solidFill>
                            <a:srgbClr val="000000">
                              <a:alpha val="100000"/>
                            </a:srgbClr>
                          </a:solidFill>
                          <a:latin typeface="Tahoma" panose="020B0604030504040204"/>
                          <a:ea typeface="Tahoma" panose="020B0604030504040204"/>
                          <a:cs typeface="Tahoma" panose="020B0604030504040204"/>
                        </a:rPr>
                        <a:t>15.00</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2000"/>
                        </a:lnSpc>
                      </a:pPr>
                      <a:endParaRPr sz="400" dirty="0">
                        <a:latin typeface="Arial" panose="020B0604020202020204"/>
                        <a:ea typeface="Arial" panose="020B0604020202020204"/>
                        <a:cs typeface="Arial" panose="020B0604020202020204"/>
                      </a:endParaRPr>
                    </a:p>
                    <a:p>
                      <a:pPr marL="160655"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65.3</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2000"/>
                        </a:lnSpc>
                      </a:pPr>
                      <a:endParaRPr sz="400" dirty="0">
                        <a:latin typeface="Arial" panose="020B0604020202020204"/>
                        <a:ea typeface="Arial" panose="020B0604020202020204"/>
                        <a:cs typeface="Arial" panose="020B0604020202020204"/>
                      </a:endParaRPr>
                    </a:p>
                    <a:p>
                      <a:pPr marL="135255"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316.5</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2000"/>
                        </a:lnSpc>
                      </a:pPr>
                      <a:endParaRPr sz="400" dirty="0">
                        <a:latin typeface="Arial" panose="020B0604020202020204"/>
                        <a:ea typeface="Arial" panose="020B0604020202020204"/>
                        <a:cs typeface="Arial" panose="020B0604020202020204"/>
                      </a:endParaRPr>
                    </a:p>
                    <a:p>
                      <a:pPr marL="135255"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377.6</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902">
                <a:tc>
                  <a:txBody>
                    <a:bodyPr/>
                    <a:lstStyle/>
                    <a:p>
                      <a:pPr algn="l" rtl="0" eaLnBrk="0">
                        <a:lnSpc>
                          <a:spcPct val="122000"/>
                        </a:lnSpc>
                      </a:pPr>
                      <a:endParaRPr sz="400" dirty="0">
                        <a:latin typeface="Arial" panose="020B0604020202020204"/>
                        <a:ea typeface="Arial" panose="020B0604020202020204"/>
                        <a:cs typeface="Arial" panose="020B0604020202020204"/>
                      </a:endParaRPr>
                    </a:p>
                    <a:p>
                      <a:pPr marL="301625"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2</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2000"/>
                        </a:lnSpc>
                      </a:pPr>
                      <a:endParaRPr sz="400" dirty="0">
                        <a:latin typeface="Arial" panose="020B0604020202020204"/>
                        <a:ea typeface="Arial" panose="020B0604020202020204"/>
                        <a:cs typeface="Arial" panose="020B0604020202020204"/>
                      </a:endParaRPr>
                    </a:p>
                    <a:p>
                      <a:pPr marL="207010" algn="l" rtl="0" eaLnBrk="0">
                        <a:lnSpc>
                          <a:spcPct val="83000"/>
                        </a:lnSpc>
                        <a:spcBef>
                          <a:spcPts val="5"/>
                        </a:spcBef>
                      </a:pPr>
                      <a:r>
                        <a:rPr sz="800" kern="0" spc="-30" dirty="0">
                          <a:solidFill>
                            <a:srgbClr val="000000">
                              <a:alpha val="100000"/>
                            </a:srgbClr>
                          </a:solidFill>
                          <a:latin typeface="Tahoma" panose="020B0604030504040204"/>
                          <a:ea typeface="Tahoma" panose="020B0604030504040204"/>
                          <a:cs typeface="Tahoma" panose="020B0604030504040204"/>
                        </a:rPr>
                        <a:t>23</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2000"/>
                        </a:lnSpc>
                      </a:pPr>
                      <a:endParaRPr sz="400" dirty="0">
                        <a:latin typeface="Arial" panose="020B0604020202020204"/>
                        <a:ea typeface="Arial" panose="020B0604020202020204"/>
                        <a:cs typeface="Arial" panose="020B0604020202020204"/>
                      </a:endParaRPr>
                    </a:p>
                    <a:p>
                      <a:pPr marL="147320" algn="l" rtl="0" eaLnBrk="0">
                        <a:lnSpc>
                          <a:spcPct val="83000"/>
                        </a:lnSpc>
                        <a:spcBef>
                          <a:spcPts val="5"/>
                        </a:spcBef>
                      </a:pPr>
                      <a:r>
                        <a:rPr sz="800" kern="0" spc="-40" dirty="0">
                          <a:solidFill>
                            <a:srgbClr val="000000">
                              <a:alpha val="100000"/>
                            </a:srgbClr>
                          </a:solidFill>
                          <a:latin typeface="Tahoma" panose="020B0604030504040204"/>
                          <a:ea typeface="Tahoma" panose="020B0604030504040204"/>
                          <a:cs typeface="Tahoma" panose="020B0604030504040204"/>
                        </a:rPr>
                        <a:t>15.00</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2000"/>
                        </a:lnSpc>
                      </a:pPr>
                      <a:endParaRPr sz="400" dirty="0">
                        <a:latin typeface="Arial" panose="020B0604020202020204"/>
                        <a:ea typeface="Arial" panose="020B0604020202020204"/>
                        <a:cs typeface="Arial" panose="020B0604020202020204"/>
                      </a:endParaRPr>
                    </a:p>
                    <a:p>
                      <a:pPr marL="160655"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66.7</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2000"/>
                        </a:lnSpc>
                      </a:pPr>
                      <a:endParaRPr sz="400" dirty="0">
                        <a:latin typeface="Arial" panose="020B0604020202020204"/>
                        <a:ea typeface="Arial" panose="020B0604020202020204"/>
                        <a:cs typeface="Arial" panose="020B0604020202020204"/>
                      </a:endParaRPr>
                    </a:p>
                    <a:p>
                      <a:pPr marL="135255"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313.8</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2000"/>
                        </a:lnSpc>
                      </a:pPr>
                      <a:endParaRPr sz="400" dirty="0">
                        <a:latin typeface="Arial" panose="020B0604020202020204"/>
                        <a:ea typeface="Arial" panose="020B0604020202020204"/>
                        <a:cs typeface="Arial" panose="020B0604020202020204"/>
                      </a:endParaRPr>
                    </a:p>
                    <a:p>
                      <a:pPr marL="135255"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376.0</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623">
                <a:tc>
                  <a:txBody>
                    <a:bodyPr/>
                    <a:lstStyle/>
                    <a:p>
                      <a:pPr algn="l" rtl="0" eaLnBrk="0">
                        <a:lnSpc>
                          <a:spcPct val="123000"/>
                        </a:lnSpc>
                      </a:pPr>
                      <a:endParaRPr sz="400" dirty="0">
                        <a:latin typeface="Arial" panose="020B0604020202020204"/>
                        <a:ea typeface="Arial" panose="020B0604020202020204"/>
                        <a:cs typeface="Arial" panose="020B0604020202020204"/>
                      </a:endParaRPr>
                    </a:p>
                    <a:p>
                      <a:pPr marL="300355"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3</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3000"/>
                        </a:lnSpc>
                      </a:pPr>
                      <a:endParaRPr sz="400" dirty="0">
                        <a:latin typeface="Arial" panose="020B0604020202020204"/>
                        <a:ea typeface="Arial" panose="020B0604020202020204"/>
                        <a:cs typeface="Arial" panose="020B0604020202020204"/>
                      </a:endParaRPr>
                    </a:p>
                    <a:p>
                      <a:pPr marL="207010" algn="l" rtl="0" eaLnBrk="0">
                        <a:lnSpc>
                          <a:spcPct val="83000"/>
                        </a:lnSpc>
                        <a:spcBef>
                          <a:spcPts val="5"/>
                        </a:spcBef>
                      </a:pPr>
                      <a:r>
                        <a:rPr sz="800" kern="0" spc="-30" dirty="0">
                          <a:solidFill>
                            <a:srgbClr val="000000">
                              <a:alpha val="100000"/>
                            </a:srgbClr>
                          </a:solidFill>
                          <a:latin typeface="Tahoma" panose="020B0604030504040204"/>
                          <a:ea typeface="Tahoma" panose="020B0604030504040204"/>
                          <a:cs typeface="Tahoma" panose="020B0604030504040204"/>
                        </a:rPr>
                        <a:t>23</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3000"/>
                        </a:lnSpc>
                      </a:pPr>
                      <a:endParaRPr sz="400" dirty="0">
                        <a:latin typeface="Arial" panose="020B0604020202020204"/>
                        <a:ea typeface="Arial" panose="020B0604020202020204"/>
                        <a:cs typeface="Arial" panose="020B0604020202020204"/>
                      </a:endParaRPr>
                    </a:p>
                    <a:p>
                      <a:pPr marL="147320" algn="l" rtl="0" eaLnBrk="0">
                        <a:lnSpc>
                          <a:spcPct val="83000"/>
                        </a:lnSpc>
                        <a:spcBef>
                          <a:spcPts val="5"/>
                        </a:spcBef>
                      </a:pPr>
                      <a:r>
                        <a:rPr sz="800" kern="0" spc="-40" dirty="0">
                          <a:solidFill>
                            <a:srgbClr val="000000">
                              <a:alpha val="100000"/>
                            </a:srgbClr>
                          </a:solidFill>
                          <a:latin typeface="Tahoma" panose="020B0604030504040204"/>
                          <a:ea typeface="Tahoma" panose="020B0604030504040204"/>
                          <a:cs typeface="Tahoma" panose="020B0604030504040204"/>
                        </a:rPr>
                        <a:t>15.00</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3000"/>
                        </a:lnSpc>
                      </a:pPr>
                      <a:endParaRPr sz="400" dirty="0">
                        <a:latin typeface="Arial" panose="020B0604020202020204"/>
                        <a:ea typeface="Arial" panose="020B0604020202020204"/>
                        <a:cs typeface="Arial" panose="020B0604020202020204"/>
                      </a:endParaRPr>
                    </a:p>
                    <a:p>
                      <a:pPr marL="160655"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68.6</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3000"/>
                        </a:lnSpc>
                      </a:pPr>
                      <a:endParaRPr sz="400" dirty="0">
                        <a:latin typeface="Arial" panose="020B0604020202020204"/>
                        <a:ea typeface="Arial" panose="020B0604020202020204"/>
                        <a:cs typeface="Arial" panose="020B0604020202020204"/>
                      </a:endParaRPr>
                    </a:p>
                    <a:p>
                      <a:pPr marL="135255"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312.7</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3000"/>
                        </a:lnSpc>
                      </a:pPr>
                      <a:endParaRPr sz="400" dirty="0">
                        <a:latin typeface="Arial" panose="020B0604020202020204"/>
                        <a:ea typeface="Arial" panose="020B0604020202020204"/>
                        <a:cs typeface="Arial" panose="020B0604020202020204"/>
                      </a:endParaRPr>
                    </a:p>
                    <a:p>
                      <a:pPr marL="135255"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376.9</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614">
                <a:tc>
                  <a:txBody>
                    <a:bodyPr/>
                    <a:lstStyle/>
                    <a:p>
                      <a:pPr algn="l" rtl="0" eaLnBrk="0">
                        <a:lnSpc>
                          <a:spcPct val="111000"/>
                        </a:lnSpc>
                      </a:pPr>
                      <a:endParaRPr sz="500" dirty="0">
                        <a:latin typeface="Arial" panose="020B0604020202020204"/>
                        <a:ea typeface="Arial" panose="020B0604020202020204"/>
                        <a:cs typeface="Arial" panose="020B0604020202020204"/>
                      </a:endParaRPr>
                    </a:p>
                    <a:p>
                      <a:pPr marL="111125" algn="l" rtl="0" eaLnBrk="0">
                        <a:lnSpc>
                          <a:spcPct val="95000"/>
                        </a:lnSpc>
                        <a:spcBef>
                          <a:spcPts val="0"/>
                        </a:spcBef>
                      </a:pPr>
                      <a:r>
                        <a:rPr sz="800" b="1"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平均值</a:t>
                      </a:r>
                      <a:endParaRPr sz="800" dirty="0">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10000"/>
                        </a:lnSpc>
                      </a:pPr>
                      <a:endParaRPr sz="800" dirty="0">
                        <a:latin typeface="Arial" panose="020B0604020202020204"/>
                        <a:ea typeface="Arial" panose="020B0604020202020204"/>
                        <a:cs typeface="Arial" panose="020B0604020202020204"/>
                      </a:endParaRPr>
                    </a:p>
                    <a:p>
                      <a:pPr marL="240665" algn="l" rtl="0" eaLnBrk="0">
                        <a:lnSpc>
                          <a:spcPts val="510"/>
                        </a:lnSpc>
                        <a:spcBef>
                          <a:spcPts val="5"/>
                        </a:spcBef>
                      </a:pPr>
                      <a:r>
                        <a:rPr sz="800" b="1" kern="0" spc="-20" dirty="0">
                          <a:solidFill>
                            <a:srgbClr val="000000">
                              <a:alpha val="100000"/>
                            </a:srgbClr>
                          </a:solidFill>
                          <a:latin typeface="Tahoma" panose="020B0604030504040204"/>
                          <a:ea typeface="Tahoma" panose="020B0604030504040204"/>
                          <a:cs typeface="Tahoma" panose="020B0604030504040204"/>
                        </a:rPr>
                        <a:t>-</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10000"/>
                        </a:lnSpc>
                      </a:pPr>
                      <a:endParaRPr sz="800" dirty="0">
                        <a:latin typeface="Arial" panose="020B0604020202020204"/>
                        <a:ea typeface="Arial" panose="020B0604020202020204"/>
                        <a:cs typeface="Arial" panose="020B0604020202020204"/>
                      </a:endParaRPr>
                    </a:p>
                    <a:p>
                      <a:pPr marL="241300" algn="l" rtl="0" eaLnBrk="0">
                        <a:lnSpc>
                          <a:spcPts val="510"/>
                        </a:lnSpc>
                        <a:spcBef>
                          <a:spcPts val="5"/>
                        </a:spcBef>
                      </a:pPr>
                      <a:r>
                        <a:rPr sz="800" b="1" kern="0" spc="-20" dirty="0">
                          <a:solidFill>
                            <a:srgbClr val="000000">
                              <a:alpha val="100000"/>
                            </a:srgbClr>
                          </a:solidFill>
                          <a:latin typeface="Tahoma" panose="020B0604030504040204"/>
                          <a:ea typeface="Tahoma" panose="020B0604030504040204"/>
                          <a:cs typeface="Tahoma" panose="020B0604030504040204"/>
                        </a:rPr>
                        <a:t>-</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7000"/>
                        </a:lnSpc>
                      </a:pPr>
                      <a:endParaRPr sz="600" dirty="0">
                        <a:latin typeface="Arial" panose="020B0604020202020204"/>
                        <a:ea typeface="Arial" panose="020B0604020202020204"/>
                        <a:cs typeface="Arial" panose="020B0604020202020204"/>
                      </a:endParaRPr>
                    </a:p>
                    <a:p>
                      <a:pPr marL="148590" algn="l" rtl="0" eaLnBrk="0">
                        <a:lnSpc>
                          <a:spcPct val="83000"/>
                        </a:lnSpc>
                        <a:spcBef>
                          <a:spcPts val="5"/>
                        </a:spcBef>
                      </a:pPr>
                      <a:r>
                        <a:rPr sz="800" b="1" kern="0" spc="-30" dirty="0">
                          <a:solidFill>
                            <a:srgbClr val="000000">
                              <a:alpha val="100000"/>
                            </a:srgbClr>
                          </a:solidFill>
                          <a:latin typeface="Tahoma" panose="020B0604030504040204"/>
                          <a:ea typeface="Tahoma" panose="020B0604030504040204"/>
                          <a:cs typeface="Tahoma" panose="020B0604030504040204"/>
                        </a:rPr>
                        <a:t>66.9</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7000"/>
                        </a:lnSpc>
                      </a:pPr>
                      <a:endParaRPr sz="600" dirty="0">
                        <a:latin typeface="Arial" panose="020B0604020202020204"/>
                        <a:ea typeface="Arial" panose="020B0604020202020204"/>
                        <a:cs typeface="Arial" panose="020B0604020202020204"/>
                      </a:endParaRPr>
                    </a:p>
                    <a:p>
                      <a:pPr marL="116205" algn="l" rtl="0" eaLnBrk="0">
                        <a:lnSpc>
                          <a:spcPct val="83000"/>
                        </a:lnSpc>
                        <a:spcBef>
                          <a:spcPts val="5"/>
                        </a:spcBef>
                      </a:pPr>
                      <a:r>
                        <a:rPr sz="800" b="1" kern="0" spc="-20" dirty="0">
                          <a:solidFill>
                            <a:srgbClr val="000000">
                              <a:alpha val="100000"/>
                            </a:srgbClr>
                          </a:solidFill>
                          <a:latin typeface="Tahoma" panose="020B0604030504040204"/>
                          <a:ea typeface="Tahoma" panose="020B0604030504040204"/>
                          <a:cs typeface="Tahoma" panose="020B0604030504040204"/>
                        </a:rPr>
                        <a:t>314.3</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7000"/>
                        </a:lnSpc>
                      </a:pPr>
                      <a:endParaRPr sz="600" dirty="0">
                        <a:latin typeface="Arial" panose="020B0604020202020204"/>
                        <a:ea typeface="Arial" panose="020B0604020202020204"/>
                        <a:cs typeface="Arial" panose="020B0604020202020204"/>
                      </a:endParaRPr>
                    </a:p>
                    <a:p>
                      <a:pPr marL="116205" algn="l" rtl="0" eaLnBrk="0">
                        <a:lnSpc>
                          <a:spcPct val="83000"/>
                        </a:lnSpc>
                        <a:spcBef>
                          <a:spcPts val="5"/>
                        </a:spcBef>
                      </a:pPr>
                      <a:r>
                        <a:rPr sz="800" b="1" kern="0" spc="-20" dirty="0">
                          <a:solidFill>
                            <a:srgbClr val="000000">
                              <a:alpha val="100000"/>
                            </a:srgbClr>
                          </a:solidFill>
                          <a:latin typeface="Tahoma" panose="020B0604030504040204"/>
                          <a:ea typeface="Tahoma" panose="020B0604030504040204"/>
                          <a:cs typeface="Tahoma" panose="020B0604030504040204"/>
                        </a:rPr>
                        <a:t>376.8</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57065">
                <a:tc>
                  <a:txBody>
                    <a:bodyPr/>
                    <a:lstStyle/>
                    <a:p>
                      <a:pPr algn="l" rtl="0" eaLnBrk="0">
                        <a:lnSpc>
                          <a:spcPct val="129000"/>
                        </a:lnSpc>
                      </a:pPr>
                      <a:endParaRPr sz="300" dirty="0">
                        <a:latin typeface="Arial" panose="020B0604020202020204"/>
                        <a:ea typeface="Arial" panose="020B0604020202020204"/>
                        <a:cs typeface="Arial" panose="020B0604020202020204"/>
                      </a:endParaRPr>
                    </a:p>
                    <a:p>
                      <a:pPr marL="134620" algn="l" rtl="0" eaLnBrk="0">
                        <a:lnSpc>
                          <a:spcPct val="97000"/>
                        </a:lnSpc>
                      </a:pPr>
                      <a:r>
                        <a:rPr sz="800" b="1"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圣德瓦</a:t>
                      </a:r>
                      <a:endParaRPr sz="800" dirty="0">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4000"/>
                        </a:lnSpc>
                      </a:pPr>
                      <a:endParaRPr sz="700" dirty="0">
                        <a:latin typeface="Arial" panose="020B0604020202020204"/>
                        <a:ea typeface="Arial" panose="020B0604020202020204"/>
                        <a:cs typeface="Arial" panose="020B0604020202020204"/>
                      </a:endParaRPr>
                    </a:p>
                    <a:p>
                      <a:pPr marL="240665" algn="l" rtl="0" eaLnBrk="0">
                        <a:lnSpc>
                          <a:spcPts val="510"/>
                        </a:lnSpc>
                        <a:spcBef>
                          <a:spcPts val="5"/>
                        </a:spcBef>
                      </a:pPr>
                      <a:r>
                        <a:rPr sz="800" b="1" kern="0" spc="-20" dirty="0">
                          <a:solidFill>
                            <a:srgbClr val="000000">
                              <a:alpha val="100000"/>
                            </a:srgbClr>
                          </a:solidFill>
                          <a:latin typeface="Tahoma" panose="020B0604030504040204"/>
                          <a:ea typeface="Tahoma" panose="020B0604030504040204"/>
                          <a:cs typeface="Tahoma" panose="020B0604030504040204"/>
                        </a:rPr>
                        <a:t>-</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4000"/>
                        </a:lnSpc>
                      </a:pPr>
                      <a:endParaRPr sz="700" dirty="0">
                        <a:latin typeface="Arial" panose="020B0604020202020204"/>
                        <a:ea typeface="Arial" panose="020B0604020202020204"/>
                        <a:cs typeface="Arial" panose="020B0604020202020204"/>
                      </a:endParaRPr>
                    </a:p>
                    <a:p>
                      <a:pPr marL="241300" algn="l" rtl="0" eaLnBrk="0">
                        <a:lnSpc>
                          <a:spcPts val="510"/>
                        </a:lnSpc>
                        <a:spcBef>
                          <a:spcPts val="5"/>
                        </a:spcBef>
                      </a:pPr>
                      <a:r>
                        <a:rPr sz="800" b="1" kern="0" spc="-20" dirty="0">
                          <a:solidFill>
                            <a:srgbClr val="000000">
                              <a:alpha val="100000"/>
                            </a:srgbClr>
                          </a:solidFill>
                          <a:latin typeface="Tahoma" panose="020B0604030504040204"/>
                          <a:ea typeface="Tahoma" panose="020B0604030504040204"/>
                          <a:cs typeface="Tahoma" panose="020B0604030504040204"/>
                        </a:rPr>
                        <a:t>-</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23000"/>
                        </a:lnSpc>
                      </a:pPr>
                      <a:endParaRPr sz="400" dirty="0">
                        <a:latin typeface="Arial" panose="020B0604020202020204"/>
                        <a:ea typeface="Arial" panose="020B0604020202020204"/>
                        <a:cs typeface="Arial" panose="020B0604020202020204"/>
                      </a:endParaRPr>
                    </a:p>
                    <a:p>
                      <a:pPr marL="158115" algn="l" rtl="0" eaLnBrk="0">
                        <a:lnSpc>
                          <a:spcPct val="83000"/>
                        </a:lnSpc>
                        <a:spcBef>
                          <a:spcPts val="5"/>
                        </a:spcBef>
                      </a:pPr>
                      <a:r>
                        <a:rPr sz="800" b="1" kern="0" spc="-40" dirty="0">
                          <a:solidFill>
                            <a:srgbClr val="000000">
                              <a:alpha val="100000"/>
                            </a:srgbClr>
                          </a:solidFill>
                          <a:latin typeface="Tahoma" panose="020B0604030504040204"/>
                          <a:ea typeface="Tahoma" panose="020B0604030504040204"/>
                          <a:cs typeface="Tahoma" panose="020B0604030504040204"/>
                        </a:rPr>
                        <a:t>1.66</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23000"/>
                        </a:lnSpc>
                      </a:pPr>
                      <a:endParaRPr sz="400" dirty="0">
                        <a:latin typeface="Arial" panose="020B0604020202020204"/>
                        <a:ea typeface="Arial" panose="020B0604020202020204"/>
                        <a:cs typeface="Arial" panose="020B0604020202020204"/>
                      </a:endParaRPr>
                    </a:p>
                    <a:p>
                      <a:pPr marL="158750" algn="l" rtl="0" eaLnBrk="0">
                        <a:lnSpc>
                          <a:spcPct val="83000"/>
                        </a:lnSpc>
                        <a:spcBef>
                          <a:spcPts val="5"/>
                        </a:spcBef>
                      </a:pPr>
                      <a:r>
                        <a:rPr sz="800" b="1" kern="0" spc="-40" dirty="0">
                          <a:solidFill>
                            <a:srgbClr val="000000">
                              <a:alpha val="100000"/>
                            </a:srgbClr>
                          </a:solidFill>
                          <a:latin typeface="Tahoma" panose="020B0604030504040204"/>
                          <a:ea typeface="Tahoma" panose="020B0604030504040204"/>
                          <a:cs typeface="Tahoma" panose="020B0604030504040204"/>
                        </a:rPr>
                        <a:t>1.96</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23000"/>
                        </a:lnSpc>
                      </a:pPr>
                      <a:endParaRPr sz="400" dirty="0">
                        <a:latin typeface="Arial" panose="020B0604020202020204"/>
                        <a:ea typeface="Arial" panose="020B0604020202020204"/>
                        <a:cs typeface="Arial" panose="020B0604020202020204"/>
                      </a:endParaRPr>
                    </a:p>
                    <a:p>
                      <a:pPr marL="147320" algn="l" rtl="0" eaLnBrk="0">
                        <a:lnSpc>
                          <a:spcPct val="83000"/>
                        </a:lnSpc>
                        <a:spcBef>
                          <a:spcPts val="5"/>
                        </a:spcBef>
                      </a:pPr>
                      <a:r>
                        <a:rPr sz="800" b="1" kern="0" spc="-20" dirty="0">
                          <a:solidFill>
                            <a:srgbClr val="000000">
                              <a:alpha val="100000"/>
                            </a:srgbClr>
                          </a:solidFill>
                          <a:latin typeface="Tahoma" panose="020B0604030504040204"/>
                          <a:ea typeface="Tahoma" panose="020B0604030504040204"/>
                          <a:cs typeface="Tahoma" panose="020B0604030504040204"/>
                        </a:rPr>
                        <a:t>0.80</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pic>
        <p:nvPicPr>
          <p:cNvPr id="364" name="picture 364"/>
          <p:cNvPicPr>
            <a:picLocks noChangeAspect="1"/>
          </p:cNvPicPr>
          <p:nvPr/>
        </p:nvPicPr>
        <p:blipFill>
          <a:blip r:embed="rId1"/>
          <a:stretch>
            <a:fillRect/>
          </a:stretch>
        </p:blipFill>
        <p:spPr>
          <a:xfrm rot="21600000">
            <a:off x="477012" y="1615137"/>
            <a:ext cx="1829181" cy="1339338"/>
          </a:xfrm>
          <a:prstGeom prst="rect">
            <a:avLst/>
          </a:prstGeom>
        </p:spPr>
      </p:pic>
      <p:sp>
        <p:nvSpPr>
          <p:cNvPr id="366" name="textbox 366"/>
          <p:cNvSpPr/>
          <p:nvPr/>
        </p:nvSpPr>
        <p:spPr>
          <a:xfrm>
            <a:off x="424209" y="605384"/>
            <a:ext cx="6074245" cy="432434"/>
          </a:xfrm>
          <a:prstGeom prst="rect">
            <a:avLst/>
          </a:prstGeom>
          <a:noFill/>
          <a:ln w="0" cap="flat">
            <a:noFill/>
            <a:prstDash val="solid"/>
            <a:miter lim="0"/>
          </a:ln>
        </p:spPr>
        <p:txBody>
          <a:bodyPr vert="horz" wrap="square" lIns="0" tIns="0" rIns="0" bIns="0"/>
          <a:lstStyle/>
          <a:p>
            <a:pPr algn="l" rtl="0" eaLnBrk="0">
              <a:lnSpc>
                <a:spcPct val="96000"/>
              </a:lnSpc>
            </a:pPr>
            <a:endParaRPr sz="100" dirty="0">
              <a:latin typeface="微软雅黑" panose="020B0503020204020204" charset="-122"/>
              <a:ea typeface="微软雅黑" panose="020B0503020204020204" charset="-122"/>
              <a:cs typeface="Arial" panose="020B0604020202020204"/>
            </a:endParaRPr>
          </a:p>
          <a:p>
            <a:pPr marL="12700" algn="l" rtl="0" eaLnBrk="0">
              <a:lnSpc>
                <a:spcPct val="83000"/>
              </a:lnSpc>
            </a:pPr>
            <a:r>
              <a:rPr sz="3200" kern="0" spc="-20" dirty="0">
                <a:solidFill>
                  <a:srgbClr val="000000">
                    <a:alpha val="100000"/>
                  </a:srgbClr>
                </a:solidFill>
                <a:latin typeface="微软雅黑" panose="020B0503020204020204" charset="-122"/>
                <a:ea typeface="微软雅黑" panose="020B0503020204020204" charset="-122"/>
                <a:cs typeface="宋体" panose="02010600030101010101" pitchFamily="2" charset="-122"/>
              </a:rPr>
              <a:t>用于维修应用的</a:t>
            </a:r>
            <a:r>
              <a:rPr sz="3200" kern="0" spc="-20" dirty="0">
                <a:solidFill>
                  <a:srgbClr val="000000">
                    <a:alpha val="100000"/>
                  </a:srgbClr>
                </a:solidFill>
                <a:latin typeface="微软雅黑" panose="020B0503020204020204" charset="-122"/>
                <a:ea typeface="微软雅黑" panose="020B0503020204020204" charset="-122"/>
                <a:cs typeface="Tahoma" panose="020B0604030504040204"/>
              </a:rPr>
              <a:t>Al 7050</a:t>
            </a:r>
            <a:r>
              <a:rPr sz="3200" kern="0" spc="-20" dirty="0">
                <a:solidFill>
                  <a:srgbClr val="000000">
                    <a:alpha val="100000"/>
                  </a:srgbClr>
                </a:solidFill>
                <a:latin typeface="微软雅黑" panose="020B0503020204020204" charset="-122"/>
                <a:ea typeface="微软雅黑" panose="020B0503020204020204" charset="-122"/>
                <a:cs typeface="宋体" panose="02010600030101010101" pitchFamily="2" charset="-122"/>
              </a:rPr>
              <a:t>合</a:t>
            </a:r>
            <a:r>
              <a:rPr sz="3200" kern="0" spc="-30" dirty="0">
                <a:solidFill>
                  <a:srgbClr val="000000">
                    <a:alpha val="100000"/>
                  </a:srgbClr>
                </a:solidFill>
                <a:latin typeface="微软雅黑" panose="020B0503020204020204" charset="-122"/>
                <a:ea typeface="微软雅黑" panose="020B0503020204020204" charset="-122"/>
                <a:cs typeface="宋体" panose="02010600030101010101" pitchFamily="2" charset="-122"/>
              </a:rPr>
              <a:t>金</a:t>
            </a:r>
            <a:endParaRPr sz="3200" dirty="0">
              <a:latin typeface="微软雅黑" panose="020B0503020204020204" charset="-122"/>
              <a:ea typeface="微软雅黑" panose="020B0503020204020204" charset="-122"/>
              <a:cs typeface="宋体" panose="02010600030101010101" pitchFamily="2" charset="-122"/>
            </a:endParaRPr>
          </a:p>
        </p:txBody>
      </p:sp>
      <p:pic>
        <p:nvPicPr>
          <p:cNvPr id="368" name="picture 368"/>
          <p:cNvPicPr>
            <a:picLocks noChangeAspect="1"/>
          </p:cNvPicPr>
          <p:nvPr/>
        </p:nvPicPr>
        <p:blipFill>
          <a:blip r:embed="rId2"/>
          <a:stretch>
            <a:fillRect/>
          </a:stretch>
        </p:blipFill>
        <p:spPr>
          <a:xfrm rot="21600000">
            <a:off x="9364980" y="461771"/>
            <a:ext cx="2510028" cy="781811"/>
          </a:xfrm>
          <a:prstGeom prst="rect">
            <a:avLst/>
          </a:prstGeom>
        </p:spPr>
      </p:pic>
      <p:sp>
        <p:nvSpPr>
          <p:cNvPr id="372" name="textbox 372"/>
          <p:cNvSpPr/>
          <p:nvPr/>
        </p:nvSpPr>
        <p:spPr>
          <a:xfrm>
            <a:off x="477010" y="1064804"/>
            <a:ext cx="3993401" cy="321119"/>
          </a:xfrm>
          <a:prstGeom prst="rect">
            <a:avLst/>
          </a:prstGeom>
          <a:noFill/>
          <a:ln w="0" cap="flat">
            <a:noFill/>
            <a:prstDash val="solid"/>
            <a:miter lim="0"/>
          </a:ln>
        </p:spPr>
        <p:txBody>
          <a:bodyPr vert="horz" wrap="square" lIns="0" tIns="0" rIns="0" bIns="0"/>
          <a:lstStyle/>
          <a:p>
            <a:pPr algn="l" rtl="0" eaLnBrk="0">
              <a:lnSpc>
                <a:spcPct val="103000"/>
              </a:lnSpc>
            </a:pPr>
            <a:endParaRPr sz="400" dirty="0">
              <a:latin typeface="Arial" panose="020B0604020202020204"/>
              <a:ea typeface="Arial" panose="020B0604020202020204"/>
              <a:cs typeface="Arial" panose="020B0604020202020204"/>
            </a:endParaRPr>
          </a:p>
          <a:p>
            <a:pPr marL="12700" algn="l" rtl="0" eaLnBrk="0">
              <a:lnSpc>
                <a:spcPct val="95000"/>
              </a:lnSpc>
              <a:spcBef>
                <a:spcPts val="0"/>
              </a:spcBef>
            </a:pPr>
            <a:r>
              <a:rPr sz="2800" b="1" u="sng" kern="0" spc="10" dirty="0">
                <a:solidFill>
                  <a:srgbClr val="9D231F">
                    <a:alpha val="100000"/>
                  </a:srgbClr>
                </a:solidFill>
                <a:uFill>
                  <a:solidFill>
                    <a:srgbClr val="9C1006"/>
                  </a:solidFill>
                </a:uFill>
                <a:latin typeface="等线" panose="02010600030101010101" pitchFamily="2" charset="-122"/>
                <a:ea typeface="等线" panose="02010600030101010101" pitchFamily="2" charset="-122"/>
                <a:cs typeface="宋体" panose="02010600030101010101" pitchFamily="2" charset="-122"/>
              </a:rPr>
              <a:t>推进气体</a:t>
            </a:r>
            <a:r>
              <a:rPr sz="2800" b="1" u="sng" kern="0" spc="10" dirty="0">
                <a:solidFill>
                  <a:srgbClr val="9D231F">
                    <a:alpha val="100000"/>
                  </a:srgbClr>
                </a:solidFill>
                <a:uFill>
                  <a:solidFill>
                    <a:srgbClr val="9C1006"/>
                  </a:solidFill>
                </a:uFill>
                <a:latin typeface="等线" panose="02010600030101010101" pitchFamily="2" charset="-122"/>
                <a:ea typeface="等线" panose="02010600030101010101" pitchFamily="2" charset="-122"/>
                <a:cs typeface="Tahoma" panose="020B0604030504040204"/>
              </a:rPr>
              <a:t>N2</a:t>
            </a:r>
            <a:r>
              <a:rPr sz="2800" b="1" u="sng" kern="0" spc="210" dirty="0">
                <a:solidFill>
                  <a:srgbClr val="9D231F">
                    <a:alpha val="100000"/>
                  </a:srgbClr>
                </a:solidFill>
                <a:uFill>
                  <a:solidFill>
                    <a:srgbClr val="9C1006"/>
                  </a:solidFill>
                </a:uFill>
                <a:latin typeface="等线" panose="02010600030101010101" pitchFamily="2" charset="-122"/>
                <a:ea typeface="等线" panose="02010600030101010101" pitchFamily="2" charset="-122"/>
                <a:cs typeface="Tahoma" panose="020B0604030504040204"/>
              </a:rPr>
              <a:t> </a:t>
            </a:r>
            <a:r>
              <a:rPr lang="en-US" altLang="zh-CN" sz="2800" b="1" u="sng" kern="0" spc="10" dirty="0">
                <a:solidFill>
                  <a:srgbClr val="9D231F">
                    <a:alpha val="100000"/>
                  </a:srgbClr>
                </a:solidFill>
                <a:uFill>
                  <a:solidFill>
                    <a:srgbClr val="9C1006"/>
                  </a:solidFill>
                </a:uFill>
                <a:latin typeface="等线" panose="02010600030101010101" pitchFamily="2" charset="-122"/>
                <a:ea typeface="等线" panose="02010600030101010101" pitchFamily="2" charset="-122"/>
                <a:cs typeface="Tahoma" panose="020B0604030504040204"/>
              </a:rPr>
              <a:t>–</a:t>
            </a:r>
            <a:r>
              <a:rPr lang="zh-CN" altLang="en-US" sz="2800" b="1" u="sng" kern="0" spc="10" dirty="0">
                <a:solidFill>
                  <a:srgbClr val="9D231F">
                    <a:alpha val="100000"/>
                  </a:srgbClr>
                </a:solidFill>
                <a:uFill>
                  <a:solidFill>
                    <a:srgbClr val="9C1006"/>
                  </a:solidFill>
                </a:uFill>
                <a:latin typeface="等线" panose="02010600030101010101" pitchFamily="2" charset="-122"/>
                <a:ea typeface="等线" panose="02010600030101010101" pitchFamily="2" charset="-122"/>
                <a:cs typeface="宋体" panose="02010600030101010101" pitchFamily="2" charset="-122"/>
              </a:rPr>
              <a:t>喷涂后</a:t>
            </a:r>
            <a:r>
              <a:rPr sz="2800" b="1" kern="0" spc="0" dirty="0">
                <a:solidFill>
                  <a:srgbClr val="9D231F">
                    <a:alpha val="100000"/>
                  </a:srgbClr>
                </a:solidFill>
                <a:latin typeface="等线" panose="02010600030101010101" pitchFamily="2" charset="-122"/>
                <a:ea typeface="等线" panose="02010600030101010101" pitchFamily="2" charset="-122"/>
                <a:cs typeface="宋体" panose="02010600030101010101" pitchFamily="2" charset="-122"/>
              </a:rPr>
              <a:t>  </a:t>
            </a:r>
            <a:endParaRPr sz="2800" b="1" dirty="0">
              <a:latin typeface="等线" panose="02010600030101010101" pitchFamily="2" charset="-122"/>
              <a:ea typeface="等线" panose="02010600030101010101" pitchFamily="2" charset="-122"/>
              <a:cs typeface="宋体" panose="02010600030101010101" pitchFamily="2" charset="-122"/>
            </a:endParaRPr>
          </a:p>
        </p:txBody>
      </p:sp>
      <p:sp>
        <p:nvSpPr>
          <p:cNvPr id="378" name="textbox 378"/>
          <p:cNvSpPr/>
          <p:nvPr/>
        </p:nvSpPr>
        <p:spPr>
          <a:xfrm>
            <a:off x="3067061" y="3316149"/>
            <a:ext cx="1403350" cy="415290"/>
          </a:xfrm>
          <a:prstGeom prst="rect">
            <a:avLst/>
          </a:prstGeom>
          <a:noFill/>
          <a:ln w="0" cap="flat">
            <a:noFill/>
            <a:prstDash val="solid"/>
            <a:miter lim="0"/>
          </a:ln>
        </p:spPr>
        <p:txBody>
          <a:bodyPr vert="horz" wrap="square" lIns="0" tIns="0" rIns="0" bIns="0"/>
          <a:lstStyle/>
          <a:p>
            <a:pPr algn="l" rtl="0" eaLnBrk="0">
              <a:lnSpc>
                <a:spcPct val="92000"/>
              </a:lnSpc>
            </a:pPr>
            <a:endParaRPr sz="100" dirty="0">
              <a:latin typeface="Arial" panose="020B0604020202020204"/>
              <a:ea typeface="Arial" panose="020B0604020202020204"/>
              <a:cs typeface="Arial" panose="020B0604020202020204"/>
            </a:endParaRPr>
          </a:p>
          <a:p>
            <a:pPr marL="12700" algn="l" rtl="0" eaLnBrk="0">
              <a:lnSpc>
                <a:spcPct val="98000"/>
              </a:lnSpc>
            </a:pPr>
            <a:r>
              <a:rPr sz="2600" b="1" kern="0" spc="90" dirty="0">
                <a:solidFill>
                  <a:srgbClr val="9D231F">
                    <a:alpha val="100000"/>
                  </a:srgbClr>
                </a:solidFill>
                <a:latin typeface="宋体" panose="02010600030101010101" pitchFamily="2" charset="-122"/>
                <a:ea typeface="宋体" panose="02010600030101010101" pitchFamily="2" charset="-122"/>
                <a:cs typeface="宋体" panose="02010600030101010101" pitchFamily="2" charset="-122"/>
              </a:rPr>
              <a:t>标准流程</a:t>
            </a:r>
            <a:endParaRPr sz="2600" dirty="0">
              <a:latin typeface="宋体" panose="02010600030101010101" pitchFamily="2" charset="-122"/>
              <a:ea typeface="宋体" panose="02010600030101010101" pitchFamily="2" charset="-122"/>
              <a:cs typeface="宋体" panose="02010600030101010101" pitchFamily="2" charset="-122"/>
            </a:endParaRPr>
          </a:p>
        </p:txBody>
      </p:sp>
      <p:sp>
        <p:nvSpPr>
          <p:cNvPr id="380" name="textbox 380"/>
          <p:cNvSpPr/>
          <p:nvPr/>
        </p:nvSpPr>
        <p:spPr>
          <a:xfrm>
            <a:off x="7451788" y="3330193"/>
            <a:ext cx="1402714" cy="41401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ct val="98000"/>
              </a:lnSpc>
            </a:pPr>
            <a:r>
              <a:rPr sz="2600" b="1" kern="0" spc="90" dirty="0">
                <a:solidFill>
                  <a:srgbClr val="9D231F">
                    <a:alpha val="100000"/>
                  </a:srgbClr>
                </a:solidFill>
                <a:latin typeface="宋体" panose="02010600030101010101" pitchFamily="2" charset="-122"/>
                <a:ea typeface="宋体" panose="02010600030101010101" pitchFamily="2" charset="-122"/>
                <a:cs typeface="宋体" panose="02010600030101010101" pitchFamily="2" charset="-122"/>
              </a:rPr>
              <a:t>优化流程</a:t>
            </a:r>
            <a:endParaRPr sz="2600" dirty="0">
              <a:latin typeface="宋体" panose="02010600030101010101" pitchFamily="2" charset="-122"/>
              <a:ea typeface="宋体" panose="02010600030101010101" pitchFamily="2" charset="-122"/>
              <a:cs typeface="宋体" panose="02010600030101010101" pitchFamily="2" charset="-122"/>
            </a:endParaRPr>
          </a:p>
        </p:txBody>
      </p:sp>
      <p:sp>
        <p:nvSpPr>
          <p:cNvPr id="388" name="textbox 388"/>
          <p:cNvSpPr/>
          <p:nvPr/>
        </p:nvSpPr>
        <p:spPr>
          <a:xfrm>
            <a:off x="894588" y="3781044"/>
            <a:ext cx="765175" cy="245745"/>
          </a:xfrm>
          <a:prstGeom prst="rect">
            <a:avLst/>
          </a:prstGeom>
          <a:solidFill>
            <a:srgbClr val="FFFF00">
              <a:alpha val="100000"/>
            </a:srgbClr>
          </a:solidFill>
          <a:ln w="0" cap="flat">
            <a:noFill/>
            <a:prstDash val="solid"/>
            <a:miter lim="0"/>
          </a:ln>
        </p:spPr>
        <p:txBody>
          <a:bodyPr vert="horz" wrap="square" lIns="0" tIns="0" rIns="0" bIns="0"/>
          <a:lstStyle/>
          <a:p>
            <a:pPr algn="l" rtl="0" eaLnBrk="0">
              <a:lnSpc>
                <a:spcPct val="115000"/>
              </a:lnSpc>
            </a:pPr>
            <a:endParaRPr sz="400" dirty="0">
              <a:latin typeface="Arial" panose="020B0604020202020204"/>
              <a:ea typeface="Arial" panose="020B0604020202020204"/>
              <a:cs typeface="Arial" panose="020B0604020202020204"/>
            </a:endParaRPr>
          </a:p>
          <a:p>
            <a:pPr marL="42545" algn="l" rtl="0" eaLnBrk="0">
              <a:lnSpc>
                <a:spcPct val="83000"/>
              </a:lnSpc>
              <a:spcBef>
                <a:spcPts val="0"/>
              </a:spcBef>
            </a:pPr>
            <a:r>
              <a:rPr sz="1500" kern="0" spc="-60" dirty="0">
                <a:solidFill>
                  <a:srgbClr val="9D231F">
                    <a:alpha val="100000"/>
                  </a:srgbClr>
                </a:solidFill>
                <a:latin typeface="Tahoma" panose="020B0604030504040204"/>
                <a:ea typeface="Tahoma" panose="020B0604030504040204"/>
                <a:cs typeface="Tahoma" panose="020B0604030504040204"/>
              </a:rPr>
              <a:t>194</a:t>
            </a:r>
            <a:r>
              <a:rPr sz="1500" kern="0" spc="110" dirty="0">
                <a:solidFill>
                  <a:srgbClr val="9D231F">
                    <a:alpha val="100000"/>
                  </a:srgbClr>
                </a:solidFill>
                <a:latin typeface="Tahoma" panose="020B0604030504040204"/>
                <a:ea typeface="Tahoma" panose="020B0604030504040204"/>
                <a:cs typeface="Tahoma" panose="020B0604030504040204"/>
              </a:rPr>
              <a:t> </a:t>
            </a:r>
            <a:r>
              <a:rPr sz="1500" kern="0" spc="-60" dirty="0">
                <a:solidFill>
                  <a:srgbClr val="9D231F">
                    <a:alpha val="100000"/>
                  </a:srgbClr>
                </a:solidFill>
                <a:latin typeface="Tahoma" panose="020B0604030504040204"/>
                <a:ea typeface="Tahoma" panose="020B0604030504040204"/>
                <a:cs typeface="Tahoma" panose="020B0604030504040204"/>
              </a:rPr>
              <a:t>MPa</a:t>
            </a:r>
            <a:endParaRPr sz="1500" dirty="0">
              <a:latin typeface="Tahoma" panose="020B0604030504040204"/>
              <a:ea typeface="Tahoma" panose="020B0604030504040204"/>
              <a:cs typeface="Tahoma" panose="020B0604030504040204"/>
            </a:endParaRPr>
          </a:p>
        </p:txBody>
      </p:sp>
      <p:pic>
        <p:nvPicPr>
          <p:cNvPr id="390" name="picture 390"/>
          <p:cNvPicPr>
            <a:picLocks noChangeAspect="1"/>
          </p:cNvPicPr>
          <p:nvPr/>
        </p:nvPicPr>
        <p:blipFill>
          <a:blip r:embed="rId3"/>
          <a:stretch>
            <a:fillRect/>
          </a:stretch>
        </p:blipFill>
        <p:spPr>
          <a:xfrm rot="21600000">
            <a:off x="1044600" y="4058030"/>
            <a:ext cx="210680" cy="447433"/>
          </a:xfrm>
          <a:prstGeom prst="rect">
            <a:avLst/>
          </a:prstGeom>
        </p:spPr>
      </p:pic>
      <p:pic>
        <p:nvPicPr>
          <p:cNvPr id="392" name="picture 392"/>
          <p:cNvPicPr>
            <a:picLocks noChangeAspect="1"/>
          </p:cNvPicPr>
          <p:nvPr/>
        </p:nvPicPr>
        <p:blipFill>
          <a:blip r:embed="rId4"/>
          <a:stretch>
            <a:fillRect/>
          </a:stretch>
        </p:blipFill>
        <p:spPr>
          <a:xfrm rot="21600000">
            <a:off x="1328927" y="4459223"/>
            <a:ext cx="443483" cy="188976"/>
          </a:xfrm>
          <a:prstGeom prst="rect">
            <a:avLst/>
          </a:prstGeom>
        </p:spPr>
      </p:pic>
      <p:pic>
        <p:nvPicPr>
          <p:cNvPr id="5" name="图片 4"/>
          <p:cNvPicPr>
            <a:picLocks noChangeAspect="1"/>
          </p:cNvPicPr>
          <p:nvPr/>
        </p:nvPicPr>
        <p:blipFill>
          <a:blip r:embed="rId5"/>
          <a:stretch>
            <a:fillRect/>
          </a:stretch>
        </p:blipFill>
        <p:spPr>
          <a:xfrm>
            <a:off x="81937" y="3731439"/>
            <a:ext cx="5375887" cy="2969010"/>
          </a:xfrm>
          <a:prstGeom prst="rect">
            <a:avLst/>
          </a:prstGeom>
        </p:spPr>
      </p:pic>
      <p:sp>
        <p:nvSpPr>
          <p:cNvPr id="386" name="textbox 386"/>
          <p:cNvSpPr/>
          <p:nvPr/>
        </p:nvSpPr>
        <p:spPr>
          <a:xfrm>
            <a:off x="722870" y="3953991"/>
            <a:ext cx="1550035" cy="245745"/>
          </a:xfrm>
          <a:prstGeom prst="rect">
            <a:avLst/>
          </a:prstGeom>
          <a:solidFill>
            <a:srgbClr val="FFFF00">
              <a:alpha val="100000"/>
            </a:srgbClr>
          </a:solidFill>
          <a:ln w="0" cap="flat">
            <a:noFill/>
            <a:prstDash val="solid"/>
            <a:miter lim="0"/>
          </a:ln>
        </p:spPr>
        <p:txBody>
          <a:bodyPr vert="horz" wrap="square" lIns="0" tIns="0" rIns="0" bIns="0"/>
          <a:lstStyle/>
          <a:p>
            <a:pPr marL="6985" algn="l" rtl="0" eaLnBrk="0">
              <a:lnSpc>
                <a:spcPct val="95000"/>
              </a:lnSpc>
            </a:pPr>
            <a:r>
              <a:rPr lang="zh-CN" altLang="en-US" sz="1400" b="1" kern="0" dirty="0">
                <a:solidFill>
                  <a:srgbClr val="9D231F">
                    <a:alpha val="100000"/>
                  </a:srgbClr>
                </a:solidFill>
                <a:latin typeface="宋体" panose="02010600030101010101" pitchFamily="2" charset="-122"/>
                <a:ea typeface="宋体" panose="02010600030101010101" pitchFamily="2" charset="-122"/>
                <a:cs typeface="宋体" panose="02010600030101010101" pitchFamily="2" charset="-122"/>
              </a:rPr>
              <a:t>结合</a:t>
            </a:r>
            <a:r>
              <a:rPr sz="1400" b="1" kern="0" spc="0" dirty="0" err="1">
                <a:solidFill>
                  <a:srgbClr val="9D231F">
                    <a:alpha val="100000"/>
                  </a:srgbClr>
                </a:solidFill>
                <a:latin typeface="宋体" panose="02010600030101010101" pitchFamily="2" charset="-122"/>
                <a:ea typeface="宋体" panose="02010600030101010101" pitchFamily="2" charset="-122"/>
                <a:cs typeface="宋体" panose="02010600030101010101" pitchFamily="2" charset="-122"/>
              </a:rPr>
              <a:t>强度</a:t>
            </a:r>
            <a:endParaRPr sz="1400" b="1" dirty="0">
              <a:latin typeface="宋体" panose="02010600030101010101" pitchFamily="2" charset="-122"/>
              <a:ea typeface="宋体" panose="02010600030101010101" pitchFamily="2" charset="-122"/>
              <a:cs typeface="宋体" panose="02010600030101010101" pitchFamily="2" charset="-122"/>
            </a:endParaRPr>
          </a:p>
        </p:txBody>
      </p:sp>
      <p:sp>
        <p:nvSpPr>
          <p:cNvPr id="384" name="textbox 384"/>
          <p:cNvSpPr/>
          <p:nvPr/>
        </p:nvSpPr>
        <p:spPr>
          <a:xfrm>
            <a:off x="1696834" y="4821218"/>
            <a:ext cx="1837198" cy="421645"/>
          </a:xfrm>
          <a:prstGeom prst="rect">
            <a:avLst/>
          </a:prstGeom>
          <a:solidFill>
            <a:srgbClr val="FFFF00">
              <a:alpha val="100000"/>
            </a:srgbClr>
          </a:solidFill>
          <a:ln w="0" cap="flat">
            <a:noFill/>
            <a:prstDash val="solid"/>
            <a:miter lim="0"/>
          </a:ln>
        </p:spPr>
        <p:txBody>
          <a:bodyPr vert="horz" wrap="square" lIns="0" tIns="0" rIns="0" bIns="0"/>
          <a:lstStyle/>
          <a:p>
            <a:pPr algn="l" rtl="0" eaLnBrk="0">
              <a:lnSpc>
                <a:spcPct val="110000"/>
              </a:lnSpc>
            </a:pPr>
            <a:endParaRPr sz="300" dirty="0">
              <a:latin typeface="Arial" panose="020B0604020202020204"/>
              <a:ea typeface="Arial" panose="020B0604020202020204"/>
              <a:cs typeface="Arial" panose="020B0604020202020204"/>
            </a:endParaRPr>
          </a:p>
          <a:p>
            <a:pPr algn="r" rtl="0" eaLnBrk="0">
              <a:lnSpc>
                <a:spcPct val="95000"/>
              </a:lnSpc>
              <a:spcBef>
                <a:spcPts val="0"/>
              </a:spcBef>
            </a:pPr>
            <a:r>
              <a:rPr sz="1600" b="1" kern="0" spc="-20" dirty="0">
                <a:solidFill>
                  <a:srgbClr val="9D231F">
                    <a:alpha val="100000"/>
                  </a:srgbClr>
                </a:solidFill>
                <a:latin typeface="宋体" panose="02010600030101010101" pitchFamily="2" charset="-122"/>
                <a:ea typeface="宋体" panose="02010600030101010101" pitchFamily="2" charset="-122"/>
                <a:cs typeface="宋体" panose="02010600030101010101" pitchFamily="2" charset="-122"/>
              </a:rPr>
              <a:t>伸长率</a:t>
            </a:r>
            <a:r>
              <a:rPr sz="1600" b="1" kern="0" spc="-20" dirty="0">
                <a:solidFill>
                  <a:srgbClr val="9D231F">
                    <a:alpha val="100000"/>
                  </a:srgbClr>
                </a:solidFill>
                <a:latin typeface="Tahoma" panose="020B0604030504040204"/>
                <a:ea typeface="Tahoma" panose="020B0604030504040204"/>
                <a:cs typeface="Tahoma" panose="020B0604030504040204"/>
              </a:rPr>
              <a:t>0.5%</a:t>
            </a:r>
            <a:endParaRPr sz="1600" b="1" dirty="0">
              <a:latin typeface="Tahoma" panose="020B0604030504040204"/>
              <a:ea typeface="Tahoma" panose="020B0604030504040204"/>
              <a:cs typeface="Tahoma" panose="020B0604030504040204"/>
            </a:endParaRPr>
          </a:p>
        </p:txBody>
      </p:sp>
      <p:pic>
        <p:nvPicPr>
          <p:cNvPr id="7" name="图片 6"/>
          <p:cNvPicPr>
            <a:picLocks noChangeAspect="1"/>
          </p:cNvPicPr>
          <p:nvPr/>
        </p:nvPicPr>
        <p:blipFill>
          <a:blip r:embed="rId6"/>
          <a:stretch>
            <a:fillRect/>
          </a:stretch>
        </p:blipFill>
        <p:spPr>
          <a:xfrm>
            <a:off x="5552289" y="4646277"/>
            <a:ext cx="1152525" cy="771525"/>
          </a:xfrm>
          <a:prstGeom prst="rect">
            <a:avLst/>
          </a:prstGeom>
        </p:spPr>
      </p:pic>
      <p:pic>
        <p:nvPicPr>
          <p:cNvPr id="9" name="图片 8"/>
          <p:cNvPicPr>
            <a:picLocks noChangeAspect="1"/>
          </p:cNvPicPr>
          <p:nvPr/>
        </p:nvPicPr>
        <p:blipFill>
          <a:blip r:embed="rId7"/>
          <a:stretch>
            <a:fillRect/>
          </a:stretch>
        </p:blipFill>
        <p:spPr>
          <a:xfrm>
            <a:off x="6829027" y="3903915"/>
            <a:ext cx="5222715" cy="2796533"/>
          </a:xfrm>
          <a:prstGeom prst="rect">
            <a:avLst/>
          </a:prstGeom>
        </p:spPr>
      </p:pic>
      <p:grpSp>
        <p:nvGrpSpPr>
          <p:cNvPr id="22" name="group 22"/>
          <p:cNvGrpSpPr/>
          <p:nvPr/>
        </p:nvGrpSpPr>
        <p:grpSpPr>
          <a:xfrm rot="21600000">
            <a:off x="9205783" y="3953991"/>
            <a:ext cx="2904279" cy="1162685"/>
            <a:chOff x="-544437" y="-38582"/>
            <a:chExt cx="2873108" cy="1162685"/>
          </a:xfrm>
        </p:grpSpPr>
        <p:pic>
          <p:nvPicPr>
            <p:cNvPr id="360" name="picture 360"/>
            <p:cNvPicPr>
              <a:picLocks noChangeAspect="1"/>
            </p:cNvPicPr>
            <p:nvPr/>
          </p:nvPicPr>
          <p:blipFill>
            <a:blip r:embed="rId8"/>
            <a:stretch>
              <a:fillRect/>
            </a:stretch>
          </p:blipFill>
          <p:spPr>
            <a:xfrm rot="21600000">
              <a:off x="0" y="0"/>
              <a:ext cx="2328671" cy="1094232"/>
            </a:xfrm>
            <a:prstGeom prst="rect">
              <a:avLst/>
            </a:prstGeom>
          </p:spPr>
        </p:pic>
        <p:sp>
          <p:nvSpPr>
            <p:cNvPr id="362" name="textbox 362"/>
            <p:cNvSpPr/>
            <p:nvPr/>
          </p:nvSpPr>
          <p:spPr>
            <a:xfrm>
              <a:off x="-544437" y="-38582"/>
              <a:ext cx="2694687" cy="1162685"/>
            </a:xfrm>
            <a:prstGeom prst="rect">
              <a:avLst/>
            </a:prstGeom>
            <a:noFill/>
            <a:ln w="0" cap="flat">
              <a:noFill/>
              <a:prstDash val="solid"/>
              <a:miter lim="0"/>
            </a:ln>
          </p:spPr>
          <p:txBody>
            <a:bodyPr vert="horz" wrap="square" lIns="0" tIns="0" rIns="0" bIns="0"/>
            <a:lstStyle/>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algn="r" rtl="0" eaLnBrk="0">
                <a:lnSpc>
                  <a:spcPct val="95000"/>
                </a:lnSpc>
              </a:pPr>
              <a:r>
                <a:rPr kern="0" spc="-20" dirty="0">
                  <a:solidFill>
                    <a:srgbClr val="9D231F">
                      <a:alpha val="100000"/>
                    </a:srgbClr>
                  </a:solidFill>
                  <a:latin typeface="宋体" panose="02010600030101010101" pitchFamily="2" charset="-122"/>
                  <a:ea typeface="宋体" panose="02010600030101010101" pitchFamily="2" charset="-122"/>
                  <a:cs typeface="宋体" panose="02010600030101010101" pitchFamily="2" charset="-122"/>
                </a:rPr>
                <a:t>伸长率</a:t>
              </a:r>
              <a:r>
                <a:rPr kern="0" spc="-20" dirty="0">
                  <a:solidFill>
                    <a:srgbClr val="9D231F">
                      <a:alpha val="100000"/>
                    </a:srgbClr>
                  </a:solidFill>
                  <a:latin typeface="Tahoma" panose="020B0604030504040204"/>
                  <a:ea typeface="Tahoma" panose="020B0604030504040204"/>
                  <a:cs typeface="Tahoma" panose="020B0604030504040204"/>
                </a:rPr>
                <a:t>4%</a:t>
              </a:r>
              <a:endParaRPr dirty="0">
                <a:latin typeface="Tahoma" panose="020B0604030504040204"/>
                <a:ea typeface="Tahoma" panose="020B0604030504040204"/>
                <a:cs typeface="Tahoma" panose="020B0604030504040204"/>
              </a:endParaRPr>
            </a:p>
            <a:p>
              <a:pPr marL="20320" algn="l" rtl="0" eaLnBrk="0">
                <a:lnSpc>
                  <a:spcPct val="95000"/>
                </a:lnSpc>
                <a:spcBef>
                  <a:spcPts val="885"/>
                </a:spcBef>
              </a:pPr>
              <a:r>
                <a:rPr lang="en-US" sz="1500" b="1" kern="0" spc="0" dirty="0">
                  <a:solidFill>
                    <a:srgbClr val="9D231F">
                      <a:alpha val="100000"/>
                    </a:srgbClr>
                  </a:solidFill>
                  <a:latin typeface="宋体" panose="02010600030101010101" pitchFamily="2" charset="-122"/>
                  <a:ea typeface="宋体" panose="02010600030101010101" pitchFamily="2" charset="-122"/>
                  <a:cs typeface="宋体" panose="02010600030101010101" pitchFamily="2" charset="-122"/>
                </a:rPr>
                <a:t>        </a:t>
              </a:r>
              <a:r>
                <a:rPr lang="zh-CN" altLang="en-US" sz="1600" b="1" kern="0" dirty="0">
                  <a:solidFill>
                    <a:srgbClr val="9D231F">
                      <a:alpha val="100000"/>
                    </a:srgbClr>
                  </a:solidFill>
                  <a:latin typeface="宋体" panose="02010600030101010101" pitchFamily="2" charset="-122"/>
                  <a:ea typeface="宋体" panose="02010600030101010101" pitchFamily="2" charset="-122"/>
                  <a:cs typeface="宋体" panose="02010600030101010101" pitchFamily="2" charset="-122"/>
                </a:rPr>
                <a:t>结合</a:t>
              </a:r>
              <a:r>
                <a:rPr sz="1600" b="1" kern="0" spc="0" dirty="0" err="1">
                  <a:solidFill>
                    <a:srgbClr val="9D231F">
                      <a:alpha val="100000"/>
                    </a:srgbClr>
                  </a:solidFill>
                  <a:latin typeface="宋体" panose="02010600030101010101" pitchFamily="2" charset="-122"/>
                  <a:ea typeface="宋体" panose="02010600030101010101" pitchFamily="2" charset="-122"/>
                  <a:cs typeface="宋体" panose="02010600030101010101" pitchFamily="2" charset="-122"/>
                </a:rPr>
                <a:t>强度</a:t>
              </a:r>
              <a:endParaRPr sz="1600" b="1" dirty="0">
                <a:latin typeface="宋体" panose="02010600030101010101" pitchFamily="2" charset="-122"/>
                <a:ea typeface="宋体" panose="02010600030101010101" pitchFamily="2" charset="-122"/>
                <a:cs typeface="宋体" panose="02010600030101010101" pitchFamily="2" charset="-122"/>
              </a:endParaRPr>
            </a:p>
            <a:p>
              <a:pPr marL="354330" algn="l" rtl="0" eaLnBrk="0">
                <a:lnSpc>
                  <a:spcPct val="83000"/>
                </a:lnSpc>
                <a:spcBef>
                  <a:spcPts val="440"/>
                </a:spcBef>
              </a:pPr>
              <a:r>
                <a:rPr lang="en-US" sz="1600" kern="0" spc="-30" dirty="0">
                  <a:solidFill>
                    <a:srgbClr val="9D231F">
                      <a:alpha val="100000"/>
                    </a:srgbClr>
                  </a:solidFill>
                  <a:latin typeface="Tahoma" panose="020B0604030504040204"/>
                  <a:ea typeface="Tahoma" panose="020B0604030504040204"/>
                  <a:cs typeface="Tahoma" panose="020B0604030504040204"/>
                </a:rPr>
                <a:t>        </a:t>
              </a:r>
              <a:r>
                <a:rPr sz="1600" kern="0" spc="-30" dirty="0">
                  <a:solidFill>
                    <a:srgbClr val="9D231F">
                      <a:alpha val="100000"/>
                    </a:srgbClr>
                  </a:solidFill>
                  <a:latin typeface="Tahoma" panose="020B0604030504040204"/>
                  <a:ea typeface="Tahoma" panose="020B0604030504040204"/>
                  <a:cs typeface="Tahoma" panose="020B0604030504040204"/>
                </a:rPr>
                <a:t>376</a:t>
              </a:r>
              <a:r>
                <a:rPr sz="1600" kern="0" spc="190" dirty="0">
                  <a:solidFill>
                    <a:srgbClr val="9D231F">
                      <a:alpha val="100000"/>
                    </a:srgbClr>
                  </a:solidFill>
                  <a:latin typeface="Tahoma" panose="020B0604030504040204"/>
                  <a:ea typeface="Tahoma" panose="020B0604030504040204"/>
                  <a:cs typeface="Tahoma" panose="020B0604030504040204"/>
                </a:rPr>
                <a:t> </a:t>
              </a:r>
              <a:r>
                <a:rPr sz="1600" kern="0" spc="-30" dirty="0">
                  <a:solidFill>
                    <a:srgbClr val="9D231F">
                      <a:alpha val="100000"/>
                    </a:srgbClr>
                  </a:solidFill>
                  <a:latin typeface="Tahoma" panose="020B0604030504040204"/>
                  <a:ea typeface="Tahoma" panose="020B0604030504040204"/>
                  <a:cs typeface="Tahoma" panose="020B0604030504040204"/>
                </a:rPr>
                <a:t>MPa</a:t>
              </a:r>
              <a:endParaRPr sz="1600" dirty="0">
                <a:latin typeface="Tahoma" panose="020B0604030504040204"/>
                <a:ea typeface="Tahoma" panose="020B0604030504040204"/>
                <a:cs typeface="Tahoma" panose="020B0604030504040204"/>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4" name="picture 394"/>
          <p:cNvPicPr>
            <a:picLocks noChangeAspect="1"/>
          </p:cNvPicPr>
          <p:nvPr/>
        </p:nvPicPr>
        <p:blipFill>
          <a:blip r:embed="rId1"/>
          <a:stretch>
            <a:fillRect/>
          </a:stretch>
        </p:blipFill>
        <p:spPr>
          <a:xfrm rot="21600000">
            <a:off x="810768" y="1911095"/>
            <a:ext cx="1997964" cy="2956560"/>
          </a:xfrm>
          <a:prstGeom prst="rect">
            <a:avLst/>
          </a:prstGeom>
        </p:spPr>
      </p:pic>
      <p:graphicFrame>
        <p:nvGraphicFramePr>
          <p:cNvPr id="396" name="table 396"/>
          <p:cNvGraphicFramePr>
            <a:graphicFrameLocks noGrp="1"/>
          </p:cNvGraphicFramePr>
          <p:nvPr/>
        </p:nvGraphicFramePr>
        <p:xfrm>
          <a:off x="3846067" y="4991861"/>
          <a:ext cx="3157218" cy="1472561"/>
        </p:xfrm>
        <a:graphic>
          <a:graphicData uri="http://schemas.openxmlformats.org/drawingml/2006/table">
            <a:tbl>
              <a:tblPr/>
              <a:tblGrid>
                <a:gridCol w="624840"/>
                <a:gridCol w="504190"/>
                <a:gridCol w="504190"/>
                <a:gridCol w="503554"/>
                <a:gridCol w="504190"/>
                <a:gridCol w="516254"/>
              </a:tblGrid>
              <a:tr h="393700">
                <a:tc>
                  <a:txBody>
                    <a:bodyPr/>
                    <a:lstStyle/>
                    <a:p>
                      <a:pPr algn="l" rtl="0" eaLnBrk="0">
                        <a:lnSpc>
                          <a:spcPct val="109000"/>
                        </a:lnSpc>
                      </a:pPr>
                      <a:endParaRPr sz="800" dirty="0">
                        <a:latin typeface="Arial" panose="020B0604020202020204"/>
                        <a:ea typeface="Arial" panose="020B0604020202020204"/>
                        <a:cs typeface="Arial" panose="020B0604020202020204"/>
                      </a:endParaRPr>
                    </a:p>
                    <a:p>
                      <a:pPr marL="135890" algn="l" rtl="0" eaLnBrk="0">
                        <a:lnSpc>
                          <a:spcPct val="95000"/>
                        </a:lnSpc>
                        <a:spcBef>
                          <a:spcPts val="0"/>
                        </a:spcBef>
                      </a:pPr>
                      <a:r>
                        <a:rPr sz="800" b="1"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样本</a:t>
                      </a:r>
                      <a:endParaRPr sz="800" dirty="0">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12000"/>
                        </a:lnSpc>
                      </a:pPr>
                      <a:endParaRPr sz="400" dirty="0">
                        <a:latin typeface="Arial" panose="020B0604020202020204"/>
                        <a:ea typeface="Arial" panose="020B0604020202020204"/>
                        <a:cs typeface="Arial" panose="020B0604020202020204"/>
                      </a:endParaRPr>
                    </a:p>
                    <a:p>
                      <a:pPr marL="202565" indent="-99695" algn="l" rtl="0" eaLnBrk="0">
                        <a:lnSpc>
                          <a:spcPct val="99000"/>
                        </a:lnSpc>
                        <a:spcBef>
                          <a:spcPts val="5"/>
                        </a:spcBef>
                      </a:pPr>
                      <a:r>
                        <a:rPr lang="zh-CN" sz="8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温度</a:t>
                      </a:r>
                      <a:endParaRPr lang="zh-CN" sz="8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p>
                      <a:pPr marL="202565" indent="-99695" algn="l" rtl="0" eaLnBrk="0">
                        <a:lnSpc>
                          <a:spcPct val="99000"/>
                        </a:lnSpc>
                        <a:spcBef>
                          <a:spcPts val="5"/>
                        </a:spcBef>
                      </a:pPr>
                      <a:r>
                        <a:rPr sz="8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800" b="1" kern="0" spc="-40" dirty="0">
                          <a:solidFill>
                            <a:srgbClr val="000000">
                              <a:alpha val="100000"/>
                            </a:srgbClr>
                          </a:solidFill>
                          <a:latin typeface="Tahoma" panose="020B0604030504040204"/>
                          <a:ea typeface="Tahoma" panose="020B0604030504040204"/>
                          <a:cs typeface="Tahoma" panose="020B0604030504040204"/>
                        </a:rPr>
                        <a:t>°C</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0000"/>
                        </a:lnSpc>
                      </a:pPr>
                      <a:endParaRPr sz="700" dirty="0">
                        <a:latin typeface="Arial" panose="020B0604020202020204"/>
                        <a:ea typeface="Arial" panose="020B0604020202020204"/>
                        <a:cs typeface="Arial" panose="020B0604020202020204"/>
                      </a:endParaRPr>
                    </a:p>
                    <a:p>
                      <a:pPr marL="215900" algn="l" rtl="0" eaLnBrk="0">
                        <a:lnSpc>
                          <a:spcPct val="71000"/>
                        </a:lnSpc>
                        <a:spcBef>
                          <a:spcPts val="5"/>
                        </a:spcBef>
                      </a:pPr>
                      <a:r>
                        <a:rPr sz="700" b="1" kern="0" spc="-10" dirty="0">
                          <a:solidFill>
                            <a:srgbClr val="000000">
                              <a:alpha val="100000"/>
                            </a:srgbClr>
                          </a:solidFill>
                          <a:latin typeface="Tahoma" panose="020B0604030504040204"/>
                          <a:ea typeface="Tahoma" panose="020B0604030504040204"/>
                          <a:cs typeface="Tahoma" panose="020B0604030504040204"/>
                        </a:rPr>
                        <a:t>L 0</a:t>
                      </a:r>
                      <a:endParaRPr sz="700" dirty="0">
                        <a:latin typeface="Tahoma" panose="020B0604030504040204"/>
                        <a:ea typeface="Tahoma" panose="020B0604030504040204"/>
                        <a:cs typeface="Tahoma" panose="020B0604030504040204"/>
                      </a:endParaRPr>
                    </a:p>
                    <a:p>
                      <a:pPr marL="167005" algn="l" rtl="0" eaLnBrk="0">
                        <a:lnSpc>
                          <a:spcPts val="1005"/>
                        </a:lnSpc>
                      </a:pPr>
                      <a:r>
                        <a:rPr sz="800" b="1" kern="0" spc="-40" dirty="0">
                          <a:solidFill>
                            <a:srgbClr val="000000">
                              <a:alpha val="100000"/>
                            </a:srgbClr>
                          </a:solidFill>
                          <a:latin typeface="Tahoma" panose="020B0604030504040204"/>
                          <a:ea typeface="Tahoma" panose="020B0604030504040204"/>
                          <a:cs typeface="Tahoma" panose="020B0604030504040204"/>
                        </a:rPr>
                        <a:t>mm</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15000"/>
                        </a:lnSpc>
                      </a:pPr>
                      <a:endParaRPr sz="500" dirty="0">
                        <a:latin typeface="Arial" panose="020B0604020202020204"/>
                        <a:ea typeface="Arial" panose="020B0604020202020204"/>
                        <a:cs typeface="Arial" panose="020B0604020202020204"/>
                      </a:endParaRPr>
                    </a:p>
                    <a:p>
                      <a:pPr marL="234950" algn="l" rtl="0" eaLnBrk="0">
                        <a:lnSpc>
                          <a:spcPts val="595"/>
                        </a:lnSpc>
                        <a:spcBef>
                          <a:spcPts val="5"/>
                        </a:spcBef>
                      </a:pPr>
                      <a:r>
                        <a:rPr sz="800" b="1" kern="0" spc="-10" dirty="0">
                          <a:solidFill>
                            <a:srgbClr val="000000">
                              <a:alpha val="100000"/>
                            </a:srgbClr>
                          </a:solidFill>
                          <a:latin typeface="Tahoma" panose="020B0604030504040204"/>
                          <a:ea typeface="Tahoma" panose="020B0604030504040204"/>
                          <a:cs typeface="Tahoma" panose="020B0604030504040204"/>
                        </a:rPr>
                        <a:t>E</a:t>
                      </a:r>
                      <a:endParaRPr sz="800" dirty="0">
                        <a:latin typeface="Tahoma" panose="020B0604030504040204"/>
                        <a:ea typeface="Tahoma" panose="020B0604030504040204"/>
                        <a:cs typeface="Tahoma" panose="020B0604030504040204"/>
                      </a:endParaRPr>
                    </a:p>
                    <a:p>
                      <a:pPr marL="156210" algn="l" rtl="0" eaLnBrk="0">
                        <a:lnSpc>
                          <a:spcPts val="1145"/>
                        </a:lnSpc>
                      </a:pPr>
                      <a:r>
                        <a:rPr sz="800" b="1" kern="0" spc="-20" dirty="0">
                          <a:solidFill>
                            <a:srgbClr val="000000">
                              <a:alpha val="100000"/>
                            </a:srgbClr>
                          </a:solidFill>
                          <a:latin typeface="Tahoma" panose="020B0604030504040204"/>
                          <a:ea typeface="Tahoma" panose="020B0604030504040204"/>
                          <a:cs typeface="Tahoma" panose="020B0604030504040204"/>
                        </a:rPr>
                        <a:t>GPa</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9000"/>
                        </a:lnSpc>
                      </a:pPr>
                      <a:endParaRPr sz="600" dirty="0">
                        <a:latin typeface="Arial" panose="020B0604020202020204"/>
                        <a:ea typeface="Arial" panose="020B0604020202020204"/>
                        <a:cs typeface="Arial" panose="020B0604020202020204"/>
                      </a:endParaRPr>
                    </a:p>
                    <a:p>
                      <a:pPr marL="153035" indent="11430" algn="l" rtl="0" eaLnBrk="0">
                        <a:lnSpc>
                          <a:spcPct val="82000"/>
                        </a:lnSpc>
                        <a:spcBef>
                          <a:spcPts val="0"/>
                        </a:spcBef>
                      </a:pPr>
                      <a:r>
                        <a:rPr sz="700" b="1" kern="0" spc="0" dirty="0">
                          <a:solidFill>
                            <a:srgbClr val="000000">
                              <a:alpha val="100000"/>
                            </a:srgbClr>
                          </a:solidFill>
                          <a:latin typeface="Tahoma" panose="020B0604030504040204"/>
                          <a:ea typeface="Tahoma" panose="020B0604030504040204"/>
                          <a:cs typeface="Tahoma" panose="020B0604030504040204"/>
                        </a:rPr>
                        <a:t>R</a:t>
                      </a:r>
                      <a:r>
                        <a:rPr sz="700" b="1" kern="0" spc="40" dirty="0">
                          <a:solidFill>
                            <a:srgbClr val="000000">
                              <a:alpha val="100000"/>
                            </a:srgbClr>
                          </a:solidFill>
                          <a:latin typeface="Tahoma" panose="020B0604030504040204"/>
                          <a:ea typeface="Tahoma" panose="020B0604030504040204"/>
                          <a:cs typeface="Tahoma" panose="020B0604030504040204"/>
                        </a:rPr>
                        <a:t> </a:t>
                      </a:r>
                      <a:r>
                        <a:rPr sz="700" b="1" kern="0" spc="0" dirty="0">
                          <a:solidFill>
                            <a:srgbClr val="000000">
                              <a:alpha val="100000"/>
                            </a:srgbClr>
                          </a:solidFill>
                          <a:latin typeface="Tahoma" panose="020B0604030504040204"/>
                          <a:ea typeface="Tahoma" panose="020B0604030504040204"/>
                          <a:cs typeface="Tahoma" panose="020B0604030504040204"/>
                        </a:rPr>
                        <a:t>p</a:t>
                      </a:r>
                      <a:r>
                        <a:rPr sz="700" b="1" kern="0" spc="30" dirty="0">
                          <a:solidFill>
                            <a:srgbClr val="000000">
                              <a:alpha val="100000"/>
                            </a:srgbClr>
                          </a:solidFill>
                          <a:latin typeface="Tahoma" panose="020B0604030504040204"/>
                          <a:ea typeface="Tahoma" panose="020B0604030504040204"/>
                          <a:cs typeface="Tahoma" panose="020B0604030504040204"/>
                        </a:rPr>
                        <a:t>02</a:t>
                      </a:r>
                      <a:r>
                        <a:rPr sz="700" b="1" kern="0" spc="0" dirty="0">
                          <a:solidFill>
                            <a:srgbClr val="000000">
                              <a:alpha val="100000"/>
                            </a:srgbClr>
                          </a:solidFill>
                          <a:latin typeface="Tahoma" panose="020B0604030504040204"/>
                          <a:ea typeface="Tahoma" panose="020B0604030504040204"/>
                          <a:cs typeface="Tahoma" panose="020B0604030504040204"/>
                        </a:rPr>
                        <a:t>    </a:t>
                      </a:r>
                      <a:endParaRPr sz="700" b="1" kern="0" spc="0" dirty="0">
                        <a:solidFill>
                          <a:srgbClr val="000000">
                            <a:alpha val="100000"/>
                          </a:srgbClr>
                        </a:solidFill>
                        <a:latin typeface="Tahoma" panose="020B0604030504040204"/>
                        <a:ea typeface="Tahoma" panose="020B0604030504040204"/>
                        <a:cs typeface="Tahoma" panose="020B0604030504040204"/>
                      </a:endParaRPr>
                    </a:p>
                    <a:p>
                      <a:pPr marL="153035" indent="11430" algn="l" rtl="0" eaLnBrk="0">
                        <a:lnSpc>
                          <a:spcPct val="82000"/>
                        </a:lnSpc>
                        <a:spcBef>
                          <a:spcPts val="0"/>
                        </a:spcBef>
                      </a:pPr>
                      <a:r>
                        <a:rPr lang="en-US" sz="800" dirty="0">
                          <a:latin typeface="宋体" panose="02010600030101010101" pitchFamily="2" charset="-122"/>
                          <a:ea typeface="宋体" panose="02010600030101010101" pitchFamily="2" charset="-122"/>
                          <a:cs typeface="宋体" panose="02010600030101010101" pitchFamily="2" charset="-122"/>
                        </a:rPr>
                        <a:t>MPa</a:t>
                      </a:r>
                      <a:endParaRPr lang="en-US" sz="800" dirty="0">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1000"/>
                        </a:lnSpc>
                      </a:pPr>
                      <a:endParaRPr sz="700" dirty="0">
                        <a:latin typeface="Arial" panose="020B0604020202020204"/>
                        <a:ea typeface="Arial" panose="020B0604020202020204"/>
                        <a:cs typeface="Arial" panose="020B0604020202020204"/>
                      </a:endParaRPr>
                    </a:p>
                    <a:p>
                      <a:pPr marL="196850" algn="l" rtl="0" eaLnBrk="0">
                        <a:lnSpc>
                          <a:spcPct val="79000"/>
                        </a:lnSpc>
                        <a:spcBef>
                          <a:spcPts val="5"/>
                        </a:spcBef>
                      </a:pPr>
                      <a:r>
                        <a:rPr sz="700" b="1" kern="0" spc="0" dirty="0">
                          <a:solidFill>
                            <a:srgbClr val="000000">
                              <a:alpha val="100000"/>
                            </a:srgbClr>
                          </a:solidFill>
                          <a:latin typeface="Tahoma" panose="020B0604030504040204"/>
                          <a:ea typeface="Tahoma" panose="020B0604030504040204"/>
                          <a:cs typeface="Tahoma" panose="020B0604030504040204"/>
                        </a:rPr>
                        <a:t>R</a:t>
                      </a:r>
                      <a:r>
                        <a:rPr sz="700" b="1" kern="0" spc="40" dirty="0">
                          <a:solidFill>
                            <a:srgbClr val="000000">
                              <a:alpha val="100000"/>
                            </a:srgbClr>
                          </a:solidFill>
                          <a:latin typeface="Tahoma" panose="020B0604030504040204"/>
                          <a:ea typeface="Tahoma" panose="020B0604030504040204"/>
                          <a:cs typeface="Tahoma" panose="020B0604030504040204"/>
                        </a:rPr>
                        <a:t> </a:t>
                      </a:r>
                      <a:r>
                        <a:rPr sz="700" b="1" kern="0" spc="0" dirty="0">
                          <a:solidFill>
                            <a:srgbClr val="000000">
                              <a:alpha val="100000"/>
                            </a:srgbClr>
                          </a:solidFill>
                          <a:latin typeface="Tahoma" panose="020B0604030504040204"/>
                          <a:ea typeface="Tahoma" panose="020B0604030504040204"/>
                          <a:cs typeface="Tahoma" panose="020B0604030504040204"/>
                        </a:rPr>
                        <a:t>m</a:t>
                      </a:r>
                      <a:endParaRPr sz="700" dirty="0">
                        <a:latin typeface="Tahoma" panose="020B0604030504040204"/>
                        <a:ea typeface="Tahoma" panose="020B0604030504040204"/>
                        <a:cs typeface="Tahoma" panose="020B0604030504040204"/>
                      </a:endParaRPr>
                    </a:p>
                    <a:p>
                      <a:pPr marL="153035" algn="l" rtl="0" eaLnBrk="0">
                        <a:lnSpc>
                          <a:spcPct val="79000"/>
                        </a:lnSpc>
                        <a:spcBef>
                          <a:spcPts val="15"/>
                        </a:spcBef>
                      </a:pPr>
                      <a:r>
                        <a:rPr lang="en-US" sz="800" dirty="0">
                          <a:latin typeface="宋体" panose="02010600030101010101" pitchFamily="2" charset="-122"/>
                          <a:ea typeface="宋体" panose="02010600030101010101" pitchFamily="2" charset="-122"/>
                          <a:cs typeface="宋体" panose="02010600030101010101" pitchFamily="2" charset="-122"/>
                        </a:rPr>
                        <a:t>MPa</a:t>
                      </a:r>
                      <a:endParaRPr lang="en-US" sz="800" dirty="0">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13359">
                <a:tc>
                  <a:txBody>
                    <a:bodyPr/>
                    <a:lstStyle/>
                    <a:p>
                      <a:pPr algn="l" rtl="0" eaLnBrk="0">
                        <a:lnSpc>
                          <a:spcPct val="100000"/>
                        </a:lnSpc>
                      </a:pPr>
                      <a:endParaRPr sz="500" dirty="0">
                        <a:latin typeface="Arial" panose="020B0604020202020204"/>
                        <a:ea typeface="Arial" panose="020B0604020202020204"/>
                        <a:cs typeface="Arial" panose="020B0604020202020204"/>
                      </a:endParaRPr>
                    </a:p>
                    <a:p>
                      <a:pPr marL="312420" algn="l" rtl="0" eaLnBrk="0">
                        <a:lnSpc>
                          <a:spcPct val="82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1</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3000"/>
                        </a:lnSpc>
                      </a:pPr>
                      <a:endParaRPr sz="400" dirty="0">
                        <a:latin typeface="Arial" panose="020B0604020202020204"/>
                        <a:ea typeface="Arial" panose="020B0604020202020204"/>
                        <a:cs typeface="Arial" panose="020B0604020202020204"/>
                      </a:endParaRPr>
                    </a:p>
                    <a:p>
                      <a:pPr marL="205740" algn="l" rtl="0" eaLnBrk="0">
                        <a:lnSpc>
                          <a:spcPct val="83000"/>
                        </a:lnSpc>
                        <a:spcBef>
                          <a:spcPts val="5"/>
                        </a:spcBef>
                      </a:pPr>
                      <a:r>
                        <a:rPr sz="800" kern="0" spc="-30" dirty="0">
                          <a:solidFill>
                            <a:srgbClr val="000000">
                              <a:alpha val="100000"/>
                            </a:srgbClr>
                          </a:solidFill>
                          <a:latin typeface="Tahoma" panose="020B0604030504040204"/>
                          <a:ea typeface="Tahoma" panose="020B0604030504040204"/>
                          <a:cs typeface="Tahoma" panose="020B0604030504040204"/>
                        </a:rPr>
                        <a:t>23</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5000"/>
                        </a:lnSpc>
                      </a:pPr>
                      <a:endParaRPr sz="500" dirty="0">
                        <a:latin typeface="Arial" panose="020B0604020202020204"/>
                        <a:ea typeface="Arial" panose="020B0604020202020204"/>
                        <a:cs typeface="Arial" panose="020B0604020202020204"/>
                      </a:endParaRPr>
                    </a:p>
                    <a:p>
                      <a:pPr marL="184785"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4.0</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5000"/>
                        </a:lnSpc>
                      </a:pPr>
                      <a:endParaRPr sz="500" dirty="0">
                        <a:latin typeface="Arial" panose="020B0604020202020204"/>
                        <a:ea typeface="Arial" panose="020B0604020202020204"/>
                        <a:cs typeface="Arial" panose="020B0604020202020204"/>
                      </a:endParaRPr>
                    </a:p>
                    <a:p>
                      <a:pPr marL="159385"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69.1</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5000"/>
                        </a:lnSpc>
                      </a:pPr>
                      <a:endParaRPr sz="500" dirty="0">
                        <a:latin typeface="Arial" panose="020B0604020202020204"/>
                        <a:ea typeface="Arial" panose="020B0604020202020204"/>
                        <a:cs typeface="Arial" panose="020B0604020202020204"/>
                      </a:endParaRPr>
                    </a:p>
                    <a:p>
                      <a:pPr marL="134620"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266.7</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5000"/>
                        </a:lnSpc>
                      </a:pPr>
                      <a:endParaRPr sz="500" dirty="0">
                        <a:latin typeface="Arial" panose="020B0604020202020204"/>
                        <a:ea typeface="Arial" panose="020B0604020202020204"/>
                        <a:cs typeface="Arial" panose="020B0604020202020204"/>
                      </a:endParaRPr>
                    </a:p>
                    <a:p>
                      <a:pPr marL="134620"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267.1</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25">
                <a:tc>
                  <a:txBody>
                    <a:bodyPr/>
                    <a:lstStyle/>
                    <a:p>
                      <a:pPr algn="l" rtl="0" eaLnBrk="0">
                        <a:lnSpc>
                          <a:spcPct val="124000"/>
                        </a:lnSpc>
                      </a:pPr>
                      <a:endParaRPr sz="400" dirty="0">
                        <a:latin typeface="Arial" panose="020B0604020202020204"/>
                        <a:ea typeface="Arial" panose="020B0604020202020204"/>
                        <a:cs typeface="Arial" panose="020B0604020202020204"/>
                      </a:endParaRPr>
                    </a:p>
                    <a:p>
                      <a:pPr marL="300990" algn="l" rtl="0" eaLnBrk="0">
                        <a:lnSpc>
                          <a:spcPct val="83000"/>
                        </a:lnSpc>
                      </a:pPr>
                      <a:r>
                        <a:rPr sz="800" kern="0" spc="-20" dirty="0">
                          <a:solidFill>
                            <a:srgbClr val="000000">
                              <a:alpha val="100000"/>
                            </a:srgbClr>
                          </a:solidFill>
                          <a:latin typeface="Tahoma" panose="020B0604030504040204"/>
                          <a:ea typeface="Tahoma" panose="020B0604030504040204"/>
                          <a:cs typeface="Tahoma" panose="020B0604030504040204"/>
                        </a:rPr>
                        <a:t>2</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3000"/>
                        </a:lnSpc>
                      </a:pPr>
                      <a:endParaRPr sz="400" dirty="0">
                        <a:latin typeface="Arial" panose="020B0604020202020204"/>
                        <a:ea typeface="Arial" panose="020B0604020202020204"/>
                        <a:cs typeface="Arial" panose="020B0604020202020204"/>
                      </a:endParaRPr>
                    </a:p>
                    <a:p>
                      <a:pPr marL="205740" algn="l" rtl="0" eaLnBrk="0">
                        <a:lnSpc>
                          <a:spcPct val="83000"/>
                        </a:lnSpc>
                        <a:spcBef>
                          <a:spcPts val="5"/>
                        </a:spcBef>
                      </a:pPr>
                      <a:r>
                        <a:rPr sz="800" kern="0" spc="-30" dirty="0">
                          <a:solidFill>
                            <a:srgbClr val="000000">
                              <a:alpha val="100000"/>
                            </a:srgbClr>
                          </a:solidFill>
                          <a:latin typeface="Tahoma" panose="020B0604030504040204"/>
                          <a:ea typeface="Tahoma" panose="020B0604030504040204"/>
                          <a:cs typeface="Tahoma" panose="020B0604030504040204"/>
                        </a:rPr>
                        <a:t>23</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5000"/>
                        </a:lnSpc>
                      </a:pPr>
                      <a:endParaRPr sz="500" dirty="0">
                        <a:latin typeface="Arial" panose="020B0604020202020204"/>
                        <a:ea typeface="Arial" panose="020B0604020202020204"/>
                        <a:cs typeface="Arial" panose="020B0604020202020204"/>
                      </a:endParaRPr>
                    </a:p>
                    <a:p>
                      <a:pPr marL="184785"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4.0</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5000"/>
                        </a:lnSpc>
                      </a:pPr>
                      <a:endParaRPr sz="500" dirty="0">
                        <a:latin typeface="Arial" panose="020B0604020202020204"/>
                        <a:ea typeface="Arial" panose="020B0604020202020204"/>
                        <a:cs typeface="Arial" panose="020B0604020202020204"/>
                      </a:endParaRPr>
                    </a:p>
                    <a:p>
                      <a:pPr marL="159385"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67.8</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5000"/>
                        </a:lnSpc>
                      </a:pPr>
                      <a:endParaRPr sz="500" dirty="0">
                        <a:latin typeface="Arial" panose="020B0604020202020204"/>
                        <a:ea typeface="Arial" panose="020B0604020202020204"/>
                        <a:cs typeface="Arial" panose="020B0604020202020204"/>
                      </a:endParaRPr>
                    </a:p>
                    <a:p>
                      <a:pPr marL="134620"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264.2</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5000"/>
                        </a:lnSpc>
                      </a:pPr>
                      <a:endParaRPr sz="500" dirty="0">
                        <a:latin typeface="Arial" panose="020B0604020202020204"/>
                        <a:ea typeface="Arial" panose="020B0604020202020204"/>
                        <a:cs typeface="Arial" panose="020B0604020202020204"/>
                      </a:endParaRPr>
                    </a:p>
                    <a:p>
                      <a:pPr marL="134620"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266.2</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59">
                <a:tc>
                  <a:txBody>
                    <a:bodyPr/>
                    <a:lstStyle/>
                    <a:p>
                      <a:pPr algn="l" rtl="0" eaLnBrk="0">
                        <a:lnSpc>
                          <a:spcPct val="124000"/>
                        </a:lnSpc>
                      </a:pPr>
                      <a:endParaRPr sz="400" dirty="0">
                        <a:latin typeface="Arial" panose="020B0604020202020204"/>
                        <a:ea typeface="Arial" panose="020B0604020202020204"/>
                        <a:cs typeface="Arial" panose="020B0604020202020204"/>
                      </a:endParaRPr>
                    </a:p>
                    <a:p>
                      <a:pPr marL="299720"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3</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4000"/>
                        </a:lnSpc>
                      </a:pPr>
                      <a:endParaRPr sz="400" dirty="0">
                        <a:latin typeface="Arial" panose="020B0604020202020204"/>
                        <a:ea typeface="Arial" panose="020B0604020202020204"/>
                        <a:cs typeface="Arial" panose="020B0604020202020204"/>
                      </a:endParaRPr>
                    </a:p>
                    <a:p>
                      <a:pPr marL="205740" algn="l" rtl="0" eaLnBrk="0">
                        <a:lnSpc>
                          <a:spcPct val="83000"/>
                        </a:lnSpc>
                        <a:spcBef>
                          <a:spcPts val="5"/>
                        </a:spcBef>
                      </a:pPr>
                      <a:r>
                        <a:rPr sz="800" kern="0" spc="-30" dirty="0">
                          <a:solidFill>
                            <a:srgbClr val="000000">
                              <a:alpha val="100000"/>
                            </a:srgbClr>
                          </a:solidFill>
                          <a:latin typeface="Tahoma" panose="020B0604030504040204"/>
                          <a:ea typeface="Tahoma" panose="020B0604030504040204"/>
                          <a:cs typeface="Tahoma" panose="020B0604030504040204"/>
                        </a:rPr>
                        <a:t>23</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6000"/>
                        </a:lnSpc>
                      </a:pPr>
                      <a:endParaRPr sz="500" dirty="0">
                        <a:latin typeface="Arial" panose="020B0604020202020204"/>
                        <a:ea typeface="Arial" panose="020B0604020202020204"/>
                        <a:cs typeface="Arial" panose="020B0604020202020204"/>
                      </a:endParaRPr>
                    </a:p>
                    <a:p>
                      <a:pPr marL="184785"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4.0</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6000"/>
                        </a:lnSpc>
                      </a:pPr>
                      <a:endParaRPr sz="500" dirty="0">
                        <a:latin typeface="Arial" panose="020B0604020202020204"/>
                        <a:ea typeface="Arial" panose="020B0604020202020204"/>
                        <a:cs typeface="Arial" panose="020B0604020202020204"/>
                      </a:endParaRPr>
                    </a:p>
                    <a:p>
                      <a:pPr marL="159385"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68.2</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6000"/>
                        </a:lnSpc>
                      </a:pPr>
                      <a:endParaRPr sz="500" dirty="0">
                        <a:latin typeface="Arial" panose="020B0604020202020204"/>
                        <a:ea typeface="Arial" panose="020B0604020202020204"/>
                        <a:cs typeface="Arial" panose="020B0604020202020204"/>
                      </a:endParaRPr>
                    </a:p>
                    <a:p>
                      <a:pPr marL="134620"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250.6</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6000"/>
                        </a:lnSpc>
                      </a:pPr>
                      <a:endParaRPr sz="500" dirty="0">
                        <a:latin typeface="Arial" panose="020B0604020202020204"/>
                        <a:ea typeface="Arial" panose="020B0604020202020204"/>
                        <a:cs typeface="Arial" panose="020B0604020202020204"/>
                      </a:endParaRPr>
                    </a:p>
                    <a:p>
                      <a:pPr marL="134620"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251.0</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59">
                <a:tc>
                  <a:txBody>
                    <a:bodyPr/>
                    <a:lstStyle/>
                    <a:p>
                      <a:pPr algn="l" rtl="0" eaLnBrk="0">
                        <a:lnSpc>
                          <a:spcPct val="102000"/>
                        </a:lnSpc>
                      </a:pPr>
                      <a:endParaRPr sz="400" dirty="0">
                        <a:latin typeface="Arial" panose="020B0604020202020204"/>
                        <a:ea typeface="Arial" panose="020B0604020202020204"/>
                        <a:cs typeface="Arial" panose="020B0604020202020204"/>
                      </a:endParaRPr>
                    </a:p>
                    <a:p>
                      <a:pPr marL="110490" algn="l" rtl="0" eaLnBrk="0">
                        <a:lnSpc>
                          <a:spcPct val="95000"/>
                        </a:lnSpc>
                        <a:spcBef>
                          <a:spcPts val="0"/>
                        </a:spcBef>
                      </a:pPr>
                      <a:r>
                        <a:rPr sz="800" b="1"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平均值</a:t>
                      </a:r>
                      <a:endParaRPr sz="800" dirty="0">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5000"/>
                        </a:lnSpc>
                      </a:pPr>
                      <a:endParaRPr sz="700" dirty="0">
                        <a:latin typeface="Arial" panose="020B0604020202020204"/>
                        <a:ea typeface="Arial" panose="020B0604020202020204"/>
                        <a:cs typeface="Arial" panose="020B0604020202020204"/>
                      </a:endParaRPr>
                    </a:p>
                    <a:p>
                      <a:pPr marL="239395" algn="l" rtl="0" eaLnBrk="0">
                        <a:lnSpc>
                          <a:spcPts val="510"/>
                        </a:lnSpc>
                      </a:pPr>
                      <a:r>
                        <a:rPr sz="800" b="1" kern="0" spc="-20" dirty="0">
                          <a:solidFill>
                            <a:srgbClr val="000000">
                              <a:alpha val="100000"/>
                            </a:srgbClr>
                          </a:solidFill>
                          <a:latin typeface="Tahoma" panose="020B0604030504040204"/>
                          <a:ea typeface="Tahoma" panose="020B0604030504040204"/>
                          <a:cs typeface="Tahoma" panose="020B0604030504040204"/>
                        </a:rPr>
                        <a:t>-</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5000"/>
                        </a:lnSpc>
                      </a:pPr>
                      <a:endParaRPr sz="700" dirty="0">
                        <a:latin typeface="Arial" panose="020B0604020202020204"/>
                        <a:ea typeface="Arial" panose="020B0604020202020204"/>
                        <a:cs typeface="Arial" panose="020B0604020202020204"/>
                      </a:endParaRPr>
                    </a:p>
                    <a:p>
                      <a:pPr marL="239395" algn="l" rtl="0" eaLnBrk="0">
                        <a:lnSpc>
                          <a:spcPts val="510"/>
                        </a:lnSpc>
                      </a:pPr>
                      <a:r>
                        <a:rPr sz="800" b="1" kern="0" spc="-20" dirty="0">
                          <a:solidFill>
                            <a:srgbClr val="000000">
                              <a:alpha val="100000"/>
                            </a:srgbClr>
                          </a:solidFill>
                          <a:latin typeface="Tahoma" panose="020B0604030504040204"/>
                          <a:ea typeface="Tahoma" panose="020B0604030504040204"/>
                          <a:cs typeface="Tahoma" panose="020B0604030504040204"/>
                        </a:rPr>
                        <a:t>-</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6000"/>
                        </a:lnSpc>
                      </a:pPr>
                      <a:endParaRPr sz="500" dirty="0">
                        <a:latin typeface="Arial" panose="020B0604020202020204"/>
                        <a:ea typeface="Arial" panose="020B0604020202020204"/>
                        <a:cs typeface="Arial" panose="020B0604020202020204"/>
                      </a:endParaRPr>
                    </a:p>
                    <a:p>
                      <a:pPr marL="147320" algn="l" rtl="0" eaLnBrk="0">
                        <a:lnSpc>
                          <a:spcPct val="83000"/>
                        </a:lnSpc>
                        <a:spcBef>
                          <a:spcPts val="5"/>
                        </a:spcBef>
                      </a:pPr>
                      <a:r>
                        <a:rPr sz="800" b="1" kern="0" spc="-30" dirty="0">
                          <a:solidFill>
                            <a:srgbClr val="000000">
                              <a:alpha val="100000"/>
                            </a:srgbClr>
                          </a:solidFill>
                          <a:latin typeface="Tahoma" panose="020B0604030504040204"/>
                          <a:ea typeface="Tahoma" panose="020B0604030504040204"/>
                          <a:cs typeface="Tahoma" panose="020B0604030504040204"/>
                        </a:rPr>
                        <a:t>68.4</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6000"/>
                        </a:lnSpc>
                      </a:pPr>
                      <a:endParaRPr sz="500" dirty="0">
                        <a:latin typeface="Arial" panose="020B0604020202020204"/>
                        <a:ea typeface="Arial" panose="020B0604020202020204"/>
                        <a:cs typeface="Arial" panose="020B0604020202020204"/>
                      </a:endParaRPr>
                    </a:p>
                    <a:p>
                      <a:pPr marL="119380" algn="l" rtl="0" eaLnBrk="0">
                        <a:lnSpc>
                          <a:spcPct val="83000"/>
                        </a:lnSpc>
                        <a:spcBef>
                          <a:spcPts val="5"/>
                        </a:spcBef>
                      </a:pPr>
                      <a:r>
                        <a:rPr sz="800" b="1" kern="0" spc="-30" dirty="0">
                          <a:solidFill>
                            <a:srgbClr val="000000">
                              <a:alpha val="100000"/>
                            </a:srgbClr>
                          </a:solidFill>
                          <a:latin typeface="Tahoma" panose="020B0604030504040204"/>
                          <a:ea typeface="Tahoma" panose="020B0604030504040204"/>
                          <a:cs typeface="Tahoma" panose="020B0604030504040204"/>
                        </a:rPr>
                        <a:t>260.5</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6000"/>
                        </a:lnSpc>
                      </a:pPr>
                      <a:endParaRPr sz="500" dirty="0">
                        <a:latin typeface="Arial" panose="020B0604020202020204"/>
                        <a:ea typeface="Arial" panose="020B0604020202020204"/>
                        <a:cs typeface="Arial" panose="020B0604020202020204"/>
                      </a:endParaRPr>
                    </a:p>
                    <a:p>
                      <a:pPr marL="119380" algn="l" rtl="0" eaLnBrk="0">
                        <a:lnSpc>
                          <a:spcPct val="83000"/>
                        </a:lnSpc>
                        <a:spcBef>
                          <a:spcPts val="5"/>
                        </a:spcBef>
                      </a:pPr>
                      <a:r>
                        <a:rPr sz="800" b="1" kern="0" spc="-30" dirty="0">
                          <a:solidFill>
                            <a:srgbClr val="000000">
                              <a:alpha val="100000"/>
                            </a:srgbClr>
                          </a:solidFill>
                          <a:latin typeface="Tahoma" panose="020B0604030504040204"/>
                          <a:ea typeface="Tahoma" panose="020B0604030504040204"/>
                          <a:cs typeface="Tahoma" panose="020B0604030504040204"/>
                        </a:rPr>
                        <a:t>261.4</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26059">
                <a:tc>
                  <a:txBody>
                    <a:bodyPr/>
                    <a:lstStyle/>
                    <a:p>
                      <a:pPr algn="l" rtl="0" eaLnBrk="0">
                        <a:lnSpc>
                          <a:spcPct val="130000"/>
                        </a:lnSpc>
                      </a:pPr>
                      <a:endParaRPr sz="300" dirty="0">
                        <a:latin typeface="Arial" panose="020B0604020202020204"/>
                        <a:ea typeface="Arial" panose="020B0604020202020204"/>
                        <a:cs typeface="Arial" panose="020B0604020202020204"/>
                      </a:endParaRPr>
                    </a:p>
                    <a:p>
                      <a:pPr marL="133985" algn="l" rtl="0" eaLnBrk="0">
                        <a:lnSpc>
                          <a:spcPct val="97000"/>
                        </a:lnSpc>
                        <a:spcBef>
                          <a:spcPts val="0"/>
                        </a:spcBef>
                      </a:pPr>
                      <a:r>
                        <a:rPr sz="800" b="1"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圣德瓦</a:t>
                      </a:r>
                      <a:endParaRPr sz="800" dirty="0">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5000"/>
                        </a:lnSpc>
                      </a:pPr>
                      <a:endParaRPr sz="700" dirty="0">
                        <a:latin typeface="Arial" panose="020B0604020202020204"/>
                        <a:ea typeface="Arial" panose="020B0604020202020204"/>
                        <a:cs typeface="Arial" panose="020B0604020202020204"/>
                      </a:endParaRPr>
                    </a:p>
                    <a:p>
                      <a:pPr marL="239395" algn="l" rtl="0" eaLnBrk="0">
                        <a:lnSpc>
                          <a:spcPts val="510"/>
                        </a:lnSpc>
                      </a:pPr>
                      <a:r>
                        <a:rPr sz="800" b="1" kern="0" spc="-20" dirty="0">
                          <a:solidFill>
                            <a:srgbClr val="000000">
                              <a:alpha val="100000"/>
                            </a:srgbClr>
                          </a:solidFill>
                          <a:latin typeface="Tahoma" panose="020B0604030504040204"/>
                          <a:ea typeface="Tahoma" panose="020B0604030504040204"/>
                          <a:cs typeface="Tahoma" panose="020B0604030504040204"/>
                        </a:rPr>
                        <a:t>-</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5000"/>
                        </a:lnSpc>
                      </a:pPr>
                      <a:endParaRPr sz="700" dirty="0">
                        <a:latin typeface="Arial" panose="020B0604020202020204"/>
                        <a:ea typeface="Arial" panose="020B0604020202020204"/>
                        <a:cs typeface="Arial" panose="020B0604020202020204"/>
                      </a:endParaRPr>
                    </a:p>
                    <a:p>
                      <a:pPr marL="239395" algn="l" rtl="0" eaLnBrk="0">
                        <a:lnSpc>
                          <a:spcPts val="510"/>
                        </a:lnSpc>
                      </a:pPr>
                      <a:r>
                        <a:rPr sz="800" b="1" kern="0" spc="-20" dirty="0">
                          <a:solidFill>
                            <a:srgbClr val="000000">
                              <a:alpha val="100000"/>
                            </a:srgbClr>
                          </a:solidFill>
                          <a:latin typeface="Tahoma" panose="020B0604030504040204"/>
                          <a:ea typeface="Tahoma" panose="020B0604030504040204"/>
                          <a:cs typeface="Tahoma" panose="020B0604030504040204"/>
                        </a:rPr>
                        <a:t>-</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6000"/>
                        </a:lnSpc>
                      </a:pPr>
                      <a:endParaRPr sz="500" dirty="0">
                        <a:latin typeface="Arial" panose="020B0604020202020204"/>
                        <a:ea typeface="Arial" panose="020B0604020202020204"/>
                        <a:cs typeface="Arial" panose="020B0604020202020204"/>
                      </a:endParaRPr>
                    </a:p>
                    <a:p>
                      <a:pPr marL="145415" algn="l" rtl="0" eaLnBrk="0">
                        <a:lnSpc>
                          <a:spcPct val="83000"/>
                        </a:lnSpc>
                        <a:spcBef>
                          <a:spcPts val="5"/>
                        </a:spcBef>
                      </a:pPr>
                      <a:r>
                        <a:rPr sz="800" b="1" kern="0" spc="-20" dirty="0">
                          <a:solidFill>
                            <a:srgbClr val="000000">
                              <a:alpha val="100000"/>
                            </a:srgbClr>
                          </a:solidFill>
                          <a:latin typeface="Tahoma" panose="020B0604030504040204"/>
                          <a:ea typeface="Tahoma" panose="020B0604030504040204"/>
                          <a:cs typeface="Tahoma" panose="020B0604030504040204"/>
                        </a:rPr>
                        <a:t>0.63</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6000"/>
                        </a:lnSpc>
                      </a:pPr>
                      <a:endParaRPr sz="500" dirty="0">
                        <a:latin typeface="Arial" panose="020B0604020202020204"/>
                        <a:ea typeface="Arial" panose="020B0604020202020204"/>
                        <a:cs typeface="Arial" panose="020B0604020202020204"/>
                      </a:endParaRPr>
                    </a:p>
                    <a:p>
                      <a:pPr marL="143510" algn="l" rtl="0" eaLnBrk="0">
                        <a:lnSpc>
                          <a:spcPct val="83000"/>
                        </a:lnSpc>
                        <a:spcBef>
                          <a:spcPts val="5"/>
                        </a:spcBef>
                      </a:pPr>
                      <a:r>
                        <a:rPr sz="800" b="1" kern="0" spc="-20" dirty="0">
                          <a:solidFill>
                            <a:srgbClr val="000000">
                              <a:alpha val="100000"/>
                            </a:srgbClr>
                          </a:solidFill>
                          <a:latin typeface="Tahoma" panose="020B0604030504040204"/>
                          <a:ea typeface="Tahoma" panose="020B0604030504040204"/>
                          <a:cs typeface="Tahoma" panose="020B0604030504040204"/>
                        </a:rPr>
                        <a:t>8.62</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6000"/>
                        </a:lnSpc>
                      </a:pPr>
                      <a:endParaRPr sz="500" dirty="0">
                        <a:latin typeface="Arial" panose="020B0604020202020204"/>
                        <a:ea typeface="Arial" panose="020B0604020202020204"/>
                        <a:cs typeface="Arial" panose="020B0604020202020204"/>
                      </a:endParaRPr>
                    </a:p>
                    <a:p>
                      <a:pPr marL="144780" algn="l" rtl="0" eaLnBrk="0">
                        <a:lnSpc>
                          <a:spcPct val="83000"/>
                        </a:lnSpc>
                        <a:spcBef>
                          <a:spcPts val="5"/>
                        </a:spcBef>
                      </a:pPr>
                      <a:r>
                        <a:rPr sz="800" b="1" kern="0" spc="-20" dirty="0">
                          <a:solidFill>
                            <a:srgbClr val="000000">
                              <a:alpha val="100000"/>
                            </a:srgbClr>
                          </a:solidFill>
                          <a:latin typeface="Tahoma" panose="020B0604030504040204"/>
                          <a:ea typeface="Tahoma" panose="020B0604030504040204"/>
                          <a:cs typeface="Tahoma" panose="020B0604030504040204"/>
                        </a:rPr>
                        <a:t>9.01</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pic>
        <p:nvPicPr>
          <p:cNvPr id="398" name="picture 398"/>
          <p:cNvPicPr>
            <a:picLocks noChangeAspect="1"/>
          </p:cNvPicPr>
          <p:nvPr/>
        </p:nvPicPr>
        <p:blipFill>
          <a:blip r:embed="rId2"/>
          <a:stretch>
            <a:fillRect/>
          </a:stretch>
        </p:blipFill>
        <p:spPr>
          <a:xfrm rot="21600000">
            <a:off x="7351776" y="1760219"/>
            <a:ext cx="2159507" cy="2033016"/>
          </a:xfrm>
          <a:prstGeom prst="rect">
            <a:avLst/>
          </a:prstGeom>
        </p:spPr>
      </p:pic>
      <p:pic>
        <p:nvPicPr>
          <p:cNvPr id="400" name="picture 400"/>
          <p:cNvPicPr>
            <a:picLocks noChangeAspect="1"/>
          </p:cNvPicPr>
          <p:nvPr/>
        </p:nvPicPr>
        <p:blipFill>
          <a:blip r:embed="rId3"/>
          <a:stretch>
            <a:fillRect/>
          </a:stretch>
        </p:blipFill>
        <p:spPr>
          <a:xfrm rot="21600000">
            <a:off x="9701784" y="3977640"/>
            <a:ext cx="2159507" cy="1890267"/>
          </a:xfrm>
          <a:prstGeom prst="rect">
            <a:avLst/>
          </a:prstGeom>
        </p:spPr>
      </p:pic>
      <p:graphicFrame>
        <p:nvGraphicFramePr>
          <p:cNvPr id="402" name="table 402"/>
          <p:cNvGraphicFramePr>
            <a:graphicFrameLocks noGrp="1"/>
          </p:cNvGraphicFramePr>
          <p:nvPr/>
        </p:nvGraphicFramePr>
        <p:xfrm>
          <a:off x="567374" y="4863845"/>
          <a:ext cx="2652394" cy="1667892"/>
        </p:xfrm>
        <a:graphic>
          <a:graphicData uri="http://schemas.openxmlformats.org/drawingml/2006/table">
            <a:tbl>
              <a:tblPr/>
              <a:tblGrid>
                <a:gridCol w="624205"/>
                <a:gridCol w="504190"/>
                <a:gridCol w="503555"/>
                <a:gridCol w="504190"/>
                <a:gridCol w="516254"/>
              </a:tblGrid>
              <a:tr h="393700">
                <a:tc>
                  <a:txBody>
                    <a:bodyPr/>
                    <a:lstStyle/>
                    <a:p>
                      <a:pPr algn="l" rtl="0" eaLnBrk="0">
                        <a:lnSpc>
                          <a:spcPct val="109000"/>
                        </a:lnSpc>
                      </a:pPr>
                      <a:endParaRPr sz="800" dirty="0">
                        <a:latin typeface="Arial" panose="020B0604020202020204"/>
                        <a:ea typeface="Arial" panose="020B0604020202020204"/>
                        <a:cs typeface="Arial" panose="020B0604020202020204"/>
                      </a:endParaRPr>
                    </a:p>
                    <a:p>
                      <a:pPr marL="135255" algn="l" rtl="0" eaLnBrk="0">
                        <a:lnSpc>
                          <a:spcPct val="95000"/>
                        </a:lnSpc>
                        <a:spcBef>
                          <a:spcPts val="0"/>
                        </a:spcBef>
                      </a:pPr>
                      <a:r>
                        <a:rPr sz="800" b="1"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样本</a:t>
                      </a:r>
                      <a:endParaRPr sz="800" dirty="0">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12000"/>
                        </a:lnSpc>
                      </a:pPr>
                      <a:endParaRPr sz="800" dirty="0">
                        <a:latin typeface="Arial" panose="020B0604020202020204"/>
                        <a:ea typeface="Arial" panose="020B0604020202020204"/>
                        <a:cs typeface="Arial" panose="020B0604020202020204"/>
                      </a:endParaRPr>
                    </a:p>
                    <a:p>
                      <a:pPr marL="203200" indent="-99695" algn="l" rtl="0" eaLnBrk="0">
                        <a:lnSpc>
                          <a:spcPct val="99000"/>
                        </a:lnSpc>
                        <a:spcBef>
                          <a:spcPts val="5"/>
                        </a:spcBef>
                      </a:pPr>
                      <a:r>
                        <a:rPr lang="zh-CN" sz="8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温度</a:t>
                      </a:r>
                      <a:endParaRPr lang="zh-CN" sz="8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p>
                      <a:pPr marL="203200" indent="-99695" algn="l" rtl="0" eaLnBrk="0">
                        <a:lnSpc>
                          <a:spcPct val="99000"/>
                        </a:lnSpc>
                        <a:spcBef>
                          <a:spcPts val="5"/>
                        </a:spcBef>
                      </a:pPr>
                      <a:r>
                        <a:rPr sz="8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 </a:t>
                      </a:r>
                      <a:r>
                        <a:rPr sz="800" b="1" kern="0" spc="-40" dirty="0">
                          <a:solidFill>
                            <a:srgbClr val="000000">
                              <a:alpha val="100000"/>
                            </a:srgbClr>
                          </a:solidFill>
                          <a:latin typeface="Tahoma" panose="020B0604030504040204"/>
                          <a:ea typeface="Tahoma" panose="020B0604030504040204"/>
                          <a:cs typeface="Tahoma" panose="020B0604030504040204"/>
                        </a:rPr>
                        <a:t>°C</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14000"/>
                        </a:lnSpc>
                      </a:pPr>
                      <a:endParaRPr sz="800" dirty="0">
                        <a:latin typeface="Arial" panose="020B0604020202020204"/>
                        <a:ea typeface="Arial" panose="020B0604020202020204"/>
                        <a:cs typeface="Arial" panose="020B0604020202020204"/>
                      </a:endParaRPr>
                    </a:p>
                    <a:p>
                      <a:pPr marL="203835" algn="l" rtl="0" eaLnBrk="0">
                        <a:lnSpc>
                          <a:spcPct val="73000"/>
                        </a:lnSpc>
                        <a:spcBef>
                          <a:spcPts val="0"/>
                        </a:spcBef>
                      </a:pPr>
                      <a:r>
                        <a:rPr sz="800" b="1" kern="0" spc="10" dirty="0">
                          <a:solidFill>
                            <a:srgbClr val="000000">
                              <a:alpha val="100000"/>
                            </a:srgbClr>
                          </a:solidFill>
                          <a:latin typeface="Tahoma" panose="020B0604030504040204"/>
                          <a:ea typeface="Tahoma" panose="020B0604030504040204"/>
                          <a:cs typeface="Tahoma" panose="020B0604030504040204"/>
                        </a:rPr>
                        <a:t>d</a:t>
                      </a:r>
                      <a:r>
                        <a:rPr sz="800" b="1" kern="0" spc="40" dirty="0">
                          <a:solidFill>
                            <a:srgbClr val="000000">
                              <a:alpha val="100000"/>
                            </a:srgbClr>
                          </a:solidFill>
                          <a:latin typeface="Tahoma" panose="020B0604030504040204"/>
                          <a:ea typeface="Tahoma" panose="020B0604030504040204"/>
                          <a:cs typeface="Tahoma" panose="020B0604030504040204"/>
                        </a:rPr>
                        <a:t> </a:t>
                      </a:r>
                      <a:r>
                        <a:rPr sz="800" b="1" kern="0" spc="10" dirty="0">
                          <a:solidFill>
                            <a:srgbClr val="000000">
                              <a:alpha val="100000"/>
                            </a:srgbClr>
                          </a:solidFill>
                          <a:latin typeface="Tahoma" panose="020B0604030504040204"/>
                          <a:ea typeface="Tahoma" panose="020B0604030504040204"/>
                          <a:cs typeface="Tahoma" panose="020B0604030504040204"/>
                        </a:rPr>
                        <a:t>0</a:t>
                      </a:r>
                      <a:endParaRPr sz="800" dirty="0">
                        <a:latin typeface="Tahoma" panose="020B0604030504040204"/>
                        <a:ea typeface="Tahoma" panose="020B0604030504040204"/>
                        <a:cs typeface="Tahoma" panose="020B0604030504040204"/>
                      </a:endParaRPr>
                    </a:p>
                    <a:p>
                      <a:pPr marL="167005" algn="l" rtl="0" eaLnBrk="0">
                        <a:lnSpc>
                          <a:spcPts val="1015"/>
                        </a:lnSpc>
                      </a:pPr>
                      <a:r>
                        <a:rPr sz="800" b="1" kern="0" spc="-40" dirty="0">
                          <a:solidFill>
                            <a:srgbClr val="000000">
                              <a:alpha val="100000"/>
                            </a:srgbClr>
                          </a:solidFill>
                          <a:latin typeface="Tahoma" panose="020B0604030504040204"/>
                          <a:ea typeface="Tahoma" panose="020B0604030504040204"/>
                          <a:cs typeface="Tahoma" panose="020B0604030504040204"/>
                        </a:rPr>
                        <a:t>mm</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1000"/>
                        </a:lnSpc>
                      </a:pPr>
                      <a:endParaRPr sz="800" dirty="0">
                        <a:latin typeface="Arial" panose="020B0604020202020204"/>
                        <a:ea typeface="Arial" panose="020B0604020202020204"/>
                        <a:cs typeface="Arial" panose="020B0604020202020204"/>
                      </a:endParaRPr>
                    </a:p>
                    <a:p>
                      <a:pPr marL="227330" indent="-62230" algn="l" rtl="0" eaLnBrk="0">
                        <a:lnSpc>
                          <a:spcPct val="95000"/>
                        </a:lnSpc>
                      </a:pPr>
                      <a:r>
                        <a:rPr sz="800" b="1" kern="0" spc="10" dirty="0">
                          <a:solidFill>
                            <a:srgbClr val="000000">
                              <a:alpha val="100000"/>
                            </a:srgbClr>
                          </a:solidFill>
                          <a:latin typeface="Tahoma" panose="020B0604030504040204"/>
                          <a:ea typeface="Tahoma" panose="020B0604030504040204"/>
                          <a:cs typeface="Tahoma" panose="020B0604030504040204"/>
                        </a:rPr>
                        <a:t>F</a:t>
                      </a:r>
                      <a:r>
                        <a:rPr sz="800" b="1" kern="0" spc="30" dirty="0">
                          <a:solidFill>
                            <a:srgbClr val="000000">
                              <a:alpha val="100000"/>
                            </a:srgbClr>
                          </a:solidFill>
                          <a:latin typeface="Tahoma" panose="020B0604030504040204"/>
                          <a:ea typeface="Tahoma" panose="020B0604030504040204"/>
                          <a:cs typeface="Tahoma" panose="020B0604030504040204"/>
                        </a:rPr>
                        <a:t> </a:t>
                      </a:r>
                      <a:r>
                        <a:rPr sz="800" b="1" kern="0" spc="10" dirty="0">
                          <a:solidFill>
                            <a:srgbClr val="000000">
                              <a:alpha val="100000"/>
                            </a:srgbClr>
                          </a:solidFill>
                          <a:latin typeface="Tahoma" panose="020B0604030504040204"/>
                          <a:ea typeface="Tahoma" panose="020B0604030504040204"/>
                          <a:cs typeface="Tahoma" panose="020B0604030504040204"/>
                        </a:rPr>
                        <a:t>max</a:t>
                      </a:r>
                      <a:r>
                        <a:rPr sz="800" b="1" kern="0" spc="0" dirty="0">
                          <a:solidFill>
                            <a:srgbClr val="000000">
                              <a:alpha val="100000"/>
                            </a:srgbClr>
                          </a:solidFill>
                          <a:latin typeface="Tahoma" panose="020B0604030504040204"/>
                          <a:ea typeface="Tahoma" panose="020B0604030504040204"/>
                          <a:cs typeface="Tahoma" panose="020B0604030504040204"/>
                        </a:rPr>
                        <a:t>   </a:t>
                      </a:r>
                      <a:r>
                        <a:rPr sz="800" b="1" kern="0" spc="-10" dirty="0">
                          <a:solidFill>
                            <a:srgbClr val="000000">
                              <a:alpha val="100000"/>
                            </a:srgbClr>
                          </a:solidFill>
                          <a:latin typeface="Tahoma" panose="020B0604030504040204"/>
                          <a:ea typeface="Tahoma" panose="020B0604030504040204"/>
                          <a:cs typeface="Tahoma" panose="020B0604030504040204"/>
                        </a:rPr>
                        <a:t>N</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1000"/>
                        </a:lnSpc>
                      </a:pPr>
                      <a:endParaRPr sz="800" dirty="0">
                        <a:latin typeface="Arial" panose="020B0604020202020204"/>
                        <a:ea typeface="Arial" panose="020B0604020202020204"/>
                        <a:cs typeface="Arial" panose="020B0604020202020204"/>
                      </a:endParaRPr>
                    </a:p>
                    <a:p>
                      <a:pPr marL="196850" algn="l" rtl="0" eaLnBrk="0">
                        <a:lnSpc>
                          <a:spcPct val="79000"/>
                        </a:lnSpc>
                        <a:spcBef>
                          <a:spcPts val="5"/>
                        </a:spcBef>
                      </a:pPr>
                      <a:r>
                        <a:rPr sz="800" b="1" kern="0" spc="0" dirty="0">
                          <a:solidFill>
                            <a:srgbClr val="000000">
                              <a:alpha val="100000"/>
                            </a:srgbClr>
                          </a:solidFill>
                          <a:latin typeface="Tahoma" panose="020B0604030504040204"/>
                          <a:ea typeface="Tahoma" panose="020B0604030504040204"/>
                          <a:cs typeface="Tahoma" panose="020B0604030504040204"/>
                        </a:rPr>
                        <a:t>R</a:t>
                      </a:r>
                      <a:r>
                        <a:rPr sz="800" b="1" kern="0" spc="40" dirty="0">
                          <a:solidFill>
                            <a:srgbClr val="000000">
                              <a:alpha val="100000"/>
                            </a:srgbClr>
                          </a:solidFill>
                          <a:latin typeface="Tahoma" panose="020B0604030504040204"/>
                          <a:ea typeface="Tahoma" panose="020B0604030504040204"/>
                          <a:cs typeface="Tahoma" panose="020B0604030504040204"/>
                        </a:rPr>
                        <a:t> </a:t>
                      </a:r>
                      <a:r>
                        <a:rPr sz="800" b="1" kern="0" spc="0" dirty="0">
                          <a:solidFill>
                            <a:srgbClr val="000000">
                              <a:alpha val="100000"/>
                            </a:srgbClr>
                          </a:solidFill>
                          <a:latin typeface="Tahoma" panose="020B0604030504040204"/>
                          <a:ea typeface="Tahoma" panose="020B0604030504040204"/>
                          <a:cs typeface="Tahoma" panose="020B0604030504040204"/>
                        </a:rPr>
                        <a:t>m</a:t>
                      </a:r>
                      <a:endParaRPr sz="800" dirty="0">
                        <a:latin typeface="Tahoma" panose="020B0604030504040204"/>
                        <a:ea typeface="Tahoma" panose="020B0604030504040204"/>
                        <a:cs typeface="Tahoma" panose="020B0604030504040204"/>
                      </a:endParaRPr>
                    </a:p>
                    <a:p>
                      <a:pPr marL="153670" algn="l" rtl="0" eaLnBrk="0">
                        <a:lnSpc>
                          <a:spcPct val="79000"/>
                        </a:lnSpc>
                        <a:spcBef>
                          <a:spcPts val="15"/>
                        </a:spcBef>
                      </a:pPr>
                      <a:r>
                        <a:rPr lang="en-US" sz="800" dirty="0">
                          <a:latin typeface="宋体" panose="02010600030101010101" pitchFamily="2" charset="-122"/>
                          <a:ea typeface="宋体" panose="02010600030101010101" pitchFamily="2" charset="-122"/>
                          <a:cs typeface="宋体" panose="02010600030101010101" pitchFamily="2" charset="-122"/>
                        </a:rPr>
                        <a:t>MPa</a:t>
                      </a:r>
                      <a:endParaRPr lang="en-US" sz="800" dirty="0">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13359">
                <a:tc>
                  <a:txBody>
                    <a:bodyPr/>
                    <a:lstStyle/>
                    <a:p>
                      <a:pPr algn="l" rtl="0" eaLnBrk="0">
                        <a:lnSpc>
                          <a:spcPct val="100000"/>
                        </a:lnSpc>
                      </a:pPr>
                      <a:endParaRPr sz="800" dirty="0">
                        <a:latin typeface="Arial" panose="020B0604020202020204"/>
                        <a:ea typeface="Arial" panose="020B0604020202020204"/>
                        <a:cs typeface="Arial" panose="020B0604020202020204"/>
                      </a:endParaRPr>
                    </a:p>
                    <a:p>
                      <a:pPr marL="312420" algn="l" rtl="0" eaLnBrk="0">
                        <a:lnSpc>
                          <a:spcPct val="82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1</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3000"/>
                        </a:lnSpc>
                      </a:pPr>
                      <a:endParaRPr sz="800" dirty="0">
                        <a:latin typeface="Arial" panose="020B0604020202020204"/>
                        <a:ea typeface="Arial" panose="020B0604020202020204"/>
                        <a:cs typeface="Arial" panose="020B0604020202020204"/>
                      </a:endParaRPr>
                    </a:p>
                    <a:p>
                      <a:pPr marL="206375" algn="l" rtl="0" eaLnBrk="0">
                        <a:lnSpc>
                          <a:spcPct val="83000"/>
                        </a:lnSpc>
                        <a:spcBef>
                          <a:spcPts val="5"/>
                        </a:spcBef>
                      </a:pPr>
                      <a:r>
                        <a:rPr sz="800" kern="0" spc="-30" dirty="0">
                          <a:solidFill>
                            <a:srgbClr val="000000">
                              <a:alpha val="100000"/>
                            </a:srgbClr>
                          </a:solidFill>
                          <a:latin typeface="Tahoma" panose="020B0604030504040204"/>
                          <a:ea typeface="Tahoma" panose="020B0604030504040204"/>
                          <a:cs typeface="Tahoma" panose="020B0604030504040204"/>
                        </a:rPr>
                        <a:t>23</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3000"/>
                        </a:lnSpc>
                      </a:pPr>
                      <a:endParaRPr sz="800" dirty="0">
                        <a:latin typeface="Arial" panose="020B0604020202020204"/>
                        <a:ea typeface="Arial" panose="020B0604020202020204"/>
                        <a:cs typeface="Arial" panose="020B0604020202020204"/>
                      </a:endParaRPr>
                    </a:p>
                    <a:p>
                      <a:pPr marL="160655"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3.52</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3000"/>
                        </a:lnSpc>
                      </a:pPr>
                      <a:endParaRPr sz="800" dirty="0">
                        <a:latin typeface="Arial" panose="020B0604020202020204"/>
                        <a:ea typeface="Arial" panose="020B0604020202020204"/>
                        <a:cs typeface="Arial" panose="020B0604020202020204"/>
                      </a:endParaRPr>
                    </a:p>
                    <a:p>
                      <a:pPr marL="106045"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2831.9</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3000"/>
                        </a:lnSpc>
                      </a:pPr>
                      <a:endParaRPr sz="800" dirty="0">
                        <a:latin typeface="Arial" panose="020B0604020202020204"/>
                        <a:ea typeface="Arial" panose="020B0604020202020204"/>
                        <a:cs typeface="Arial" panose="020B0604020202020204"/>
                      </a:endParaRPr>
                    </a:p>
                    <a:p>
                      <a:pPr marL="134620"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291.0</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25">
                <a:tc>
                  <a:txBody>
                    <a:bodyPr/>
                    <a:lstStyle/>
                    <a:p>
                      <a:pPr algn="l" rtl="0" eaLnBrk="0">
                        <a:lnSpc>
                          <a:spcPct val="124000"/>
                        </a:lnSpc>
                      </a:pPr>
                      <a:endParaRPr sz="800" dirty="0">
                        <a:latin typeface="Arial" panose="020B0604020202020204"/>
                        <a:ea typeface="Arial" panose="020B0604020202020204"/>
                        <a:cs typeface="Arial" panose="020B0604020202020204"/>
                      </a:endParaRPr>
                    </a:p>
                    <a:p>
                      <a:pPr marL="300990" algn="l" rtl="0" eaLnBrk="0">
                        <a:lnSpc>
                          <a:spcPct val="83000"/>
                        </a:lnSpc>
                      </a:pPr>
                      <a:r>
                        <a:rPr sz="800" kern="0" spc="-20" dirty="0">
                          <a:solidFill>
                            <a:srgbClr val="000000">
                              <a:alpha val="100000"/>
                            </a:srgbClr>
                          </a:solidFill>
                          <a:latin typeface="Tahoma" panose="020B0604030504040204"/>
                          <a:ea typeface="Tahoma" panose="020B0604030504040204"/>
                          <a:cs typeface="Tahoma" panose="020B0604030504040204"/>
                        </a:rPr>
                        <a:t>2</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3000"/>
                        </a:lnSpc>
                      </a:pPr>
                      <a:endParaRPr sz="800" dirty="0">
                        <a:latin typeface="Arial" panose="020B0604020202020204"/>
                        <a:ea typeface="Arial" panose="020B0604020202020204"/>
                        <a:cs typeface="Arial" panose="020B0604020202020204"/>
                      </a:endParaRPr>
                    </a:p>
                    <a:p>
                      <a:pPr marL="206375" algn="l" rtl="0" eaLnBrk="0">
                        <a:lnSpc>
                          <a:spcPct val="83000"/>
                        </a:lnSpc>
                        <a:spcBef>
                          <a:spcPts val="5"/>
                        </a:spcBef>
                      </a:pPr>
                      <a:r>
                        <a:rPr sz="800" kern="0" spc="-30" dirty="0">
                          <a:solidFill>
                            <a:srgbClr val="000000">
                              <a:alpha val="100000"/>
                            </a:srgbClr>
                          </a:solidFill>
                          <a:latin typeface="Tahoma" panose="020B0604030504040204"/>
                          <a:ea typeface="Tahoma" panose="020B0604030504040204"/>
                          <a:cs typeface="Tahoma" panose="020B0604030504040204"/>
                        </a:rPr>
                        <a:t>23</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3000"/>
                        </a:lnSpc>
                      </a:pPr>
                      <a:endParaRPr sz="800" dirty="0">
                        <a:latin typeface="Arial" panose="020B0604020202020204"/>
                        <a:ea typeface="Arial" panose="020B0604020202020204"/>
                        <a:cs typeface="Arial" panose="020B0604020202020204"/>
                      </a:endParaRPr>
                    </a:p>
                    <a:p>
                      <a:pPr marL="160655"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3.66</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3000"/>
                        </a:lnSpc>
                      </a:pPr>
                      <a:endParaRPr sz="800" dirty="0">
                        <a:latin typeface="Arial" panose="020B0604020202020204"/>
                        <a:ea typeface="Arial" panose="020B0604020202020204"/>
                        <a:cs typeface="Arial" panose="020B0604020202020204"/>
                      </a:endParaRPr>
                    </a:p>
                    <a:p>
                      <a:pPr marL="106045"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2319.8</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3000"/>
                        </a:lnSpc>
                      </a:pPr>
                      <a:endParaRPr sz="800" dirty="0">
                        <a:latin typeface="Arial" panose="020B0604020202020204"/>
                        <a:ea typeface="Arial" panose="020B0604020202020204"/>
                        <a:cs typeface="Arial" panose="020B0604020202020204"/>
                      </a:endParaRPr>
                    </a:p>
                    <a:p>
                      <a:pPr marL="134620"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220.5</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59">
                <a:tc>
                  <a:txBody>
                    <a:bodyPr/>
                    <a:lstStyle/>
                    <a:p>
                      <a:pPr algn="l" rtl="0" eaLnBrk="0">
                        <a:lnSpc>
                          <a:spcPct val="124000"/>
                        </a:lnSpc>
                      </a:pPr>
                      <a:endParaRPr sz="800" dirty="0">
                        <a:latin typeface="Arial" panose="020B0604020202020204"/>
                        <a:ea typeface="Arial" panose="020B0604020202020204"/>
                        <a:cs typeface="Arial" panose="020B0604020202020204"/>
                      </a:endParaRPr>
                    </a:p>
                    <a:p>
                      <a:pPr marL="299720"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3</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4000"/>
                        </a:lnSpc>
                      </a:pPr>
                      <a:endParaRPr sz="800" dirty="0">
                        <a:latin typeface="Arial" panose="020B0604020202020204"/>
                        <a:ea typeface="Arial" panose="020B0604020202020204"/>
                        <a:cs typeface="Arial" panose="020B0604020202020204"/>
                      </a:endParaRPr>
                    </a:p>
                    <a:p>
                      <a:pPr marL="206375" algn="l" rtl="0" eaLnBrk="0">
                        <a:lnSpc>
                          <a:spcPct val="83000"/>
                        </a:lnSpc>
                        <a:spcBef>
                          <a:spcPts val="5"/>
                        </a:spcBef>
                      </a:pPr>
                      <a:r>
                        <a:rPr sz="800" kern="0" spc="-30" dirty="0">
                          <a:solidFill>
                            <a:srgbClr val="000000">
                              <a:alpha val="100000"/>
                            </a:srgbClr>
                          </a:solidFill>
                          <a:latin typeface="Tahoma" panose="020B0604030504040204"/>
                          <a:ea typeface="Tahoma" panose="020B0604030504040204"/>
                          <a:cs typeface="Tahoma" panose="020B0604030504040204"/>
                        </a:rPr>
                        <a:t>23</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4000"/>
                        </a:lnSpc>
                      </a:pPr>
                      <a:endParaRPr sz="800" dirty="0">
                        <a:latin typeface="Arial" panose="020B0604020202020204"/>
                        <a:ea typeface="Arial" panose="020B0604020202020204"/>
                        <a:cs typeface="Arial" panose="020B0604020202020204"/>
                      </a:endParaRPr>
                    </a:p>
                    <a:p>
                      <a:pPr marL="160655"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3.66</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4000"/>
                        </a:lnSpc>
                      </a:pPr>
                      <a:endParaRPr sz="800" dirty="0">
                        <a:latin typeface="Arial" panose="020B0604020202020204"/>
                        <a:ea typeface="Arial" panose="020B0604020202020204"/>
                        <a:cs typeface="Arial" panose="020B0604020202020204"/>
                      </a:endParaRPr>
                    </a:p>
                    <a:p>
                      <a:pPr marL="106045"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2292.3</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24000"/>
                        </a:lnSpc>
                      </a:pPr>
                      <a:endParaRPr sz="800" dirty="0">
                        <a:latin typeface="Arial" panose="020B0604020202020204"/>
                        <a:ea typeface="Arial" panose="020B0604020202020204"/>
                        <a:cs typeface="Arial" panose="020B0604020202020204"/>
                      </a:endParaRPr>
                    </a:p>
                    <a:p>
                      <a:pPr marL="134620" algn="l" rtl="0" eaLnBrk="0">
                        <a:lnSpc>
                          <a:spcPct val="83000"/>
                        </a:lnSpc>
                        <a:spcBef>
                          <a:spcPts val="5"/>
                        </a:spcBef>
                      </a:pPr>
                      <a:r>
                        <a:rPr sz="800" kern="0" spc="-20" dirty="0">
                          <a:solidFill>
                            <a:srgbClr val="000000">
                              <a:alpha val="100000"/>
                            </a:srgbClr>
                          </a:solidFill>
                          <a:latin typeface="Tahoma" panose="020B0604030504040204"/>
                          <a:ea typeface="Tahoma" panose="020B0604030504040204"/>
                          <a:cs typeface="Tahoma" panose="020B0604030504040204"/>
                        </a:rPr>
                        <a:t>217.9</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995">
                <a:tc>
                  <a:txBody>
                    <a:bodyPr/>
                    <a:lstStyle/>
                    <a:p>
                      <a:pPr algn="l" rtl="0" eaLnBrk="0">
                        <a:lnSpc>
                          <a:spcPct val="103000"/>
                        </a:lnSpc>
                      </a:pPr>
                      <a:endParaRPr sz="800" dirty="0">
                        <a:latin typeface="Arial" panose="020B0604020202020204"/>
                        <a:ea typeface="Arial" panose="020B0604020202020204"/>
                        <a:cs typeface="Arial" panose="020B0604020202020204"/>
                      </a:endParaRPr>
                    </a:p>
                    <a:p>
                      <a:pPr marL="110490" algn="l" rtl="0" eaLnBrk="0">
                        <a:lnSpc>
                          <a:spcPct val="95000"/>
                        </a:lnSpc>
                        <a:spcBef>
                          <a:spcPts val="0"/>
                        </a:spcBef>
                      </a:pPr>
                      <a:r>
                        <a:rPr sz="800" b="1"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平均值</a:t>
                      </a:r>
                      <a:endParaRPr sz="800" dirty="0">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5000"/>
                        </a:lnSpc>
                      </a:pPr>
                      <a:endParaRPr sz="800" dirty="0">
                        <a:latin typeface="Arial" panose="020B0604020202020204"/>
                        <a:ea typeface="Arial" panose="020B0604020202020204"/>
                        <a:cs typeface="Arial" panose="020B0604020202020204"/>
                      </a:endParaRPr>
                    </a:p>
                    <a:p>
                      <a:pPr marL="240030" algn="l" rtl="0" eaLnBrk="0">
                        <a:lnSpc>
                          <a:spcPts val="510"/>
                        </a:lnSpc>
                        <a:spcBef>
                          <a:spcPts val="5"/>
                        </a:spcBef>
                      </a:pPr>
                      <a:r>
                        <a:rPr sz="800" b="1" kern="0" spc="-20" dirty="0">
                          <a:solidFill>
                            <a:srgbClr val="000000">
                              <a:alpha val="100000"/>
                            </a:srgbClr>
                          </a:solidFill>
                          <a:latin typeface="Tahoma" panose="020B0604030504040204"/>
                          <a:ea typeface="Tahoma" panose="020B0604030504040204"/>
                          <a:cs typeface="Tahoma" panose="020B0604030504040204"/>
                        </a:rPr>
                        <a:t>-</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5000"/>
                        </a:lnSpc>
                      </a:pPr>
                      <a:endParaRPr sz="800" dirty="0">
                        <a:latin typeface="Arial" panose="020B0604020202020204"/>
                        <a:ea typeface="Arial" panose="020B0604020202020204"/>
                        <a:cs typeface="Arial" panose="020B0604020202020204"/>
                      </a:endParaRPr>
                    </a:p>
                    <a:p>
                      <a:pPr marL="239395" algn="l" rtl="0" eaLnBrk="0">
                        <a:lnSpc>
                          <a:spcPts val="510"/>
                        </a:lnSpc>
                        <a:spcBef>
                          <a:spcPts val="5"/>
                        </a:spcBef>
                      </a:pPr>
                      <a:r>
                        <a:rPr sz="800" b="1" kern="0" spc="-20" dirty="0">
                          <a:solidFill>
                            <a:srgbClr val="000000">
                              <a:alpha val="100000"/>
                            </a:srgbClr>
                          </a:solidFill>
                          <a:latin typeface="Tahoma" panose="020B0604030504040204"/>
                          <a:ea typeface="Tahoma" panose="020B0604030504040204"/>
                          <a:cs typeface="Tahoma" panose="020B0604030504040204"/>
                        </a:rPr>
                        <a:t>-</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5000"/>
                        </a:lnSpc>
                      </a:pPr>
                      <a:endParaRPr sz="800" dirty="0">
                        <a:latin typeface="Arial" panose="020B0604020202020204"/>
                        <a:ea typeface="Arial" panose="020B0604020202020204"/>
                        <a:cs typeface="Arial" panose="020B0604020202020204"/>
                      </a:endParaRPr>
                    </a:p>
                    <a:p>
                      <a:pPr marL="240030" algn="l" rtl="0" eaLnBrk="0">
                        <a:lnSpc>
                          <a:spcPts val="510"/>
                        </a:lnSpc>
                        <a:spcBef>
                          <a:spcPts val="5"/>
                        </a:spcBef>
                      </a:pPr>
                      <a:r>
                        <a:rPr sz="800" b="1" kern="0" spc="-20" dirty="0">
                          <a:solidFill>
                            <a:srgbClr val="000000">
                              <a:alpha val="100000"/>
                            </a:srgbClr>
                          </a:solidFill>
                          <a:latin typeface="Tahoma" panose="020B0604030504040204"/>
                          <a:ea typeface="Tahoma" panose="020B0604030504040204"/>
                          <a:cs typeface="Tahoma" panose="020B0604030504040204"/>
                        </a:rPr>
                        <a:t>-</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0000"/>
                        </a:lnSpc>
                      </a:pPr>
                      <a:endParaRPr sz="800" dirty="0">
                        <a:latin typeface="Arial" panose="020B0604020202020204"/>
                        <a:ea typeface="Arial" panose="020B0604020202020204"/>
                        <a:cs typeface="Arial" panose="020B0604020202020204"/>
                      </a:endParaRPr>
                    </a:p>
                    <a:p>
                      <a:pPr marL="118745" algn="l" rtl="0" eaLnBrk="0">
                        <a:lnSpc>
                          <a:spcPct val="83000"/>
                        </a:lnSpc>
                        <a:spcBef>
                          <a:spcPts val="5"/>
                        </a:spcBef>
                      </a:pPr>
                      <a:r>
                        <a:rPr sz="800" b="1" kern="0" spc="-30" dirty="0">
                          <a:solidFill>
                            <a:srgbClr val="000000">
                              <a:alpha val="100000"/>
                            </a:srgbClr>
                          </a:solidFill>
                          <a:latin typeface="Tahoma" panose="020B0604030504040204"/>
                          <a:ea typeface="Tahoma" panose="020B0604030504040204"/>
                          <a:cs typeface="Tahoma" panose="020B0604030504040204"/>
                        </a:rPr>
                        <a:t>243.1</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26059">
                <a:tc>
                  <a:txBody>
                    <a:bodyPr/>
                    <a:lstStyle/>
                    <a:p>
                      <a:pPr algn="l" rtl="0" eaLnBrk="0">
                        <a:lnSpc>
                          <a:spcPct val="130000"/>
                        </a:lnSpc>
                      </a:pPr>
                      <a:endParaRPr sz="800" dirty="0">
                        <a:latin typeface="Arial" panose="020B0604020202020204"/>
                        <a:ea typeface="Arial" panose="020B0604020202020204"/>
                        <a:cs typeface="Arial" panose="020B0604020202020204"/>
                      </a:endParaRPr>
                    </a:p>
                    <a:p>
                      <a:pPr marL="133985" algn="l" rtl="0" eaLnBrk="0">
                        <a:lnSpc>
                          <a:spcPct val="97000"/>
                        </a:lnSpc>
                        <a:spcBef>
                          <a:spcPts val="0"/>
                        </a:spcBef>
                      </a:pPr>
                      <a:r>
                        <a:rPr sz="800" b="1"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圣德瓦</a:t>
                      </a:r>
                      <a:endParaRPr sz="800" dirty="0">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5000"/>
                        </a:lnSpc>
                      </a:pPr>
                      <a:endParaRPr sz="800" dirty="0">
                        <a:latin typeface="Arial" panose="020B0604020202020204"/>
                        <a:ea typeface="Arial" panose="020B0604020202020204"/>
                        <a:cs typeface="Arial" panose="020B0604020202020204"/>
                      </a:endParaRPr>
                    </a:p>
                    <a:p>
                      <a:pPr marL="240030" algn="l" rtl="0" eaLnBrk="0">
                        <a:lnSpc>
                          <a:spcPts val="510"/>
                        </a:lnSpc>
                        <a:spcBef>
                          <a:spcPts val="5"/>
                        </a:spcBef>
                      </a:pPr>
                      <a:r>
                        <a:rPr sz="800" b="1" kern="0" spc="-20" dirty="0">
                          <a:solidFill>
                            <a:srgbClr val="000000">
                              <a:alpha val="100000"/>
                            </a:srgbClr>
                          </a:solidFill>
                          <a:latin typeface="Tahoma" panose="020B0604030504040204"/>
                          <a:ea typeface="Tahoma" panose="020B0604030504040204"/>
                          <a:cs typeface="Tahoma" panose="020B0604030504040204"/>
                        </a:rPr>
                        <a:t>-</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5000"/>
                        </a:lnSpc>
                      </a:pPr>
                      <a:endParaRPr sz="800" dirty="0">
                        <a:latin typeface="Arial" panose="020B0604020202020204"/>
                        <a:ea typeface="Arial" panose="020B0604020202020204"/>
                        <a:cs typeface="Arial" panose="020B0604020202020204"/>
                      </a:endParaRPr>
                    </a:p>
                    <a:p>
                      <a:pPr marL="239395" algn="l" rtl="0" eaLnBrk="0">
                        <a:lnSpc>
                          <a:spcPts val="510"/>
                        </a:lnSpc>
                        <a:spcBef>
                          <a:spcPts val="5"/>
                        </a:spcBef>
                      </a:pPr>
                      <a:r>
                        <a:rPr sz="800" b="1" kern="0" spc="-20" dirty="0">
                          <a:solidFill>
                            <a:srgbClr val="000000">
                              <a:alpha val="100000"/>
                            </a:srgbClr>
                          </a:solidFill>
                          <a:latin typeface="Tahoma" panose="020B0604030504040204"/>
                          <a:ea typeface="Tahoma" panose="020B0604030504040204"/>
                          <a:cs typeface="Tahoma" panose="020B0604030504040204"/>
                        </a:rPr>
                        <a:t>-</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5000"/>
                        </a:lnSpc>
                      </a:pPr>
                      <a:endParaRPr sz="800" dirty="0">
                        <a:latin typeface="Arial" panose="020B0604020202020204"/>
                        <a:ea typeface="Arial" panose="020B0604020202020204"/>
                        <a:cs typeface="Arial" panose="020B0604020202020204"/>
                      </a:endParaRPr>
                    </a:p>
                    <a:p>
                      <a:pPr marL="240030" algn="l" rtl="0" eaLnBrk="0">
                        <a:lnSpc>
                          <a:spcPts val="510"/>
                        </a:lnSpc>
                        <a:spcBef>
                          <a:spcPts val="5"/>
                        </a:spcBef>
                      </a:pPr>
                      <a:r>
                        <a:rPr sz="800" b="1" kern="0" spc="-20" dirty="0">
                          <a:solidFill>
                            <a:srgbClr val="000000">
                              <a:alpha val="100000"/>
                            </a:srgbClr>
                          </a:solidFill>
                          <a:latin typeface="Tahoma" panose="020B0604030504040204"/>
                          <a:ea typeface="Tahoma" panose="020B0604030504040204"/>
                          <a:cs typeface="Tahoma" panose="020B0604030504040204"/>
                        </a:rPr>
                        <a:t>-</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24000"/>
                        </a:lnSpc>
                      </a:pPr>
                      <a:endParaRPr sz="800" dirty="0">
                        <a:latin typeface="Arial" panose="020B0604020202020204"/>
                        <a:ea typeface="Arial" panose="020B0604020202020204"/>
                        <a:cs typeface="Arial" panose="020B0604020202020204"/>
                      </a:endParaRPr>
                    </a:p>
                    <a:p>
                      <a:pPr marL="108585" algn="l" rtl="0" eaLnBrk="0">
                        <a:lnSpc>
                          <a:spcPct val="83000"/>
                        </a:lnSpc>
                        <a:spcBef>
                          <a:spcPts val="5"/>
                        </a:spcBef>
                      </a:pPr>
                      <a:r>
                        <a:rPr sz="800" b="1" kern="0" spc="-20" dirty="0">
                          <a:solidFill>
                            <a:srgbClr val="000000">
                              <a:alpha val="100000"/>
                            </a:srgbClr>
                          </a:solidFill>
                          <a:latin typeface="Tahoma" panose="020B0604030504040204"/>
                          <a:ea typeface="Tahoma" panose="020B0604030504040204"/>
                          <a:cs typeface="Tahoma" panose="020B0604030504040204"/>
                        </a:rPr>
                        <a:t>41.49</a:t>
                      </a:r>
                      <a:endParaRPr sz="800" dirty="0">
                        <a:latin typeface="Tahoma" panose="020B0604030504040204"/>
                        <a:ea typeface="Tahoma" panose="020B0604030504040204"/>
                        <a:cs typeface="Tahoma" panose="020B060403050404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pic>
        <p:nvPicPr>
          <p:cNvPr id="404" name="picture 404"/>
          <p:cNvPicPr>
            <a:picLocks noChangeAspect="1"/>
          </p:cNvPicPr>
          <p:nvPr/>
        </p:nvPicPr>
        <p:blipFill>
          <a:blip r:embed="rId4"/>
          <a:stretch>
            <a:fillRect/>
          </a:stretch>
        </p:blipFill>
        <p:spPr>
          <a:xfrm rot="21600000">
            <a:off x="9689592" y="2174747"/>
            <a:ext cx="2159507" cy="1620011"/>
          </a:xfrm>
          <a:prstGeom prst="rect">
            <a:avLst/>
          </a:prstGeom>
        </p:spPr>
      </p:pic>
      <p:pic>
        <p:nvPicPr>
          <p:cNvPr id="406" name="picture 406"/>
          <p:cNvPicPr>
            <a:picLocks noChangeAspect="1"/>
          </p:cNvPicPr>
          <p:nvPr/>
        </p:nvPicPr>
        <p:blipFill>
          <a:blip r:embed="rId5"/>
          <a:stretch>
            <a:fillRect/>
          </a:stretch>
        </p:blipFill>
        <p:spPr>
          <a:xfrm rot="21600000">
            <a:off x="7351776" y="3977640"/>
            <a:ext cx="2159507" cy="1620011"/>
          </a:xfrm>
          <a:prstGeom prst="rect">
            <a:avLst/>
          </a:prstGeom>
        </p:spPr>
      </p:pic>
      <p:pic>
        <p:nvPicPr>
          <p:cNvPr id="408" name="picture 408"/>
          <p:cNvPicPr>
            <a:picLocks noChangeAspect="1"/>
          </p:cNvPicPr>
          <p:nvPr/>
        </p:nvPicPr>
        <p:blipFill>
          <a:blip r:embed="rId6"/>
          <a:stretch>
            <a:fillRect/>
          </a:stretch>
        </p:blipFill>
        <p:spPr>
          <a:xfrm rot="21600000">
            <a:off x="4529696" y="3420338"/>
            <a:ext cx="1596974" cy="1187881"/>
          </a:xfrm>
          <a:prstGeom prst="rect">
            <a:avLst/>
          </a:prstGeom>
        </p:spPr>
      </p:pic>
      <p:graphicFrame>
        <p:nvGraphicFramePr>
          <p:cNvPr id="410" name="table 410"/>
          <p:cNvGraphicFramePr>
            <a:graphicFrameLocks noGrp="1"/>
          </p:cNvGraphicFramePr>
          <p:nvPr/>
        </p:nvGraphicFramePr>
        <p:xfrm>
          <a:off x="4411408" y="3261639"/>
          <a:ext cx="2098036" cy="1402015"/>
        </p:xfrm>
        <a:graphic>
          <a:graphicData uri="http://schemas.openxmlformats.org/drawingml/2006/table">
            <a:tbl>
              <a:tblPr/>
              <a:tblGrid>
                <a:gridCol w="378459"/>
                <a:gridCol w="341629"/>
                <a:gridCol w="60960"/>
                <a:gridCol w="280670"/>
                <a:gridCol w="346709"/>
                <a:gridCol w="229234"/>
                <a:gridCol w="111760"/>
                <a:gridCol w="348615"/>
              </a:tblGrid>
              <a:tr h="241934">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6350" cap="flat" cmpd="sng" algn="ctr">
                      <a:solidFill>
                        <a:srgbClr val="000000"/>
                      </a:solidFill>
                      <a:prstDash val="solid"/>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c gridSpan="2">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c hMerge="1">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c gridSpan="2">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c hMerge="1">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r>
              <a:tr h="240029">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6350" cap="flat" cmpd="sng" algn="ctr">
                      <a:solidFill>
                        <a:srgbClr val="000000"/>
                      </a:solidFill>
                      <a:prstDash val="solid"/>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c gridSpan="2">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c hMerge="1">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c gridSpan="2">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c hMerge="1">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r>
              <a:tr h="234315">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6350" cap="flat" cmpd="sng" algn="ctr">
                      <a:solidFill>
                        <a:srgbClr val="000000"/>
                      </a:solidFill>
                      <a:prstDash val="solid"/>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c gridSpan="2">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c hMerge="1">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c gridSpan="2">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c hMerge="1">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r>
              <a:tr h="0">
                <a:tc rowSpan="2">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6350" cap="flat" cmpd="sng" algn="ctr">
                      <a:solidFill>
                        <a:srgbClr val="000000"/>
                      </a:solidFill>
                      <a:prstDash val="solid"/>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c rowSpan="2">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c gridSpan="2">
                  <a:txBody>
                    <a:bodyPr/>
                    <a:lstStyle/>
                    <a:p>
                      <a:pPr algn="l" rtl="0" eaLnBrk="0">
                        <a:lnSpc>
                          <a:spcPts val="655"/>
                        </a:lnSpc>
                      </a:pPr>
                      <a:endParaRPr sz="500" dirty="0">
                        <a:latin typeface="Arial" panose="020B0604020202020204"/>
                        <a:ea typeface="Arial" panose="020B0604020202020204"/>
                        <a:cs typeface="Arial" panose="020B0604020202020204"/>
                      </a:endParaRPr>
                    </a:p>
                  </a:txBody>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A6A6A6"/>
                      </a:solidFill>
                      <a:prstDash val="solid"/>
                      <a:round/>
                      <a:headEnd type="none" w="med" len="med"/>
                      <a:tailEnd type="none" w="med" len="med"/>
                    </a:lnB>
                  </a:tcPr>
                </a:tc>
                <a:tc hMerge="1">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rtl="0" eaLnBrk="0">
                        <a:lnSpc>
                          <a:spcPts val="655"/>
                        </a:lnSpc>
                      </a:pPr>
                      <a:endParaRPr sz="500" dirty="0">
                        <a:latin typeface="Arial" panose="020B0604020202020204"/>
                        <a:ea typeface="Arial" panose="020B0604020202020204"/>
                        <a:cs typeface="Arial" panose="020B0604020202020204"/>
                      </a:endParaRPr>
                    </a:p>
                  </a:txBody>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A6A6A6"/>
                      </a:solidFill>
                      <a:prstDash val="solid"/>
                      <a:round/>
                      <a:headEnd type="none" w="med" len="med"/>
                      <a:tailEnd type="none" w="med" len="med"/>
                    </a:lnB>
                  </a:tcPr>
                </a:tc>
                <a:tc rowSpan="2" gridSpan="2">
                  <a:txBody>
                    <a:bodyPr/>
                    <a:lstStyle/>
                    <a:p>
                      <a:pPr algn="l" rtl="0" eaLnBrk="0">
                        <a:lnSpc>
                          <a:spcPct val="103000"/>
                        </a:lnSpc>
                      </a:pPr>
                      <a:endParaRPr sz="1000" dirty="0">
                        <a:latin typeface="Arial" panose="020B0604020202020204"/>
                        <a:ea typeface="Arial" panose="020B0604020202020204"/>
                        <a:cs typeface="Arial" panose="020B0604020202020204"/>
                      </a:endParaRPr>
                    </a:p>
                    <a:p>
                      <a:pPr marL="2540" algn="l" rtl="0" eaLnBrk="0">
                        <a:lnSpc>
                          <a:spcPct val="71000"/>
                        </a:lnSpc>
                        <a:spcBef>
                          <a:spcPts val="0"/>
                        </a:spcBef>
                      </a:pPr>
                      <a:r>
                        <a:rPr sz="600" kern="0" spc="0" dirty="0">
                          <a:solidFill>
                            <a:srgbClr val="000000">
                              <a:alpha val="100000"/>
                            </a:srgbClr>
                          </a:solidFill>
                          <a:latin typeface="Candara" panose="020E0502030303020204"/>
                          <a:ea typeface="Candara" panose="020E0502030303020204"/>
                          <a:cs typeface="Candara" panose="020E0502030303020204"/>
                        </a:rPr>
                        <a:t>1</a:t>
                      </a:r>
                      <a:r>
                        <a:rPr sz="600" kern="0" spc="10" dirty="0">
                          <a:solidFill>
                            <a:srgbClr val="000000">
                              <a:alpha val="100000"/>
                            </a:srgbClr>
                          </a:solidFill>
                          <a:latin typeface="Candara" panose="020E0502030303020204"/>
                          <a:ea typeface="Candara" panose="020E0502030303020204"/>
                          <a:cs typeface="Candara" panose="020E0502030303020204"/>
                        </a:rPr>
                        <a:t>    </a:t>
                      </a:r>
                      <a:r>
                        <a:rPr sz="600" kern="0" spc="0" dirty="0">
                          <a:solidFill>
                            <a:srgbClr val="000000">
                              <a:alpha val="100000"/>
                            </a:srgbClr>
                          </a:solidFill>
                          <a:latin typeface="Candara" panose="020E0502030303020204"/>
                          <a:ea typeface="Candara" panose="020E0502030303020204"/>
                          <a:cs typeface="Candara" panose="020E0502030303020204"/>
                        </a:rPr>
                        <a:t>1</a:t>
                      </a:r>
                      <a:endParaRPr sz="600" dirty="0">
                        <a:latin typeface="Candara" panose="020E0502030303020204"/>
                        <a:ea typeface="Candara" panose="020E0502030303020204"/>
                        <a:cs typeface="Candara" panose="020E0502030303020204"/>
                      </a:endParaRPr>
                    </a:p>
                  </a:txBody>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c rowSpan="2" hMerge="1">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c rowSpan="2">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r>
              <a:tr h="139064">
                <a:tc vMerge="1">
                  <a:tcPr marL="0" marR="0" marT="0" marB="0">
                    <a:lnL w="6350" cap="flat" cmpd="sng" algn="ctr">
                      <a:solidFill>
                        <a:srgbClr val="000000"/>
                      </a:solidFill>
                      <a:prstDash val="solid"/>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c vMerge="1">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c>
                  <a:txBody>
                    <a:bodyPr/>
                    <a:lstStyle/>
                    <a:p>
                      <a:pPr algn="l" rtl="0" eaLnBrk="0">
                        <a:lnSpc>
                          <a:spcPts val="1045"/>
                        </a:lnSpc>
                      </a:pPr>
                      <a:endParaRPr sz="800" dirty="0">
                        <a:latin typeface="Arial" panose="020B0604020202020204"/>
                        <a:ea typeface="Arial" panose="020B0604020202020204"/>
                        <a:cs typeface="Arial" panose="020B0604020202020204"/>
                      </a:endParaRPr>
                    </a:p>
                  </a:txBody>
                  <a:tcPr marL="0" marR="0" marT="0" marB="0">
                    <a:lnL w="6350" cap="flat" cmpd="sng" algn="ctr">
                      <a:solidFill>
                        <a:srgbClr val="898989"/>
                      </a:solidFill>
                      <a:prstDash val="dot"/>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898989"/>
                      </a:solidFill>
                      <a:prstDash val="dot"/>
                      <a:round/>
                      <a:headEnd type="none" w="med" len="med"/>
                      <a:tailEnd type="none" w="med" len="med"/>
                    </a:lnB>
                  </a:tcPr>
                </a:tc>
                <a:tc>
                  <a:txBody>
                    <a:bodyPr/>
                    <a:lstStyle/>
                    <a:p>
                      <a:pPr algn="l" rtl="0" eaLnBrk="0">
                        <a:lnSpc>
                          <a:spcPct val="101000"/>
                        </a:lnSpc>
                      </a:pPr>
                      <a:endParaRPr sz="400" dirty="0">
                        <a:latin typeface="Arial" panose="020B0604020202020204"/>
                        <a:ea typeface="Arial" panose="020B0604020202020204"/>
                        <a:cs typeface="Arial" panose="020B0604020202020204"/>
                      </a:endParaRPr>
                    </a:p>
                    <a:p>
                      <a:pPr marL="48895" algn="l" rtl="0" eaLnBrk="0">
                        <a:lnSpc>
                          <a:spcPct val="74000"/>
                        </a:lnSpc>
                        <a:spcBef>
                          <a:spcPts val="0"/>
                        </a:spcBef>
                      </a:pPr>
                      <a:r>
                        <a:rPr sz="500" kern="0" spc="-10" dirty="0">
                          <a:solidFill>
                            <a:srgbClr val="000000">
                              <a:alpha val="100000"/>
                            </a:srgbClr>
                          </a:solidFill>
                          <a:latin typeface="Candara" panose="020E0502030303020204"/>
                          <a:ea typeface="Candara" panose="020E0502030303020204"/>
                          <a:cs typeface="Candara" panose="020E0502030303020204"/>
                        </a:rPr>
                        <a:t>MTT</a:t>
                      </a:r>
                      <a:endParaRPr sz="500" dirty="0">
                        <a:latin typeface="Candara" panose="020E0502030303020204"/>
                        <a:ea typeface="Candara" panose="020E0502030303020204"/>
                        <a:cs typeface="Candara" panose="020E0502030303020204"/>
                      </a:endParaRPr>
                    </a:p>
                  </a:txBody>
                  <a:tcPr marL="0" marR="0" marT="0" marB="0">
                    <a:lnL w="6350" cap="flat" cmpd="sng" algn="ctr">
                      <a:solidFill>
                        <a:srgbClr val="A6A6A6"/>
                      </a:solidFill>
                      <a:prstDash val="solid"/>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898989"/>
                      </a:solidFill>
                      <a:prstDash val="dot"/>
                      <a:round/>
                      <a:headEnd type="none" w="med" len="med"/>
                      <a:tailEnd type="none" w="med" len="med"/>
                    </a:lnB>
                  </a:tcPr>
                </a:tc>
                <a:tc>
                  <a:txBody>
                    <a:bodyPr/>
                    <a:lstStyle/>
                    <a:p>
                      <a:pPr algn="l" rtl="0" eaLnBrk="0">
                        <a:lnSpc>
                          <a:spcPct val="120000"/>
                        </a:lnSpc>
                      </a:pPr>
                      <a:endParaRPr sz="300" dirty="0">
                        <a:latin typeface="Arial" panose="020B0604020202020204"/>
                        <a:ea typeface="Arial" panose="020B0604020202020204"/>
                        <a:cs typeface="Arial" panose="020B0604020202020204"/>
                      </a:endParaRPr>
                    </a:p>
                    <a:p>
                      <a:pPr marL="81915" algn="l" rtl="0" eaLnBrk="0">
                        <a:lnSpc>
                          <a:spcPct val="85000"/>
                        </a:lnSpc>
                      </a:pPr>
                      <a:r>
                        <a:rPr sz="600" kern="0" spc="30" dirty="0">
                          <a:solidFill>
                            <a:srgbClr val="000000">
                              <a:alpha val="100000"/>
                            </a:srgbClr>
                          </a:solidFill>
                          <a:latin typeface="Candara" panose="020E0502030303020204"/>
                          <a:ea typeface="Candara" panose="020E0502030303020204"/>
                          <a:cs typeface="Candara" panose="020E0502030303020204"/>
                        </a:rPr>
                        <a:t>2</a:t>
                      </a:r>
                      <a:r>
                        <a:rPr sz="600" kern="0" spc="10" dirty="0">
                          <a:solidFill>
                            <a:srgbClr val="000000">
                              <a:alpha val="100000"/>
                            </a:srgbClr>
                          </a:solidFill>
                          <a:latin typeface="Candara" panose="020E0502030303020204"/>
                          <a:ea typeface="Candara" panose="020E0502030303020204"/>
                          <a:cs typeface="Candara" panose="020E0502030303020204"/>
                        </a:rPr>
                        <a:t>    </a:t>
                      </a:r>
                      <a:r>
                        <a:rPr sz="600" kern="0" spc="30" dirty="0">
                          <a:solidFill>
                            <a:srgbClr val="000000">
                              <a:alpha val="100000"/>
                            </a:srgbClr>
                          </a:solidFill>
                          <a:latin typeface="Candara" panose="020E0502030303020204"/>
                          <a:ea typeface="Candara" panose="020E0502030303020204"/>
                          <a:cs typeface="Candara" panose="020E0502030303020204"/>
                        </a:rPr>
                        <a:t>18</a:t>
                      </a:r>
                      <a:endParaRPr sz="600" dirty="0">
                        <a:latin typeface="Candara" panose="020E0502030303020204"/>
                        <a:ea typeface="Candara" panose="020E0502030303020204"/>
                        <a:cs typeface="Candara" panose="020E0502030303020204"/>
                      </a:endParaRPr>
                    </a:p>
                  </a:txBody>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898989"/>
                      </a:solidFill>
                      <a:prstDash val="dot"/>
                      <a:round/>
                      <a:headEnd type="none" w="med" len="med"/>
                      <a:tailEnd type="none" w="med" len="med"/>
                    </a:lnB>
                  </a:tcPr>
                </a:tc>
                <a:tc vMerge="1" gridSpan="2">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c vMerge="1" hMerge="1">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c vMerge="1">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r>
              <a:tr h="234315">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6350" cap="flat" cmpd="sng" algn="ctr">
                      <a:solidFill>
                        <a:srgbClr val="000000"/>
                      </a:solidFill>
                      <a:prstDash val="solid"/>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6350" cap="flat" cmpd="sng" algn="ctr">
                      <a:solidFill>
                        <a:srgbClr val="898989"/>
                      </a:solidFill>
                      <a:prstDash val="dot"/>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c>
                  <a:txBody>
                    <a:bodyPr/>
                    <a:lstStyle/>
                    <a:p>
                      <a:pPr algn="l" rtl="0" eaLnBrk="0">
                        <a:lnSpc>
                          <a:spcPct val="108000"/>
                        </a:lnSpc>
                      </a:pPr>
                      <a:endParaRPr sz="600" dirty="0">
                        <a:latin typeface="Arial" panose="020B0604020202020204"/>
                        <a:ea typeface="Arial" panose="020B0604020202020204"/>
                        <a:cs typeface="Arial" panose="020B0604020202020204"/>
                      </a:endParaRPr>
                    </a:p>
                    <a:p>
                      <a:pPr marL="44450" algn="l" rtl="0" eaLnBrk="0">
                        <a:lnSpc>
                          <a:spcPct val="82000"/>
                        </a:lnSpc>
                        <a:spcBef>
                          <a:spcPts val="0"/>
                        </a:spcBef>
                      </a:pPr>
                      <a:r>
                        <a:rPr sz="200" kern="0" spc="-10" dirty="0">
                          <a:solidFill>
                            <a:srgbClr val="C00000">
                              <a:alpha val="100000"/>
                            </a:srgbClr>
                          </a:solidFill>
                          <a:latin typeface="Arial" panose="020B0604020202020204"/>
                          <a:ea typeface="Arial" panose="020B0604020202020204"/>
                          <a:cs typeface="Arial" panose="020B0604020202020204"/>
                        </a:rPr>
                        <a:t>—  —</a:t>
                      </a:r>
                      <a:r>
                        <a:rPr sz="200" kern="0" spc="10" dirty="0">
                          <a:solidFill>
                            <a:srgbClr val="C00000">
                              <a:alpha val="100000"/>
                            </a:srgbClr>
                          </a:solidFill>
                          <a:latin typeface="Arial" panose="020B0604020202020204"/>
                          <a:ea typeface="Arial" panose="020B0604020202020204"/>
                          <a:cs typeface="Arial" panose="020B0604020202020204"/>
                        </a:rPr>
                        <a:t>     </a:t>
                      </a:r>
                      <a:r>
                        <a:rPr sz="200" kern="0" spc="-10" dirty="0">
                          <a:solidFill>
                            <a:srgbClr val="C00000">
                              <a:alpha val="100000"/>
                            </a:srgbClr>
                          </a:solidFill>
                          <a:latin typeface="Arial" panose="020B0604020202020204"/>
                          <a:ea typeface="Arial" panose="020B0604020202020204"/>
                          <a:cs typeface="Arial" panose="020B0604020202020204"/>
                        </a:rPr>
                        <a:t>M</a:t>
                      </a:r>
                      <a:r>
                        <a:rPr sz="200" kern="0" spc="20" dirty="0">
                          <a:solidFill>
                            <a:srgbClr val="C00000">
                              <a:alpha val="100000"/>
                            </a:srgbClr>
                          </a:solidFill>
                          <a:latin typeface="Arial" panose="020B0604020202020204"/>
                          <a:ea typeface="Arial" panose="020B0604020202020204"/>
                          <a:cs typeface="Arial" panose="020B0604020202020204"/>
                        </a:rPr>
                        <a:t>  </a:t>
                      </a:r>
                      <a:r>
                        <a:rPr sz="200" kern="0" spc="-10" dirty="0">
                          <a:solidFill>
                            <a:srgbClr val="C00000">
                              <a:alpha val="100000"/>
                            </a:srgbClr>
                          </a:solidFill>
                          <a:latin typeface="Arial" panose="020B0604020202020204"/>
                          <a:ea typeface="Arial" panose="020B0604020202020204"/>
                          <a:cs typeface="Arial" panose="020B0604020202020204"/>
                        </a:rPr>
                        <a:t>T</a:t>
                      </a:r>
                      <a:r>
                        <a:rPr sz="200" kern="0" spc="0" dirty="0">
                          <a:solidFill>
                            <a:srgbClr val="C00000">
                              <a:alpha val="100000"/>
                            </a:srgbClr>
                          </a:solidFill>
                          <a:latin typeface="Arial" panose="020B0604020202020204"/>
                          <a:ea typeface="Arial" panose="020B0604020202020204"/>
                          <a:cs typeface="Arial" panose="020B0604020202020204"/>
                        </a:rPr>
                        <a:t>  </a:t>
                      </a:r>
                      <a:r>
                        <a:rPr sz="200" kern="0" spc="-10" dirty="0">
                          <a:solidFill>
                            <a:srgbClr val="C00000">
                              <a:alpha val="100000"/>
                            </a:srgbClr>
                          </a:solidFill>
                          <a:latin typeface="Arial" panose="020B0604020202020204"/>
                          <a:ea typeface="Arial" panose="020B0604020202020204"/>
                          <a:cs typeface="Arial" panose="020B0604020202020204"/>
                        </a:rPr>
                        <a:t>T</a:t>
                      </a:r>
                      <a:endParaRPr sz="200" dirty="0">
                        <a:latin typeface="Arial" panose="020B0604020202020204"/>
                        <a:ea typeface="Arial" panose="020B0604020202020204"/>
                        <a:cs typeface="Arial" panose="020B0604020202020204"/>
                      </a:endParaRPr>
                    </a:p>
                  </a:txBody>
                  <a:tcPr marL="0" marR="0" marT="0" marB="0">
                    <a:lnL w="6350" cap="flat" cmpd="sng" algn="ctr">
                      <a:solidFill>
                        <a:srgbClr val="A6A6A6"/>
                      </a:solidFill>
                      <a:prstDash val="solid"/>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c>
                  <a:txBody>
                    <a:bodyPr/>
                    <a:lstStyle/>
                    <a:p>
                      <a:pPr algn="l" rtl="0" eaLnBrk="0">
                        <a:lnSpc>
                          <a:spcPct val="102000"/>
                        </a:lnSpc>
                      </a:pPr>
                      <a:endParaRPr sz="700" dirty="0">
                        <a:latin typeface="Arial" panose="020B0604020202020204"/>
                        <a:ea typeface="Arial" panose="020B0604020202020204"/>
                        <a:cs typeface="Arial" panose="020B0604020202020204"/>
                      </a:endParaRPr>
                    </a:p>
                    <a:p>
                      <a:pPr marL="81915" algn="l" rtl="0" eaLnBrk="0">
                        <a:lnSpc>
                          <a:spcPct val="85000"/>
                        </a:lnSpc>
                      </a:pPr>
                      <a:r>
                        <a:rPr sz="600" u="sng" kern="0" spc="30" dirty="0">
                          <a:solidFill>
                            <a:srgbClr val="000000">
                              <a:alpha val="100000"/>
                            </a:srgbClr>
                          </a:solidFill>
                          <a:latin typeface="Candara" panose="020E0502030303020204"/>
                          <a:ea typeface="Candara" panose="020E0502030303020204"/>
                          <a:cs typeface="Candara" panose="020E0502030303020204"/>
                        </a:rPr>
                        <a:t>2</a:t>
                      </a:r>
                      <a:r>
                        <a:rPr sz="600" u="sng" kern="0" spc="-60" dirty="0">
                          <a:solidFill>
                            <a:srgbClr val="000000">
                              <a:alpha val="100000"/>
                            </a:srgbClr>
                          </a:solidFill>
                          <a:latin typeface="Candara" panose="020E0502030303020204"/>
                          <a:ea typeface="Candara" panose="020E0502030303020204"/>
                          <a:cs typeface="Candara" panose="020E0502030303020204"/>
                        </a:rPr>
                        <a:t> </a:t>
                      </a:r>
                      <a:r>
                        <a:rPr sz="600" kern="0" spc="40" dirty="0">
                          <a:solidFill>
                            <a:srgbClr val="000000">
                              <a:alpha val="100000"/>
                            </a:srgbClr>
                          </a:solidFill>
                          <a:latin typeface="Candara" panose="020E0502030303020204"/>
                          <a:ea typeface="Candara" panose="020E0502030303020204"/>
                          <a:cs typeface="Candara" panose="020E0502030303020204"/>
                        </a:rPr>
                        <a:t>   </a:t>
                      </a:r>
                      <a:r>
                        <a:rPr sz="600" kern="0" spc="30" dirty="0">
                          <a:solidFill>
                            <a:srgbClr val="000000">
                              <a:alpha val="100000"/>
                            </a:srgbClr>
                          </a:solidFill>
                          <a:latin typeface="Candara" panose="020E0502030303020204"/>
                          <a:ea typeface="Candara" panose="020E0502030303020204"/>
                          <a:cs typeface="Candara" panose="020E0502030303020204"/>
                        </a:rPr>
                        <a:t>18</a:t>
                      </a:r>
                      <a:endParaRPr sz="600" dirty="0">
                        <a:latin typeface="Candara" panose="020E0502030303020204"/>
                        <a:ea typeface="Candara" panose="020E0502030303020204"/>
                        <a:cs typeface="Candara" panose="020E0502030303020204"/>
                      </a:endParaRPr>
                    </a:p>
                  </a:txBody>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c>
                  <a:txBody>
                    <a:bodyPr/>
                    <a:lstStyle/>
                    <a:p>
                      <a:pPr algn="l" rtl="0" eaLnBrk="0">
                        <a:lnSpc>
                          <a:spcPct val="114000"/>
                        </a:lnSpc>
                      </a:pPr>
                      <a:endParaRPr sz="700" dirty="0">
                        <a:latin typeface="Arial" panose="020B0604020202020204"/>
                        <a:ea typeface="Arial" panose="020B0604020202020204"/>
                        <a:cs typeface="Arial" panose="020B0604020202020204"/>
                      </a:endParaRPr>
                    </a:p>
                    <a:p>
                      <a:pPr marL="2540" algn="l" rtl="0" eaLnBrk="0">
                        <a:lnSpc>
                          <a:spcPct val="71000"/>
                        </a:lnSpc>
                      </a:pPr>
                      <a:r>
                        <a:rPr sz="600" kern="0" spc="0" dirty="0">
                          <a:solidFill>
                            <a:srgbClr val="000000">
                              <a:alpha val="100000"/>
                            </a:srgbClr>
                          </a:solidFill>
                          <a:latin typeface="Candara" panose="020E0502030303020204"/>
                          <a:ea typeface="Candara" panose="020E0502030303020204"/>
                          <a:cs typeface="Candara" panose="020E0502030303020204"/>
                        </a:rPr>
                        <a:t>1    2</a:t>
                      </a:r>
                      <a:endParaRPr sz="600" dirty="0">
                        <a:latin typeface="Candara" panose="020E0502030303020204"/>
                        <a:ea typeface="Candara" panose="020E0502030303020204"/>
                        <a:cs typeface="Candara" panose="020E0502030303020204"/>
                      </a:endParaRPr>
                    </a:p>
                  </a:txBody>
                  <a:tcPr marL="0" marR="0" marT="0" marB="0">
                    <a:lnL w="6350" cap="flat" cmpd="sng" algn="ctr">
                      <a:solidFill>
                        <a:srgbClr val="898989"/>
                      </a:solidFill>
                      <a:prstDash val="dot"/>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6350" cap="flat" cmpd="sng" algn="ctr">
                      <a:solidFill>
                        <a:srgbClr val="A6A6A6"/>
                      </a:solidFill>
                      <a:prstDash val="solid"/>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dot"/>
                      <a:round/>
                      <a:headEnd type="none" w="med" len="med"/>
                      <a:tailEnd type="none" w="med" len="med"/>
                    </a:lnB>
                  </a:tcPr>
                </a:tc>
              </a:tr>
              <a:tr h="166370">
                <a:tc rowSpan="2">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6350" cap="flat" cmpd="sng" algn="ctr">
                      <a:solidFill>
                        <a:srgbClr val="000000"/>
                      </a:solidFill>
                      <a:prstDash val="solid"/>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a:noFill/>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6350" cap="flat" cmpd="sng" algn="ctr">
                      <a:solidFill>
                        <a:srgbClr val="898989"/>
                      </a:solidFill>
                      <a:prstDash val="dot"/>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898989"/>
                      </a:solidFill>
                      <a:prstDash val="dot"/>
                      <a:round/>
                      <a:headEnd type="none" w="med" len="med"/>
                      <a:tailEnd type="none" w="med" len="med"/>
                    </a:lnT>
                    <a:lnB>
                      <a:noFill/>
                    </a:lnB>
                  </a:tcPr>
                </a:tc>
                <a:tc>
                  <a:txBody>
                    <a:bodyPr/>
                    <a:lstStyle/>
                    <a:p>
                      <a:pPr algn="l" rtl="0" eaLnBrk="0">
                        <a:lnSpc>
                          <a:spcPct val="125000"/>
                        </a:lnSpc>
                      </a:pPr>
                      <a:endParaRPr sz="300" dirty="0">
                        <a:latin typeface="Arial" panose="020B0604020202020204"/>
                        <a:ea typeface="Arial" panose="020B0604020202020204"/>
                        <a:cs typeface="Arial" panose="020B0604020202020204"/>
                      </a:endParaRPr>
                    </a:p>
                    <a:p>
                      <a:pPr marL="110490" algn="l" rtl="0" eaLnBrk="0">
                        <a:lnSpc>
                          <a:spcPct val="82000"/>
                        </a:lnSpc>
                        <a:spcBef>
                          <a:spcPts val="0"/>
                        </a:spcBef>
                      </a:pPr>
                      <a:r>
                        <a:rPr sz="200" kern="0" spc="-10" dirty="0">
                          <a:solidFill>
                            <a:srgbClr val="548235">
                              <a:alpha val="100000"/>
                            </a:srgbClr>
                          </a:solidFill>
                          <a:latin typeface="Arial" panose="020B0604020202020204"/>
                          <a:ea typeface="Arial" panose="020B0604020202020204"/>
                          <a:cs typeface="Arial" panose="020B0604020202020204"/>
                        </a:rPr>
                        <a:t>—</a:t>
                      </a:r>
                      <a:r>
                        <a:rPr sz="200" kern="0" spc="90" dirty="0">
                          <a:solidFill>
                            <a:srgbClr val="548235">
                              <a:alpha val="100000"/>
                            </a:srgbClr>
                          </a:solidFill>
                          <a:latin typeface="Arial" panose="020B0604020202020204"/>
                          <a:ea typeface="Arial" panose="020B0604020202020204"/>
                          <a:cs typeface="Arial" panose="020B0604020202020204"/>
                        </a:rPr>
                        <a:t> </a:t>
                      </a:r>
                      <a:r>
                        <a:rPr sz="200" kern="0" spc="-10" dirty="0">
                          <a:solidFill>
                            <a:srgbClr val="548235">
                              <a:alpha val="100000"/>
                            </a:srgbClr>
                          </a:solidFill>
                          <a:latin typeface="Arial" panose="020B0604020202020204"/>
                          <a:ea typeface="Arial" panose="020B0604020202020204"/>
                          <a:cs typeface="Arial" panose="020B0604020202020204"/>
                        </a:rPr>
                        <a:t>—    M</a:t>
                      </a:r>
                      <a:r>
                        <a:rPr sz="200" kern="0" spc="20" dirty="0">
                          <a:solidFill>
                            <a:srgbClr val="548235">
                              <a:alpha val="100000"/>
                            </a:srgbClr>
                          </a:solidFill>
                          <a:latin typeface="Arial" panose="020B0604020202020204"/>
                          <a:ea typeface="Arial" panose="020B0604020202020204"/>
                          <a:cs typeface="Arial" panose="020B0604020202020204"/>
                        </a:rPr>
                        <a:t> </a:t>
                      </a:r>
                      <a:r>
                        <a:rPr sz="200" kern="0" spc="-10" dirty="0">
                          <a:solidFill>
                            <a:srgbClr val="548235">
                              <a:alpha val="100000"/>
                            </a:srgbClr>
                          </a:solidFill>
                          <a:latin typeface="Arial" panose="020B0604020202020204"/>
                          <a:ea typeface="Arial" panose="020B0604020202020204"/>
                          <a:cs typeface="Arial" panose="020B0604020202020204"/>
                        </a:rPr>
                        <a:t>T</a:t>
                      </a:r>
                      <a:r>
                        <a:rPr sz="200" kern="0" spc="30" dirty="0">
                          <a:solidFill>
                            <a:srgbClr val="548235">
                              <a:alpha val="100000"/>
                            </a:srgbClr>
                          </a:solidFill>
                          <a:latin typeface="Arial" panose="020B0604020202020204"/>
                          <a:ea typeface="Arial" panose="020B0604020202020204"/>
                          <a:cs typeface="Arial" panose="020B0604020202020204"/>
                        </a:rPr>
                        <a:t> </a:t>
                      </a:r>
                      <a:r>
                        <a:rPr sz="200" kern="0" spc="-10" dirty="0">
                          <a:solidFill>
                            <a:srgbClr val="548235">
                              <a:alpha val="100000"/>
                            </a:srgbClr>
                          </a:solidFill>
                          <a:latin typeface="Arial" panose="020B0604020202020204"/>
                          <a:ea typeface="Arial" panose="020B0604020202020204"/>
                          <a:cs typeface="Arial" panose="020B0604020202020204"/>
                        </a:rPr>
                        <a:t>T</a:t>
                      </a:r>
                      <a:endParaRPr sz="200" dirty="0">
                        <a:latin typeface="Arial" panose="020B0604020202020204"/>
                        <a:ea typeface="Arial" panose="020B0604020202020204"/>
                        <a:cs typeface="Arial" panose="020B0604020202020204"/>
                      </a:endParaRPr>
                    </a:p>
                  </a:txBody>
                  <a:tcPr marL="0" marR="0" marT="0" marB="0">
                    <a:lnL w="6350" cap="flat" cmpd="sng" algn="ctr">
                      <a:solidFill>
                        <a:srgbClr val="A6A6A6"/>
                      </a:solidFill>
                      <a:prstDash val="solid"/>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rtl="0" eaLnBrk="0">
                        <a:lnSpc>
                          <a:spcPct val="100000"/>
                        </a:lnSpc>
                      </a:pPr>
                      <a:endParaRPr sz="400" dirty="0">
                        <a:latin typeface="Arial" panose="020B0604020202020204"/>
                        <a:ea typeface="Arial" panose="020B0604020202020204"/>
                        <a:cs typeface="Arial" panose="020B0604020202020204"/>
                      </a:endParaRPr>
                    </a:p>
                    <a:p>
                      <a:pPr marL="81915" algn="l" rtl="0" eaLnBrk="0">
                        <a:lnSpc>
                          <a:spcPct val="75000"/>
                        </a:lnSpc>
                        <a:spcBef>
                          <a:spcPts val="0"/>
                        </a:spcBef>
                      </a:pPr>
                      <a:r>
                        <a:rPr sz="600" kern="0" spc="30" dirty="0">
                          <a:solidFill>
                            <a:srgbClr val="000000">
                              <a:alpha val="100000"/>
                            </a:srgbClr>
                          </a:solidFill>
                          <a:latin typeface="Candara" panose="020E0502030303020204"/>
                          <a:ea typeface="Candara" panose="020E0502030303020204"/>
                          <a:cs typeface="Candara" panose="020E0502030303020204"/>
                        </a:rPr>
                        <a:t>2</a:t>
                      </a:r>
                      <a:r>
                        <a:rPr sz="600" kern="0" spc="10" dirty="0">
                          <a:solidFill>
                            <a:srgbClr val="000000">
                              <a:alpha val="100000"/>
                            </a:srgbClr>
                          </a:solidFill>
                          <a:latin typeface="Candara" panose="020E0502030303020204"/>
                          <a:ea typeface="Candara" panose="020E0502030303020204"/>
                          <a:cs typeface="Candara" panose="020E0502030303020204"/>
                        </a:rPr>
                        <a:t>    </a:t>
                      </a:r>
                      <a:r>
                        <a:rPr sz="600" kern="0" spc="30" dirty="0">
                          <a:solidFill>
                            <a:srgbClr val="000000">
                              <a:alpha val="100000"/>
                            </a:srgbClr>
                          </a:solidFill>
                          <a:latin typeface="Candara" panose="020E0502030303020204"/>
                          <a:ea typeface="Candara" panose="020E0502030303020204"/>
                          <a:cs typeface="Candara" panose="020E0502030303020204"/>
                        </a:rPr>
                        <a:t>18</a:t>
                      </a:r>
                      <a:endParaRPr sz="600" dirty="0">
                        <a:latin typeface="Candara" panose="020E0502030303020204"/>
                        <a:ea typeface="Candara" panose="020E0502030303020204"/>
                        <a:cs typeface="Candara" panose="020E0502030303020204"/>
                      </a:endParaRPr>
                    </a:p>
                  </a:txBody>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rtl="0" eaLnBrk="0">
                        <a:lnSpc>
                          <a:spcPct val="123000"/>
                        </a:lnSpc>
                      </a:pPr>
                      <a:endParaRPr sz="400" dirty="0">
                        <a:latin typeface="Arial" panose="020B0604020202020204"/>
                        <a:ea typeface="Arial" panose="020B0604020202020204"/>
                        <a:cs typeface="Arial" panose="020B0604020202020204"/>
                      </a:endParaRPr>
                    </a:p>
                    <a:p>
                      <a:pPr marL="2540" algn="l" rtl="0" eaLnBrk="0">
                        <a:lnSpc>
                          <a:spcPct val="73000"/>
                        </a:lnSpc>
                      </a:pPr>
                      <a:r>
                        <a:rPr sz="600" kern="0" spc="10" dirty="0">
                          <a:solidFill>
                            <a:srgbClr val="000000">
                              <a:alpha val="100000"/>
                            </a:srgbClr>
                          </a:solidFill>
                          <a:latin typeface="Candara" panose="020E0502030303020204"/>
                          <a:ea typeface="Candara" panose="020E0502030303020204"/>
                          <a:cs typeface="Candara" panose="020E0502030303020204"/>
                        </a:rPr>
                        <a:t>1</a:t>
                      </a:r>
                      <a:r>
                        <a:rPr sz="600" kern="0" spc="40" dirty="0">
                          <a:solidFill>
                            <a:srgbClr val="000000">
                              <a:alpha val="100000"/>
                            </a:srgbClr>
                          </a:solidFill>
                          <a:latin typeface="Candara" panose="020E0502030303020204"/>
                          <a:ea typeface="Candara" panose="020E0502030303020204"/>
                          <a:cs typeface="Candara" panose="020E0502030303020204"/>
                        </a:rPr>
                        <a:t>   </a:t>
                      </a:r>
                      <a:r>
                        <a:rPr sz="600" kern="0" spc="10" dirty="0">
                          <a:solidFill>
                            <a:srgbClr val="000000">
                              <a:alpha val="100000"/>
                            </a:srgbClr>
                          </a:solidFill>
                          <a:latin typeface="Candara" panose="020E0502030303020204"/>
                          <a:ea typeface="Candara" panose="020E0502030303020204"/>
                          <a:cs typeface="Candara" panose="020E0502030303020204"/>
                        </a:rPr>
                        <a:t>3</a:t>
                      </a:r>
                      <a:endParaRPr sz="600" dirty="0">
                        <a:latin typeface="Candara" panose="020E0502030303020204"/>
                        <a:ea typeface="Candara" panose="020E0502030303020204"/>
                        <a:cs typeface="Candara" panose="020E0502030303020204"/>
                      </a:endParaRPr>
                    </a:p>
                  </a:txBody>
                  <a:tcPr marL="0" marR="0" marT="0" marB="0">
                    <a:lnL w="6350" cap="flat" cmpd="sng" algn="ctr">
                      <a:solidFill>
                        <a:srgbClr val="898989"/>
                      </a:solidFill>
                      <a:prstDash val="dot"/>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A6A6A6"/>
                      </a:solidFill>
                      <a:prstDash val="solid"/>
                      <a:round/>
                      <a:headEnd type="none" w="med" len="med"/>
                      <a:tailEnd type="none" w="med" len="med"/>
                    </a:lnB>
                  </a:tcPr>
                </a:tc>
                <a:tc rowSpan="2">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6350" cap="flat" cmpd="sng" algn="ctr">
                      <a:solidFill>
                        <a:srgbClr val="A6A6A6"/>
                      </a:solidFill>
                      <a:prstDash val="solid"/>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solid"/>
                      <a:round/>
                      <a:headEnd type="none" w="med" len="med"/>
                      <a:tailEnd type="none" w="med" len="med"/>
                    </a:lnB>
                  </a:tcPr>
                </a:tc>
                <a:tc rowSpan="2">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solid"/>
                      <a:round/>
                      <a:headEnd type="none" w="med" len="med"/>
                      <a:tailEnd type="none" w="med" len="med"/>
                    </a:lnB>
                  </a:tcPr>
                </a:tc>
              </a:tr>
              <a:tr h="0">
                <a:tc vMerge="1">
                  <a:tcPr marL="0" marR="0" marT="0" marB="0">
                    <a:lnL w="6350" cap="flat" cmpd="sng" algn="ctr">
                      <a:solidFill>
                        <a:srgbClr val="000000"/>
                      </a:solidFill>
                      <a:prstDash val="solid"/>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ts val="545"/>
                        </a:lnSpc>
                      </a:pPr>
                      <a:endParaRPr sz="400" dirty="0">
                        <a:latin typeface="Arial" panose="020B0604020202020204"/>
                        <a:ea typeface="Arial" panose="020B0604020202020204"/>
                        <a:cs typeface="Arial" panose="020B0604020202020204"/>
                      </a:endParaRPr>
                    </a:p>
                  </a:txBody>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a:noFill/>
                    </a:lnT>
                    <a:lnB w="6350" cap="flat" cmpd="sng" algn="ctr">
                      <a:solidFill>
                        <a:srgbClr val="898989"/>
                      </a:solidFill>
                      <a:prstDash val="solid"/>
                      <a:round/>
                      <a:headEnd type="none" w="med" len="med"/>
                      <a:tailEnd type="none" w="med" len="med"/>
                    </a:lnB>
                  </a:tcPr>
                </a:tc>
                <a:tc gridSpan="2">
                  <a:txBody>
                    <a:bodyPr/>
                    <a:lstStyle/>
                    <a:p>
                      <a:pPr algn="l" rtl="0" eaLnBrk="0">
                        <a:lnSpc>
                          <a:spcPts val="545"/>
                        </a:lnSpc>
                      </a:pPr>
                      <a:endParaRPr sz="400" dirty="0">
                        <a:latin typeface="Arial" panose="020B0604020202020204"/>
                        <a:ea typeface="Arial" panose="020B0604020202020204"/>
                        <a:cs typeface="Arial" panose="020B0604020202020204"/>
                      </a:endParaRPr>
                    </a:p>
                  </a:txBody>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rgbClr val="898989"/>
                      </a:solidFill>
                      <a:prstDash val="solid"/>
                      <a:round/>
                      <a:headEnd type="none" w="med" len="med"/>
                      <a:tailEnd type="none" w="med" len="med"/>
                    </a:lnB>
                  </a:tcPr>
                </a:tc>
                <a:tc hMerge="1">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898989"/>
                      </a:solidFill>
                      <a:prstDash val="solid"/>
                      <a:round/>
                      <a:headEnd type="none" w="med" len="med"/>
                      <a:tailEnd type="none" w="med" len="med"/>
                    </a:lnB>
                  </a:tcPr>
                </a:tc>
                <a:tc>
                  <a:txBody>
                    <a:bodyPr/>
                    <a:lstStyle/>
                    <a:p>
                      <a:pPr algn="l" rtl="0" eaLnBrk="0">
                        <a:lnSpc>
                          <a:spcPts val="545"/>
                        </a:lnSpc>
                      </a:pPr>
                      <a:endParaRPr sz="400" dirty="0">
                        <a:latin typeface="Arial" panose="020B0604020202020204"/>
                        <a:ea typeface="Arial" panose="020B0604020202020204"/>
                        <a:cs typeface="Arial" panose="020B0604020202020204"/>
                      </a:endParaRPr>
                    </a:p>
                  </a:txBody>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898989"/>
                      </a:solidFill>
                      <a:prstDash val="solid"/>
                      <a:round/>
                      <a:headEnd type="none" w="med" len="med"/>
                      <a:tailEnd type="none" w="med" len="med"/>
                    </a:lnB>
                  </a:tcPr>
                </a:tc>
                <a:tc>
                  <a:txBody>
                    <a:bodyPr/>
                    <a:lstStyle/>
                    <a:p>
                      <a:pPr algn="l" rtl="0" eaLnBrk="0">
                        <a:lnSpc>
                          <a:spcPts val="545"/>
                        </a:lnSpc>
                      </a:pPr>
                      <a:endParaRPr sz="400" dirty="0">
                        <a:latin typeface="Arial" panose="020B0604020202020204"/>
                        <a:ea typeface="Arial" panose="020B0604020202020204"/>
                        <a:cs typeface="Arial" panose="020B0604020202020204"/>
                      </a:endParaRPr>
                    </a:p>
                  </a:txBody>
                  <a:tcPr marL="0" marR="0" marT="0" marB="0">
                    <a:lnL w="6350" cap="flat" cmpd="sng" algn="ctr">
                      <a:solidFill>
                        <a:srgbClr val="898989"/>
                      </a:solidFill>
                      <a:prstDash val="dot"/>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marL="0" marR="0" marT="0" marB="0">
                    <a:lnL w="6350" cap="flat" cmpd="sng" algn="ctr">
                      <a:solidFill>
                        <a:srgbClr val="A6A6A6"/>
                      </a:solidFill>
                      <a:prstDash val="solid"/>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solid"/>
                      <a:round/>
                      <a:headEnd type="none" w="med" len="med"/>
                      <a:tailEnd type="none" w="med" len="med"/>
                    </a:lnB>
                  </a:tcPr>
                </a:tc>
                <a:tc vMerge="1">
                  <a:tcPr marL="0" marR="0" marT="0" marB="0">
                    <a:lnL w="6350" cap="flat" cmpd="sng" algn="ctr">
                      <a:solidFill>
                        <a:srgbClr val="898989"/>
                      </a:solidFill>
                      <a:prstDash val="dot"/>
                      <a:round/>
                      <a:headEnd type="none" w="med" len="med"/>
                      <a:tailEnd type="none" w="med" len="med"/>
                    </a:lnL>
                    <a:lnR w="6350" cap="flat" cmpd="sng" algn="ctr">
                      <a:solidFill>
                        <a:srgbClr val="898989"/>
                      </a:solidFill>
                      <a:prstDash val="dot"/>
                      <a:round/>
                      <a:headEnd type="none" w="med" len="med"/>
                      <a:tailEnd type="none" w="med" len="med"/>
                    </a:lnR>
                    <a:lnT w="6350" cap="flat" cmpd="sng" algn="ctr">
                      <a:solidFill>
                        <a:srgbClr val="898989"/>
                      </a:solidFill>
                      <a:prstDash val="dot"/>
                      <a:round/>
                      <a:headEnd type="none" w="med" len="med"/>
                      <a:tailEnd type="none" w="med" len="med"/>
                    </a:lnT>
                    <a:lnB w="6350" cap="flat" cmpd="sng" algn="ctr">
                      <a:solidFill>
                        <a:srgbClr val="898989"/>
                      </a:solidFill>
                      <a:prstDash val="solid"/>
                      <a:round/>
                      <a:headEnd type="none" w="med" len="med"/>
                      <a:tailEnd type="none" w="med" len="med"/>
                    </a:lnB>
                  </a:tcPr>
                </a:tc>
              </a:tr>
            </a:tbl>
          </a:graphicData>
        </a:graphic>
      </p:graphicFrame>
      <p:sp>
        <p:nvSpPr>
          <p:cNvPr id="412" name="textbox 412"/>
          <p:cNvSpPr/>
          <p:nvPr/>
        </p:nvSpPr>
        <p:spPr>
          <a:xfrm>
            <a:off x="424209" y="605384"/>
            <a:ext cx="6148994" cy="432434"/>
          </a:xfrm>
          <a:prstGeom prst="rect">
            <a:avLst/>
          </a:prstGeom>
          <a:noFill/>
          <a:ln w="0" cap="flat">
            <a:noFill/>
            <a:prstDash val="solid"/>
            <a:miter lim="0"/>
          </a:ln>
        </p:spPr>
        <p:txBody>
          <a:bodyPr vert="horz" wrap="square" lIns="0" tIns="0" rIns="0" bIns="0"/>
          <a:lstStyle/>
          <a:p>
            <a:pPr algn="l" rtl="0" eaLnBrk="0">
              <a:lnSpc>
                <a:spcPct val="96000"/>
              </a:lnSpc>
            </a:pPr>
            <a:endParaRPr sz="100" dirty="0">
              <a:latin typeface="微软雅黑" panose="020B0503020204020204" charset="-122"/>
              <a:ea typeface="微软雅黑" panose="020B0503020204020204" charset="-122"/>
              <a:cs typeface="Arial" panose="020B0604020202020204"/>
            </a:endParaRPr>
          </a:p>
          <a:p>
            <a:pPr marL="12700" algn="l" rtl="0" eaLnBrk="0">
              <a:lnSpc>
                <a:spcPct val="83000"/>
              </a:lnSpc>
            </a:pPr>
            <a:r>
              <a:rPr sz="3200" b="1" kern="0" spc="-20" dirty="0">
                <a:solidFill>
                  <a:srgbClr val="000000">
                    <a:alpha val="100000"/>
                  </a:srgbClr>
                </a:solidFill>
                <a:latin typeface="微软雅黑" panose="020B0503020204020204" charset="-122"/>
                <a:ea typeface="微软雅黑" panose="020B0503020204020204" charset="-122"/>
                <a:cs typeface="宋体" panose="02010600030101010101" pitchFamily="2" charset="-122"/>
              </a:rPr>
              <a:t>用于维修应用的</a:t>
            </a:r>
            <a:r>
              <a:rPr sz="3200" b="1" kern="0" spc="-20" dirty="0">
                <a:solidFill>
                  <a:srgbClr val="000000">
                    <a:alpha val="100000"/>
                  </a:srgbClr>
                </a:solidFill>
                <a:latin typeface="微软雅黑" panose="020B0503020204020204" charset="-122"/>
                <a:ea typeface="微软雅黑" panose="020B0503020204020204" charset="-122"/>
                <a:cs typeface="Tahoma" panose="020B0604030504040204"/>
              </a:rPr>
              <a:t>Al 7050</a:t>
            </a:r>
            <a:r>
              <a:rPr sz="3200" b="1" kern="0" spc="-20" dirty="0">
                <a:solidFill>
                  <a:srgbClr val="000000">
                    <a:alpha val="100000"/>
                  </a:srgbClr>
                </a:solidFill>
                <a:latin typeface="微软雅黑" panose="020B0503020204020204" charset="-122"/>
                <a:ea typeface="微软雅黑" panose="020B0503020204020204" charset="-122"/>
                <a:cs typeface="宋体" panose="02010600030101010101" pitchFamily="2" charset="-122"/>
              </a:rPr>
              <a:t>合</a:t>
            </a:r>
            <a:r>
              <a:rPr sz="3200" b="1" kern="0" spc="-30" dirty="0">
                <a:solidFill>
                  <a:srgbClr val="000000">
                    <a:alpha val="100000"/>
                  </a:srgbClr>
                </a:solidFill>
                <a:latin typeface="微软雅黑" panose="020B0503020204020204" charset="-122"/>
                <a:ea typeface="微软雅黑" panose="020B0503020204020204" charset="-122"/>
                <a:cs typeface="宋体" panose="02010600030101010101" pitchFamily="2" charset="-122"/>
              </a:rPr>
              <a:t>金</a:t>
            </a:r>
            <a:endParaRPr sz="3200" b="1" dirty="0">
              <a:latin typeface="微软雅黑" panose="020B0503020204020204" charset="-122"/>
              <a:ea typeface="微软雅黑" panose="020B0503020204020204" charset="-122"/>
              <a:cs typeface="宋体" panose="02010600030101010101" pitchFamily="2" charset="-122"/>
            </a:endParaRPr>
          </a:p>
        </p:txBody>
      </p:sp>
      <p:pic>
        <p:nvPicPr>
          <p:cNvPr id="414" name="picture 414"/>
          <p:cNvPicPr>
            <a:picLocks noChangeAspect="1"/>
          </p:cNvPicPr>
          <p:nvPr/>
        </p:nvPicPr>
        <p:blipFill>
          <a:blip r:embed="rId7"/>
          <a:stretch>
            <a:fillRect/>
          </a:stretch>
        </p:blipFill>
        <p:spPr>
          <a:xfrm rot="21600000">
            <a:off x="9364980" y="461771"/>
            <a:ext cx="2510028" cy="781811"/>
          </a:xfrm>
          <a:prstGeom prst="rect">
            <a:avLst/>
          </a:prstGeom>
        </p:spPr>
      </p:pic>
      <p:pic>
        <p:nvPicPr>
          <p:cNvPr id="416" name="picture 416"/>
          <p:cNvPicPr>
            <a:picLocks noChangeAspect="1"/>
          </p:cNvPicPr>
          <p:nvPr/>
        </p:nvPicPr>
        <p:blipFill>
          <a:blip r:embed="rId8"/>
          <a:stretch>
            <a:fillRect/>
          </a:stretch>
        </p:blipFill>
        <p:spPr>
          <a:xfrm rot="21600000">
            <a:off x="4637532" y="1911096"/>
            <a:ext cx="1552955" cy="1245108"/>
          </a:xfrm>
          <a:prstGeom prst="rect">
            <a:avLst/>
          </a:prstGeom>
        </p:spPr>
      </p:pic>
      <p:sp>
        <p:nvSpPr>
          <p:cNvPr id="418" name="rect 418"/>
          <p:cNvSpPr/>
          <p:nvPr/>
        </p:nvSpPr>
        <p:spPr>
          <a:xfrm>
            <a:off x="4541520" y="1370076"/>
            <a:ext cx="1618488" cy="245364"/>
          </a:xfrm>
          <a:prstGeom prst="rect">
            <a:avLst/>
          </a:prstGeom>
          <a:solidFill>
            <a:srgbClr val="FFFF00">
              <a:alpha val="100000"/>
            </a:srgbClr>
          </a:solidFill>
          <a:ln w="0" cap="flat">
            <a:noFill/>
            <a:prstDash val="solid"/>
            <a:miter lim="0"/>
          </a:ln>
        </p:spPr>
        <p:txBody>
          <a:bodyPr rtlCol="0"/>
          <a:lstStyle/>
          <a:p>
            <a:pPr algn="ctr"/>
            <a:endParaRPr lang="zh-CN" altLang="en-US">
              <a:latin typeface="微软雅黑" panose="020B0503020204020204" charset="-122"/>
              <a:ea typeface="微软雅黑" panose="020B0503020204020204" charset="-122"/>
            </a:endParaRPr>
          </a:p>
        </p:txBody>
      </p:sp>
      <p:sp>
        <p:nvSpPr>
          <p:cNvPr id="420" name="rect 420"/>
          <p:cNvSpPr/>
          <p:nvPr/>
        </p:nvSpPr>
        <p:spPr>
          <a:xfrm>
            <a:off x="4968240" y="1613916"/>
            <a:ext cx="765047" cy="245363"/>
          </a:xfrm>
          <a:prstGeom prst="rect">
            <a:avLst/>
          </a:prstGeom>
          <a:solidFill>
            <a:srgbClr val="FFFF00">
              <a:alpha val="100000"/>
            </a:srgbClr>
          </a:solidFill>
          <a:ln w="0" cap="flat">
            <a:noFill/>
            <a:prstDash val="solid"/>
            <a:miter lim="0"/>
          </a:ln>
        </p:spPr>
        <p:txBody>
          <a:bodyPr rtlCol="0"/>
          <a:lstStyle/>
          <a:p>
            <a:pPr algn="ctr"/>
            <a:endParaRPr lang="zh-CN" altLang="en-US">
              <a:latin typeface="微软雅黑" panose="020B0503020204020204" charset="-122"/>
              <a:ea typeface="微软雅黑" panose="020B0503020204020204" charset="-122"/>
            </a:endParaRPr>
          </a:p>
        </p:txBody>
      </p:sp>
      <p:sp>
        <p:nvSpPr>
          <p:cNvPr id="422" name="textbox 422"/>
          <p:cNvSpPr/>
          <p:nvPr/>
        </p:nvSpPr>
        <p:spPr>
          <a:xfrm>
            <a:off x="4909286" y="1398092"/>
            <a:ext cx="1186714" cy="488315"/>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微软雅黑" panose="020B0503020204020204" charset="-122"/>
              <a:ea typeface="微软雅黑" panose="020B0503020204020204" charset="-122"/>
              <a:cs typeface="Arial" panose="020B0604020202020204"/>
            </a:endParaRPr>
          </a:p>
          <a:p>
            <a:pPr marL="12700" algn="l" rtl="0" eaLnBrk="0">
              <a:lnSpc>
                <a:spcPct val="83000"/>
              </a:lnSpc>
            </a:pPr>
            <a:r>
              <a:rPr lang="zh-CN" altLang="en-US" b="1" kern="0" spc="10" dirty="0">
                <a:solidFill>
                  <a:srgbClr val="9D231F">
                    <a:alpha val="100000"/>
                  </a:srgbClr>
                </a:solidFill>
                <a:latin typeface="等线" panose="02010600030101010101" pitchFamily="2" charset="-122"/>
                <a:ea typeface="等线" panose="02010600030101010101" pitchFamily="2" charset="-122"/>
                <a:cs typeface="宋体" panose="02010600030101010101" pitchFamily="2" charset="-122"/>
              </a:rPr>
              <a:t>结合</a:t>
            </a:r>
            <a:r>
              <a:rPr b="1" kern="0" spc="10" dirty="0" err="1">
                <a:solidFill>
                  <a:srgbClr val="9D231F">
                    <a:alpha val="100000"/>
                  </a:srgbClr>
                </a:solidFill>
                <a:latin typeface="等线" panose="02010600030101010101" pitchFamily="2" charset="-122"/>
                <a:ea typeface="等线" panose="02010600030101010101" pitchFamily="2" charset="-122"/>
                <a:cs typeface="宋体" panose="02010600030101010101" pitchFamily="2" charset="-122"/>
              </a:rPr>
              <a:t>强度</a:t>
            </a:r>
            <a:r>
              <a:rPr b="1" kern="0" spc="0" dirty="0">
                <a:solidFill>
                  <a:srgbClr val="9D231F">
                    <a:alpha val="100000"/>
                  </a:srgbClr>
                </a:solidFill>
                <a:latin typeface="等线" panose="02010600030101010101" pitchFamily="2" charset="-122"/>
                <a:ea typeface="等线" panose="02010600030101010101" pitchFamily="2" charset="-122"/>
                <a:cs typeface="宋体" panose="02010600030101010101" pitchFamily="2" charset="-122"/>
              </a:rPr>
              <a:t>  </a:t>
            </a:r>
            <a:br>
              <a:rPr lang="en-US" b="1" kern="0" spc="0" dirty="0">
                <a:solidFill>
                  <a:srgbClr val="9D231F">
                    <a:alpha val="100000"/>
                  </a:srgbClr>
                </a:solidFill>
                <a:latin typeface="等线" panose="02010600030101010101" pitchFamily="2" charset="-122"/>
                <a:ea typeface="等线" panose="02010600030101010101" pitchFamily="2" charset="-122"/>
                <a:cs typeface="宋体" panose="02010600030101010101" pitchFamily="2" charset="-122"/>
              </a:rPr>
            </a:br>
            <a:r>
              <a:rPr b="1" kern="0" spc="-30" dirty="0">
                <a:solidFill>
                  <a:srgbClr val="9D231F">
                    <a:alpha val="100000"/>
                  </a:srgbClr>
                </a:solidFill>
                <a:latin typeface="等线" panose="02010600030101010101" pitchFamily="2" charset="-122"/>
                <a:ea typeface="等线" panose="02010600030101010101" pitchFamily="2" charset="-122"/>
                <a:cs typeface="Tahoma" panose="020B0604030504040204"/>
              </a:rPr>
              <a:t>260</a:t>
            </a:r>
            <a:r>
              <a:rPr b="1" kern="0" spc="180" dirty="0">
                <a:solidFill>
                  <a:srgbClr val="9D231F">
                    <a:alpha val="100000"/>
                  </a:srgbClr>
                </a:solidFill>
                <a:latin typeface="等线" panose="02010600030101010101" pitchFamily="2" charset="-122"/>
                <a:ea typeface="等线" panose="02010600030101010101" pitchFamily="2" charset="-122"/>
                <a:cs typeface="Tahoma" panose="020B0604030504040204"/>
              </a:rPr>
              <a:t> </a:t>
            </a:r>
            <a:r>
              <a:rPr b="1" kern="0" spc="-30" dirty="0">
                <a:solidFill>
                  <a:srgbClr val="9D231F">
                    <a:alpha val="100000"/>
                  </a:srgbClr>
                </a:solidFill>
                <a:latin typeface="等线" panose="02010600030101010101" pitchFamily="2" charset="-122"/>
                <a:ea typeface="等线" panose="02010600030101010101" pitchFamily="2" charset="-122"/>
                <a:cs typeface="Tahoma" panose="020B0604030504040204"/>
              </a:rPr>
              <a:t>MPa</a:t>
            </a:r>
            <a:endParaRPr b="1" dirty="0">
              <a:latin typeface="等线" panose="02010600030101010101" pitchFamily="2" charset="-122"/>
              <a:ea typeface="等线" panose="02010600030101010101" pitchFamily="2" charset="-122"/>
              <a:cs typeface="Tahoma" panose="020B0604030504040204"/>
            </a:endParaRPr>
          </a:p>
        </p:txBody>
      </p:sp>
      <p:sp>
        <p:nvSpPr>
          <p:cNvPr id="424" name="rect 424"/>
          <p:cNvSpPr/>
          <p:nvPr/>
        </p:nvSpPr>
        <p:spPr>
          <a:xfrm>
            <a:off x="1487423" y="1606296"/>
            <a:ext cx="765048" cy="245363"/>
          </a:xfrm>
          <a:prstGeom prst="rect">
            <a:avLst/>
          </a:prstGeom>
          <a:solidFill>
            <a:srgbClr val="FFFF00">
              <a:alpha val="100000"/>
            </a:srgbClr>
          </a:solidFill>
          <a:ln w="0" cap="flat">
            <a:noFill/>
            <a:prstDash val="solid"/>
            <a:miter lim="0"/>
          </a:ln>
        </p:spPr>
        <p:txBody>
          <a:bodyPr rtlCol="0"/>
          <a:lstStyle/>
          <a:p>
            <a:pPr algn="ctr"/>
            <a:endParaRPr lang="zh-CN" altLang="en-US">
              <a:latin typeface="微软雅黑" panose="020B0503020204020204" charset="-122"/>
              <a:ea typeface="微软雅黑" panose="020B0503020204020204" charset="-122"/>
            </a:endParaRPr>
          </a:p>
        </p:txBody>
      </p:sp>
      <p:sp>
        <p:nvSpPr>
          <p:cNvPr id="426" name="rect 426"/>
          <p:cNvSpPr/>
          <p:nvPr/>
        </p:nvSpPr>
        <p:spPr>
          <a:xfrm>
            <a:off x="1060703" y="1362455"/>
            <a:ext cx="1618487" cy="245364"/>
          </a:xfrm>
          <a:prstGeom prst="rect">
            <a:avLst/>
          </a:prstGeom>
          <a:solidFill>
            <a:srgbClr val="FFFF00">
              <a:alpha val="100000"/>
            </a:srgbClr>
          </a:solidFill>
          <a:ln w="0" cap="flat">
            <a:noFill/>
            <a:prstDash val="solid"/>
            <a:miter lim="0"/>
          </a:ln>
        </p:spPr>
        <p:txBody>
          <a:bodyPr rtlCol="0"/>
          <a:lstStyle/>
          <a:p>
            <a:pPr algn="ctr"/>
            <a:endParaRPr lang="zh-CN" altLang="en-US">
              <a:latin typeface="微软雅黑" panose="020B0503020204020204" charset="-122"/>
              <a:ea typeface="微软雅黑" panose="020B0503020204020204" charset="-122"/>
            </a:endParaRPr>
          </a:p>
        </p:txBody>
      </p:sp>
      <p:sp>
        <p:nvSpPr>
          <p:cNvPr id="428" name="textbox 428"/>
          <p:cNvSpPr/>
          <p:nvPr/>
        </p:nvSpPr>
        <p:spPr>
          <a:xfrm>
            <a:off x="902959" y="1330515"/>
            <a:ext cx="1992355" cy="604571"/>
          </a:xfrm>
          <a:prstGeom prst="rect">
            <a:avLst/>
          </a:prstGeom>
          <a:noFill/>
          <a:ln w="0" cap="flat">
            <a:noFill/>
            <a:prstDash val="solid"/>
            <a:miter lim="0"/>
          </a:ln>
        </p:spPr>
        <p:txBody>
          <a:bodyPr vert="horz" wrap="square" lIns="0" tIns="0" rIns="0" bIns="0"/>
          <a:lstStyle/>
          <a:p>
            <a:pPr algn="l" rtl="0" eaLnBrk="0">
              <a:lnSpc>
                <a:spcPct val="87000"/>
              </a:lnSpc>
            </a:pPr>
            <a:endParaRPr sz="1600" dirty="0">
              <a:highlight>
                <a:srgbClr val="FFFF00"/>
              </a:highlight>
              <a:latin typeface="微软雅黑" panose="020B0503020204020204" charset="-122"/>
              <a:ea typeface="微软雅黑" panose="020B0503020204020204" charset="-122"/>
              <a:cs typeface="Arial" panose="020B0604020202020204"/>
            </a:endParaRPr>
          </a:p>
          <a:p>
            <a:pPr marL="12700" algn="l" rtl="0" eaLnBrk="0">
              <a:lnSpc>
                <a:spcPct val="83000"/>
              </a:lnSpc>
            </a:pPr>
            <a:r>
              <a:rPr lang="zh-CN" altLang="en-US" b="1" kern="0" spc="10" dirty="0">
                <a:solidFill>
                  <a:srgbClr val="9D231F">
                    <a:alpha val="100000"/>
                  </a:srgbClr>
                </a:solidFill>
                <a:highlight>
                  <a:srgbClr val="FFFF00"/>
                </a:highlight>
                <a:latin typeface="等线" panose="02010600030101010101" pitchFamily="2" charset="-122"/>
                <a:ea typeface="等线" panose="02010600030101010101" pitchFamily="2" charset="-122"/>
                <a:cs typeface="宋体" panose="02010600030101010101" pitchFamily="2" charset="-122"/>
              </a:rPr>
              <a:t>结合</a:t>
            </a:r>
            <a:r>
              <a:rPr b="1" kern="0" spc="10" dirty="0">
                <a:solidFill>
                  <a:srgbClr val="9D231F">
                    <a:alpha val="100000"/>
                  </a:srgbClr>
                </a:solidFill>
                <a:highlight>
                  <a:srgbClr val="FFFF00"/>
                </a:highlight>
                <a:latin typeface="等线" panose="02010600030101010101" pitchFamily="2" charset="-122"/>
                <a:ea typeface="等线" panose="02010600030101010101" pitchFamily="2" charset="-122"/>
                <a:cs typeface="宋体" panose="02010600030101010101" pitchFamily="2" charset="-122"/>
              </a:rPr>
              <a:t>强度</a:t>
            </a:r>
            <a:r>
              <a:rPr b="1" kern="0" spc="-30" dirty="0">
                <a:solidFill>
                  <a:srgbClr val="9D231F">
                    <a:alpha val="100000"/>
                  </a:srgbClr>
                </a:solidFill>
                <a:highlight>
                  <a:srgbClr val="FFFF00"/>
                </a:highlight>
                <a:latin typeface="等线" panose="02010600030101010101" pitchFamily="2" charset="-122"/>
                <a:ea typeface="等线" panose="02010600030101010101" pitchFamily="2" charset="-122"/>
                <a:cs typeface="Tahoma" panose="020B0604030504040204"/>
              </a:rPr>
              <a:t>243</a:t>
            </a:r>
            <a:r>
              <a:rPr b="1" kern="0" spc="180" dirty="0">
                <a:solidFill>
                  <a:srgbClr val="9D231F">
                    <a:alpha val="100000"/>
                  </a:srgbClr>
                </a:solidFill>
                <a:highlight>
                  <a:srgbClr val="FFFF00"/>
                </a:highlight>
                <a:latin typeface="等线" panose="02010600030101010101" pitchFamily="2" charset="-122"/>
                <a:ea typeface="等线" panose="02010600030101010101" pitchFamily="2" charset="-122"/>
                <a:cs typeface="Tahoma" panose="020B0604030504040204"/>
              </a:rPr>
              <a:t> </a:t>
            </a:r>
            <a:r>
              <a:rPr b="1" kern="0" spc="-30" dirty="0">
                <a:solidFill>
                  <a:srgbClr val="9D231F">
                    <a:alpha val="100000"/>
                  </a:srgbClr>
                </a:solidFill>
                <a:highlight>
                  <a:srgbClr val="FFFF00"/>
                </a:highlight>
                <a:latin typeface="等线" panose="02010600030101010101" pitchFamily="2" charset="-122"/>
                <a:ea typeface="等线" panose="02010600030101010101" pitchFamily="2" charset="-122"/>
                <a:cs typeface="Tahoma" panose="020B0604030504040204"/>
              </a:rPr>
              <a:t>MPa</a:t>
            </a:r>
            <a:endParaRPr b="1" dirty="0">
              <a:highlight>
                <a:srgbClr val="FFFF00"/>
              </a:highlight>
              <a:latin typeface="等线" panose="02010600030101010101" pitchFamily="2" charset="-122"/>
              <a:ea typeface="等线" panose="02010600030101010101" pitchFamily="2" charset="-122"/>
              <a:cs typeface="Tahoma" panose="020B0604030504040204"/>
            </a:endParaRPr>
          </a:p>
        </p:txBody>
      </p:sp>
      <p:sp>
        <p:nvSpPr>
          <p:cNvPr id="432" name="textbox 432"/>
          <p:cNvSpPr/>
          <p:nvPr/>
        </p:nvSpPr>
        <p:spPr>
          <a:xfrm>
            <a:off x="429895" y="1036842"/>
            <a:ext cx="2759710" cy="311150"/>
          </a:xfrm>
          <a:prstGeom prst="rect">
            <a:avLst/>
          </a:prstGeom>
          <a:noFill/>
          <a:ln w="0" cap="flat">
            <a:noFill/>
            <a:prstDash val="solid"/>
            <a:miter lim="0"/>
          </a:ln>
        </p:spPr>
        <p:txBody>
          <a:bodyPr vert="horz" wrap="square" lIns="0" tIns="0" rIns="0" bIns="0"/>
          <a:lstStyle/>
          <a:p>
            <a:pPr algn="l" rtl="0" eaLnBrk="0">
              <a:lnSpc>
                <a:spcPct val="103000"/>
              </a:lnSpc>
            </a:pPr>
            <a:endParaRPr sz="400" dirty="0">
              <a:latin typeface="微软雅黑" panose="020B0503020204020204" charset="-122"/>
              <a:ea typeface="微软雅黑" panose="020B0503020204020204" charset="-122"/>
              <a:cs typeface="Arial" panose="020B0604020202020204"/>
            </a:endParaRPr>
          </a:p>
          <a:p>
            <a:pPr marL="12700" algn="l" rtl="0" eaLnBrk="0">
              <a:lnSpc>
                <a:spcPct val="95000"/>
              </a:lnSpc>
              <a:spcBef>
                <a:spcPts val="0"/>
              </a:spcBef>
            </a:pPr>
            <a:r>
              <a:rPr sz="2000" u="sng" kern="0" spc="10" dirty="0">
                <a:solidFill>
                  <a:srgbClr val="9D231F">
                    <a:alpha val="100000"/>
                  </a:srgbClr>
                </a:solidFill>
                <a:uFill>
                  <a:solidFill>
                    <a:srgbClr val="9C1006"/>
                  </a:solidFill>
                </a:uFill>
                <a:latin typeface="微软雅黑" panose="020B0503020204020204" charset="-122"/>
                <a:ea typeface="微软雅黑" panose="020B0503020204020204" charset="-122"/>
                <a:cs typeface="宋体" panose="02010600030101010101" pitchFamily="2" charset="-122"/>
              </a:rPr>
              <a:t>推进气体</a:t>
            </a:r>
            <a:r>
              <a:rPr sz="2000" u="sng" kern="0" spc="10" dirty="0">
                <a:solidFill>
                  <a:srgbClr val="9D231F">
                    <a:alpha val="100000"/>
                  </a:srgbClr>
                </a:solidFill>
                <a:uFill>
                  <a:solidFill>
                    <a:srgbClr val="9C1006"/>
                  </a:solidFill>
                </a:uFill>
                <a:latin typeface="微软雅黑" panose="020B0503020204020204" charset="-122"/>
                <a:ea typeface="微软雅黑" panose="020B0503020204020204" charset="-122"/>
                <a:cs typeface="Tahoma" panose="020B0604030504040204"/>
              </a:rPr>
              <a:t>N2</a:t>
            </a:r>
            <a:r>
              <a:rPr sz="2000" u="sng" kern="0" spc="210" dirty="0">
                <a:solidFill>
                  <a:srgbClr val="9D231F">
                    <a:alpha val="100000"/>
                  </a:srgbClr>
                </a:solidFill>
                <a:uFill>
                  <a:solidFill>
                    <a:srgbClr val="9C1006"/>
                  </a:solidFill>
                </a:uFill>
                <a:latin typeface="微软雅黑" panose="020B0503020204020204" charset="-122"/>
                <a:ea typeface="微软雅黑" panose="020B0503020204020204" charset="-122"/>
                <a:cs typeface="Tahoma" panose="020B0604030504040204"/>
              </a:rPr>
              <a:t> </a:t>
            </a:r>
            <a:r>
              <a:rPr lang="en-US" altLang="zh-CN" sz="2000" u="sng" kern="0" spc="10" dirty="0">
                <a:solidFill>
                  <a:srgbClr val="9D231F">
                    <a:alpha val="100000"/>
                  </a:srgbClr>
                </a:solidFill>
                <a:uFill>
                  <a:solidFill>
                    <a:srgbClr val="9C1006"/>
                  </a:solidFill>
                </a:uFill>
                <a:latin typeface="微软雅黑" panose="020B0503020204020204" charset="-122"/>
                <a:ea typeface="微软雅黑" panose="020B0503020204020204" charset="-122"/>
                <a:cs typeface="Tahoma" panose="020B0604030504040204"/>
              </a:rPr>
              <a:t>–</a:t>
            </a:r>
            <a:r>
              <a:rPr lang="zh-CN" altLang="en-US" sz="2000" u="sng" kern="0" spc="10" dirty="0">
                <a:solidFill>
                  <a:srgbClr val="9D231F">
                    <a:alpha val="100000"/>
                  </a:srgbClr>
                </a:solidFill>
                <a:uFill>
                  <a:solidFill>
                    <a:srgbClr val="9C1006"/>
                  </a:solidFill>
                </a:uFill>
                <a:latin typeface="微软雅黑" panose="020B0503020204020204" charset="-122"/>
                <a:ea typeface="微软雅黑" panose="020B0503020204020204" charset="-122"/>
                <a:cs typeface="Tahoma" panose="020B0604030504040204"/>
              </a:rPr>
              <a:t>喷涂后</a:t>
            </a:r>
            <a:r>
              <a:rPr kern="0" spc="0" dirty="0">
                <a:solidFill>
                  <a:srgbClr val="9D231F">
                    <a:alpha val="100000"/>
                  </a:srgbClr>
                </a:solidFill>
                <a:latin typeface="微软雅黑" panose="020B0503020204020204" charset="-122"/>
                <a:ea typeface="微软雅黑" panose="020B0503020204020204" charset="-122"/>
                <a:cs typeface="宋体" panose="02010600030101010101" pitchFamily="2" charset="-122"/>
              </a:rPr>
              <a:t>  </a:t>
            </a:r>
            <a:endParaRPr dirty="0">
              <a:latin typeface="微软雅黑" panose="020B0503020204020204" charset="-122"/>
              <a:ea typeface="微软雅黑" panose="020B0503020204020204" charset="-122"/>
              <a:cs typeface="宋体" panose="02010600030101010101" pitchFamily="2" charset="-122"/>
            </a:endParaRPr>
          </a:p>
        </p:txBody>
      </p:sp>
      <p:sp>
        <p:nvSpPr>
          <p:cNvPr id="436" name="rect 436"/>
          <p:cNvSpPr/>
          <p:nvPr/>
        </p:nvSpPr>
        <p:spPr>
          <a:xfrm>
            <a:off x="9971531" y="5903975"/>
            <a:ext cx="1618488" cy="245364"/>
          </a:xfrm>
          <a:prstGeom prst="rect">
            <a:avLst/>
          </a:prstGeom>
          <a:solidFill>
            <a:srgbClr val="FFFF00">
              <a:alpha val="100000"/>
            </a:srgbClr>
          </a:solidFill>
          <a:ln w="0" cap="flat">
            <a:noFill/>
            <a:prstDash val="solid"/>
            <a:miter lim="0"/>
          </a:ln>
        </p:spPr>
        <p:txBody>
          <a:bodyPr rtlCol="0"/>
          <a:lstStyle/>
          <a:p>
            <a:pPr algn="ctr"/>
            <a:endParaRPr lang="zh-CN" altLang="en-US">
              <a:latin typeface="微软雅黑" panose="020B0503020204020204" charset="-122"/>
              <a:ea typeface="微软雅黑" panose="020B0503020204020204" charset="-122"/>
            </a:endParaRPr>
          </a:p>
        </p:txBody>
      </p:sp>
      <p:sp>
        <p:nvSpPr>
          <p:cNvPr id="438" name="rect 438"/>
          <p:cNvSpPr/>
          <p:nvPr/>
        </p:nvSpPr>
        <p:spPr>
          <a:xfrm>
            <a:off x="10398252" y="6147815"/>
            <a:ext cx="765047" cy="245364"/>
          </a:xfrm>
          <a:prstGeom prst="rect">
            <a:avLst/>
          </a:prstGeom>
          <a:solidFill>
            <a:srgbClr val="FFFF00">
              <a:alpha val="100000"/>
            </a:srgbClr>
          </a:solidFill>
          <a:ln w="0" cap="flat">
            <a:noFill/>
            <a:prstDash val="solid"/>
            <a:miter lim="0"/>
          </a:ln>
        </p:spPr>
        <p:txBody>
          <a:bodyPr rtlCol="0"/>
          <a:lstStyle/>
          <a:p>
            <a:pPr algn="ctr"/>
            <a:endParaRPr lang="zh-CN" altLang="en-US">
              <a:latin typeface="微软雅黑" panose="020B0503020204020204" charset="-122"/>
              <a:ea typeface="微软雅黑" panose="020B0503020204020204" charset="-122"/>
            </a:endParaRPr>
          </a:p>
        </p:txBody>
      </p:sp>
      <p:sp>
        <p:nvSpPr>
          <p:cNvPr id="440" name="textbox 440"/>
          <p:cNvSpPr/>
          <p:nvPr/>
        </p:nvSpPr>
        <p:spPr>
          <a:xfrm>
            <a:off x="9965753" y="5919533"/>
            <a:ext cx="1637029" cy="481965"/>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微软雅黑" panose="020B0503020204020204" charset="-122"/>
              <a:ea typeface="微软雅黑" panose="020B0503020204020204" charset="-122"/>
              <a:cs typeface="Arial" panose="020B0604020202020204"/>
            </a:endParaRPr>
          </a:p>
          <a:p>
            <a:pPr marL="12700" algn="ctr" rtl="0" eaLnBrk="0">
              <a:lnSpc>
                <a:spcPct val="83000"/>
              </a:lnSpc>
            </a:pPr>
            <a:r>
              <a:rPr lang="zh-CN" altLang="en-US" sz="1600" b="1" kern="0" spc="10" dirty="0">
                <a:solidFill>
                  <a:srgbClr val="9D231F">
                    <a:alpha val="100000"/>
                  </a:srgbClr>
                </a:solidFill>
                <a:latin typeface="等线" panose="02010600030101010101" pitchFamily="2" charset="-122"/>
                <a:ea typeface="等线" panose="02010600030101010101" pitchFamily="2" charset="-122"/>
                <a:cs typeface="宋体" panose="02010600030101010101" pitchFamily="2" charset="-122"/>
              </a:rPr>
              <a:t>结</a:t>
            </a:r>
            <a:r>
              <a:rPr sz="1600" b="1" kern="0" spc="10" dirty="0" err="1">
                <a:solidFill>
                  <a:srgbClr val="9D231F">
                    <a:alpha val="100000"/>
                  </a:srgbClr>
                </a:solidFill>
                <a:latin typeface="等线" panose="02010600030101010101" pitchFamily="2" charset="-122"/>
                <a:ea typeface="等线" panose="02010600030101010101" pitchFamily="2" charset="-122"/>
                <a:cs typeface="宋体" panose="02010600030101010101" pitchFamily="2" charset="-122"/>
              </a:rPr>
              <a:t>合强度</a:t>
            </a:r>
            <a:r>
              <a:rPr sz="1600" b="1" kern="0" spc="0" dirty="0">
                <a:solidFill>
                  <a:srgbClr val="9D231F">
                    <a:alpha val="100000"/>
                  </a:srgbClr>
                </a:solidFill>
                <a:latin typeface="等线" panose="02010600030101010101" pitchFamily="2" charset="-122"/>
                <a:ea typeface="等线" panose="02010600030101010101" pitchFamily="2" charset="-122"/>
                <a:cs typeface="宋体" panose="02010600030101010101" pitchFamily="2" charset="-122"/>
              </a:rPr>
              <a:t>         </a:t>
            </a:r>
            <a:r>
              <a:rPr sz="1600" b="1" kern="0" spc="-30" dirty="0">
                <a:solidFill>
                  <a:srgbClr val="9D231F">
                    <a:alpha val="100000"/>
                  </a:srgbClr>
                </a:solidFill>
                <a:latin typeface="等线" panose="02010600030101010101" pitchFamily="2" charset="-122"/>
                <a:ea typeface="等线" panose="02010600030101010101" pitchFamily="2" charset="-122"/>
                <a:cs typeface="Tahoma" panose="020B0604030504040204"/>
              </a:rPr>
              <a:t>243</a:t>
            </a:r>
            <a:r>
              <a:rPr sz="1600" b="1" kern="0" spc="180" dirty="0">
                <a:solidFill>
                  <a:srgbClr val="9D231F">
                    <a:alpha val="100000"/>
                  </a:srgbClr>
                </a:solidFill>
                <a:latin typeface="等线" panose="02010600030101010101" pitchFamily="2" charset="-122"/>
                <a:ea typeface="等线" panose="02010600030101010101" pitchFamily="2" charset="-122"/>
                <a:cs typeface="Tahoma" panose="020B0604030504040204"/>
              </a:rPr>
              <a:t> </a:t>
            </a:r>
            <a:r>
              <a:rPr sz="1600" b="1" kern="0" spc="-30" dirty="0">
                <a:solidFill>
                  <a:srgbClr val="9D231F">
                    <a:alpha val="100000"/>
                  </a:srgbClr>
                </a:solidFill>
                <a:latin typeface="等线" panose="02010600030101010101" pitchFamily="2" charset="-122"/>
                <a:ea typeface="等线" panose="02010600030101010101" pitchFamily="2" charset="-122"/>
                <a:cs typeface="Tahoma" panose="020B0604030504040204"/>
              </a:rPr>
              <a:t>MPa</a:t>
            </a:r>
            <a:endParaRPr sz="1600" b="1" dirty="0">
              <a:latin typeface="等线" panose="02010600030101010101" pitchFamily="2" charset="-122"/>
              <a:ea typeface="等线" panose="02010600030101010101" pitchFamily="2" charset="-122"/>
              <a:cs typeface="Tahoma" panose="020B0604030504040204"/>
            </a:endParaRPr>
          </a:p>
        </p:txBody>
      </p:sp>
      <p:sp>
        <p:nvSpPr>
          <p:cNvPr id="444" name="textbox 444"/>
          <p:cNvSpPr/>
          <p:nvPr/>
        </p:nvSpPr>
        <p:spPr>
          <a:xfrm>
            <a:off x="7531607" y="1450847"/>
            <a:ext cx="1823085" cy="247015"/>
          </a:xfrm>
          <a:prstGeom prst="rect">
            <a:avLst/>
          </a:prstGeom>
          <a:solidFill>
            <a:srgbClr val="FFFF00">
              <a:alpha val="100000"/>
            </a:srgbClr>
          </a:solidFill>
          <a:ln w="0" cap="flat">
            <a:noFill/>
            <a:prstDash val="solid"/>
            <a:miter lim="0"/>
          </a:ln>
        </p:spPr>
        <p:txBody>
          <a:bodyPr vert="horz" wrap="square" lIns="0" tIns="0" rIns="0" bIns="0"/>
          <a:lstStyle/>
          <a:p>
            <a:pPr algn="ctr" rtl="0" eaLnBrk="0">
              <a:lnSpc>
                <a:spcPct val="94000"/>
              </a:lnSpc>
              <a:spcBef>
                <a:spcPts val="0"/>
              </a:spcBef>
            </a:pPr>
            <a:r>
              <a:rPr sz="1600" b="1" kern="0" spc="10" dirty="0" err="1">
                <a:solidFill>
                  <a:srgbClr val="9D231F">
                    <a:alpha val="100000"/>
                  </a:srgbClr>
                </a:solidFill>
                <a:latin typeface="等线" panose="02010600030101010101" pitchFamily="2" charset="-122"/>
                <a:ea typeface="等线" panose="02010600030101010101" pitchFamily="2" charset="-122"/>
                <a:cs typeface="宋体" panose="02010600030101010101" pitchFamily="2" charset="-122"/>
              </a:rPr>
              <a:t>几乎无孔隙</a:t>
            </a:r>
            <a:endParaRPr sz="1600" b="1" dirty="0">
              <a:latin typeface="等线" panose="02010600030101010101" pitchFamily="2" charset="-122"/>
              <a:ea typeface="等线" panose="02010600030101010101" pitchFamily="2" charset="-122"/>
              <a:cs typeface="宋体" panose="02010600030101010101" pitchFamily="2" charset="-122"/>
            </a:endParaRPr>
          </a:p>
        </p:txBody>
      </p:sp>
      <p:sp>
        <p:nvSpPr>
          <p:cNvPr id="446" name="textbox 446"/>
          <p:cNvSpPr/>
          <p:nvPr/>
        </p:nvSpPr>
        <p:spPr>
          <a:xfrm>
            <a:off x="4416743" y="4764269"/>
            <a:ext cx="2156460" cy="200660"/>
          </a:xfrm>
          <a:prstGeom prst="rect">
            <a:avLst/>
          </a:prstGeom>
          <a:noFill/>
          <a:ln w="0" cap="flat">
            <a:noFill/>
            <a:prstDash val="solid"/>
            <a:miter lim="0"/>
          </a:ln>
        </p:spPr>
        <p:txBody>
          <a:bodyPr vert="horz" wrap="square" lIns="0" tIns="0" rIns="0" bIns="0"/>
          <a:lstStyle/>
          <a:p>
            <a:pPr algn="l" rtl="0" eaLnBrk="0">
              <a:lnSpc>
                <a:spcPct val="82000"/>
              </a:lnSpc>
            </a:pPr>
            <a:endParaRPr sz="100" dirty="0">
              <a:latin typeface="微软雅黑" panose="020B0503020204020204" charset="-122"/>
              <a:ea typeface="微软雅黑" panose="020B0503020204020204" charset="-122"/>
              <a:cs typeface="Arial" panose="020B0604020202020204"/>
            </a:endParaRPr>
          </a:p>
          <a:p>
            <a:pPr marL="12700" algn="l" rtl="0" eaLnBrk="0">
              <a:lnSpc>
                <a:spcPct val="83000"/>
              </a:lnSpc>
            </a:pPr>
            <a:r>
              <a:rPr sz="600" kern="0" spc="30" dirty="0">
                <a:solidFill>
                  <a:srgbClr val="000000">
                    <a:alpha val="100000"/>
                  </a:srgbClr>
                </a:solidFill>
                <a:latin typeface="微软雅黑" panose="020B0503020204020204" charset="-122"/>
                <a:ea typeface="微软雅黑" panose="020B0503020204020204" charset="-122"/>
                <a:cs typeface="Candara" panose="020E0502030303020204"/>
              </a:rPr>
              <a:t>0</a:t>
            </a:r>
            <a:r>
              <a:rPr sz="600" kern="0" spc="0" dirty="0">
                <a:solidFill>
                  <a:srgbClr val="000000">
                    <a:alpha val="100000"/>
                  </a:srgbClr>
                </a:solidFill>
                <a:latin typeface="微软雅黑" panose="020B0503020204020204" charset="-122"/>
                <a:ea typeface="微软雅黑" panose="020B0503020204020204" charset="-122"/>
                <a:cs typeface="Candara" panose="020E0502030303020204"/>
              </a:rPr>
              <a:t>                </a:t>
            </a:r>
            <a:r>
              <a:rPr sz="600" kern="0" spc="30" dirty="0">
                <a:solidFill>
                  <a:srgbClr val="000000">
                    <a:alpha val="100000"/>
                  </a:srgbClr>
                </a:solidFill>
                <a:latin typeface="微软雅黑" panose="020B0503020204020204" charset="-122"/>
                <a:ea typeface="微软雅黑" panose="020B0503020204020204" charset="-122"/>
                <a:cs typeface="Candara" panose="020E0502030303020204"/>
              </a:rPr>
              <a:t>0.1            0.2</a:t>
            </a:r>
            <a:r>
              <a:rPr sz="600" kern="0" spc="10" dirty="0">
                <a:solidFill>
                  <a:srgbClr val="000000">
                    <a:alpha val="100000"/>
                  </a:srgbClr>
                </a:solidFill>
                <a:latin typeface="微软雅黑" panose="020B0503020204020204" charset="-122"/>
                <a:ea typeface="微软雅黑" panose="020B0503020204020204" charset="-122"/>
                <a:cs typeface="Candara" panose="020E0502030303020204"/>
              </a:rPr>
              <a:t>             </a:t>
            </a:r>
            <a:r>
              <a:rPr sz="600" kern="0" spc="30" dirty="0">
                <a:solidFill>
                  <a:srgbClr val="000000">
                    <a:alpha val="100000"/>
                  </a:srgbClr>
                </a:solidFill>
                <a:latin typeface="微软雅黑" panose="020B0503020204020204" charset="-122"/>
                <a:ea typeface="微软雅黑" panose="020B0503020204020204" charset="-122"/>
                <a:cs typeface="Candara" panose="020E0502030303020204"/>
              </a:rPr>
              <a:t>0.3</a:t>
            </a:r>
            <a:r>
              <a:rPr sz="600" kern="0" spc="10" dirty="0">
                <a:solidFill>
                  <a:srgbClr val="000000">
                    <a:alpha val="100000"/>
                  </a:srgbClr>
                </a:solidFill>
                <a:latin typeface="微软雅黑" panose="020B0503020204020204" charset="-122"/>
                <a:ea typeface="微软雅黑" panose="020B0503020204020204" charset="-122"/>
                <a:cs typeface="Candara" panose="020E0502030303020204"/>
              </a:rPr>
              <a:t>             </a:t>
            </a:r>
            <a:r>
              <a:rPr sz="600" kern="0" spc="30" dirty="0">
                <a:solidFill>
                  <a:srgbClr val="000000">
                    <a:alpha val="100000"/>
                  </a:srgbClr>
                </a:solidFill>
                <a:latin typeface="微软雅黑" panose="020B0503020204020204" charset="-122"/>
                <a:ea typeface="微软雅黑" panose="020B0503020204020204" charset="-122"/>
                <a:cs typeface="Candara" panose="020E0502030303020204"/>
              </a:rPr>
              <a:t>0.4</a:t>
            </a:r>
            <a:r>
              <a:rPr sz="600" kern="0" spc="10" dirty="0">
                <a:solidFill>
                  <a:srgbClr val="000000">
                    <a:alpha val="100000"/>
                  </a:srgbClr>
                </a:solidFill>
                <a:latin typeface="微软雅黑" panose="020B0503020204020204" charset="-122"/>
                <a:ea typeface="微软雅黑" panose="020B0503020204020204" charset="-122"/>
                <a:cs typeface="Candara" panose="020E0502030303020204"/>
              </a:rPr>
              <a:t>             </a:t>
            </a:r>
            <a:r>
              <a:rPr sz="600" kern="0" spc="20" dirty="0">
                <a:solidFill>
                  <a:srgbClr val="000000">
                    <a:alpha val="100000"/>
                  </a:srgbClr>
                </a:solidFill>
                <a:latin typeface="微软雅黑" panose="020B0503020204020204" charset="-122"/>
                <a:ea typeface="微软雅黑" panose="020B0503020204020204" charset="-122"/>
                <a:cs typeface="Candara" panose="020E0502030303020204"/>
              </a:rPr>
              <a:t>0.5</a:t>
            </a:r>
            <a:r>
              <a:rPr sz="600" kern="0" spc="10" dirty="0">
                <a:solidFill>
                  <a:srgbClr val="000000">
                    <a:alpha val="100000"/>
                  </a:srgbClr>
                </a:solidFill>
                <a:latin typeface="微软雅黑" panose="020B0503020204020204" charset="-122"/>
                <a:ea typeface="微软雅黑" panose="020B0503020204020204" charset="-122"/>
                <a:cs typeface="Candara" panose="020E0502030303020204"/>
              </a:rPr>
              <a:t>             </a:t>
            </a:r>
            <a:r>
              <a:rPr sz="600" kern="0" spc="20" dirty="0">
                <a:solidFill>
                  <a:srgbClr val="000000">
                    <a:alpha val="100000"/>
                  </a:srgbClr>
                </a:solidFill>
                <a:latin typeface="微软雅黑" panose="020B0503020204020204" charset="-122"/>
                <a:ea typeface="微软雅黑" panose="020B0503020204020204" charset="-122"/>
                <a:cs typeface="Candara" panose="020E0502030303020204"/>
              </a:rPr>
              <a:t>0.6</a:t>
            </a:r>
            <a:endParaRPr sz="600" dirty="0">
              <a:latin typeface="微软雅黑" panose="020B0503020204020204" charset="-122"/>
              <a:ea typeface="微软雅黑" panose="020B0503020204020204" charset="-122"/>
              <a:cs typeface="Candara" panose="020E0502030303020204"/>
            </a:endParaRPr>
          </a:p>
          <a:p>
            <a:pPr marL="864870" algn="l" rtl="0" eaLnBrk="0">
              <a:lnSpc>
                <a:spcPts val="780"/>
              </a:lnSpc>
            </a:pPr>
            <a:r>
              <a:rPr sz="600" b="1" kern="0" spc="60" dirty="0">
                <a:solidFill>
                  <a:srgbClr val="000000">
                    <a:alpha val="100000"/>
                  </a:srgbClr>
                </a:solidFill>
                <a:latin typeface="微软雅黑" panose="020B0503020204020204" charset="-122"/>
                <a:ea typeface="微软雅黑" panose="020B0503020204020204" charset="-122"/>
                <a:cs typeface="宋体" panose="02010600030101010101" pitchFamily="2" charset="-122"/>
              </a:rPr>
              <a:t>应变（</a:t>
            </a:r>
            <a:r>
              <a:rPr sz="600" b="1" kern="0" spc="60" dirty="0">
                <a:solidFill>
                  <a:srgbClr val="000000">
                    <a:alpha val="100000"/>
                  </a:srgbClr>
                </a:solidFill>
                <a:latin typeface="微软雅黑" panose="020B0503020204020204" charset="-122"/>
                <a:ea typeface="微软雅黑" panose="020B0503020204020204" charset="-122"/>
                <a:cs typeface="Calibri" panose="020F0502020204030204"/>
              </a:rPr>
              <a:t>%</a:t>
            </a:r>
            <a:r>
              <a:rPr sz="600" b="1" kern="0" spc="60" dirty="0">
                <a:solidFill>
                  <a:srgbClr val="000000">
                    <a:alpha val="100000"/>
                  </a:srgbClr>
                </a:solidFill>
                <a:latin typeface="微软雅黑" panose="020B0503020204020204" charset="-122"/>
                <a:ea typeface="微软雅黑" panose="020B0503020204020204" charset="-122"/>
                <a:cs typeface="宋体" panose="02010600030101010101" pitchFamily="2" charset="-122"/>
              </a:rPr>
              <a:t>）</a:t>
            </a:r>
            <a:endParaRPr sz="600" dirty="0">
              <a:latin typeface="微软雅黑" panose="020B0503020204020204" charset="-122"/>
              <a:ea typeface="微软雅黑" panose="020B0503020204020204" charset="-122"/>
              <a:cs typeface="宋体" panose="02010600030101010101" pitchFamily="2" charset="-122"/>
            </a:endParaRPr>
          </a:p>
        </p:txBody>
      </p:sp>
      <p:sp>
        <p:nvSpPr>
          <p:cNvPr id="448" name="textbox 448"/>
          <p:cNvSpPr/>
          <p:nvPr/>
        </p:nvSpPr>
        <p:spPr>
          <a:xfrm>
            <a:off x="4195515" y="3237641"/>
            <a:ext cx="172085" cy="1504314"/>
          </a:xfrm>
          <a:prstGeom prst="rect">
            <a:avLst/>
          </a:prstGeom>
          <a:noFill/>
          <a:ln w="0" cap="flat">
            <a:noFill/>
            <a:prstDash val="solid"/>
            <a:miter lim="0"/>
          </a:ln>
        </p:spPr>
        <p:txBody>
          <a:bodyPr vert="horz" wrap="square" lIns="0" tIns="0" rIns="0" bIns="0"/>
          <a:lstStyle/>
          <a:p>
            <a:pPr algn="l" rtl="0" eaLnBrk="0">
              <a:lnSpc>
                <a:spcPct val="86000"/>
              </a:lnSpc>
            </a:pPr>
            <a:endParaRPr sz="100" dirty="0">
              <a:latin typeface="微软雅黑" panose="020B0503020204020204" charset="-122"/>
              <a:ea typeface="微软雅黑" panose="020B0503020204020204" charset="-122"/>
              <a:cs typeface="Arial" panose="020B0604020202020204"/>
            </a:endParaRPr>
          </a:p>
          <a:p>
            <a:pPr marL="12700" algn="l" rtl="0" eaLnBrk="0">
              <a:lnSpc>
                <a:spcPct val="73000"/>
              </a:lnSpc>
            </a:pPr>
            <a:r>
              <a:rPr sz="600" kern="0" spc="40" dirty="0">
                <a:solidFill>
                  <a:srgbClr val="000000">
                    <a:alpha val="100000"/>
                  </a:srgbClr>
                </a:solidFill>
                <a:latin typeface="微软雅黑" panose="020B0503020204020204" charset="-122"/>
                <a:ea typeface="微软雅黑" panose="020B0503020204020204" charset="-122"/>
                <a:cs typeface="Candara" panose="020E0502030303020204"/>
              </a:rPr>
              <a:t>300</a:t>
            </a:r>
            <a:endParaRPr sz="600" dirty="0">
              <a:latin typeface="微软雅黑" panose="020B0503020204020204" charset="-122"/>
              <a:ea typeface="微软雅黑" panose="020B0503020204020204" charset="-122"/>
              <a:cs typeface="Candara" panose="020E0502030303020204"/>
            </a:endParaRPr>
          </a:p>
          <a:p>
            <a:pPr marL="14605" algn="l" rtl="0" eaLnBrk="0">
              <a:lnSpc>
                <a:spcPct val="73000"/>
              </a:lnSpc>
              <a:spcBef>
                <a:spcPts val="1355"/>
              </a:spcBef>
            </a:pPr>
            <a:r>
              <a:rPr sz="600" kern="0" spc="50" dirty="0">
                <a:solidFill>
                  <a:srgbClr val="000000">
                    <a:alpha val="100000"/>
                  </a:srgbClr>
                </a:solidFill>
                <a:latin typeface="微软雅黑" panose="020B0503020204020204" charset="-122"/>
                <a:ea typeface="微软雅黑" panose="020B0503020204020204" charset="-122"/>
                <a:cs typeface="Candara" panose="020E0502030303020204"/>
              </a:rPr>
              <a:t>250</a:t>
            </a:r>
            <a:endParaRPr sz="600" dirty="0">
              <a:latin typeface="微软雅黑" panose="020B0503020204020204" charset="-122"/>
              <a:ea typeface="微软雅黑" panose="020B0503020204020204" charset="-122"/>
              <a:cs typeface="Candara" panose="020E0502030303020204"/>
            </a:endParaRPr>
          </a:p>
          <a:p>
            <a:pPr marL="13970" algn="l" rtl="0" eaLnBrk="0">
              <a:lnSpc>
                <a:spcPct val="71000"/>
              </a:lnSpc>
              <a:spcBef>
                <a:spcPts val="1320"/>
              </a:spcBef>
            </a:pPr>
            <a:r>
              <a:rPr sz="600" kern="0" spc="40" dirty="0">
                <a:solidFill>
                  <a:srgbClr val="000000">
                    <a:alpha val="100000"/>
                  </a:srgbClr>
                </a:solidFill>
                <a:latin typeface="微软雅黑" panose="020B0503020204020204" charset="-122"/>
                <a:ea typeface="微软雅黑" panose="020B0503020204020204" charset="-122"/>
                <a:cs typeface="Candara" panose="020E0502030303020204"/>
              </a:rPr>
              <a:t>200</a:t>
            </a:r>
            <a:endParaRPr sz="600" dirty="0">
              <a:latin typeface="微软雅黑" panose="020B0503020204020204" charset="-122"/>
              <a:ea typeface="微软雅黑" panose="020B0503020204020204" charset="-122"/>
              <a:cs typeface="Candara" panose="020E0502030303020204"/>
            </a:endParaRPr>
          </a:p>
          <a:p>
            <a:pPr marL="15875" algn="l" rtl="0" eaLnBrk="0">
              <a:lnSpc>
                <a:spcPct val="73000"/>
              </a:lnSpc>
              <a:spcBef>
                <a:spcPts val="1335"/>
              </a:spcBef>
            </a:pPr>
            <a:r>
              <a:rPr sz="600" kern="0" spc="50" dirty="0">
                <a:solidFill>
                  <a:srgbClr val="000000">
                    <a:alpha val="100000"/>
                  </a:srgbClr>
                </a:solidFill>
                <a:latin typeface="微软雅黑" panose="020B0503020204020204" charset="-122"/>
                <a:ea typeface="微软雅黑" panose="020B0503020204020204" charset="-122"/>
                <a:cs typeface="Candara" panose="020E0502030303020204"/>
              </a:rPr>
              <a:t>150</a:t>
            </a:r>
            <a:endParaRPr sz="600" dirty="0">
              <a:latin typeface="微软雅黑" panose="020B0503020204020204" charset="-122"/>
              <a:ea typeface="微软雅黑" panose="020B0503020204020204" charset="-122"/>
              <a:cs typeface="Candara" panose="020E0502030303020204"/>
            </a:endParaRPr>
          </a:p>
          <a:p>
            <a:pPr marL="15875" algn="l" rtl="0" eaLnBrk="0">
              <a:lnSpc>
                <a:spcPct val="71000"/>
              </a:lnSpc>
              <a:spcBef>
                <a:spcPts val="1315"/>
              </a:spcBef>
            </a:pPr>
            <a:r>
              <a:rPr sz="600" kern="0" spc="50" dirty="0">
                <a:solidFill>
                  <a:srgbClr val="000000">
                    <a:alpha val="100000"/>
                  </a:srgbClr>
                </a:solidFill>
                <a:latin typeface="微软雅黑" panose="020B0503020204020204" charset="-122"/>
                <a:ea typeface="微软雅黑" panose="020B0503020204020204" charset="-122"/>
                <a:cs typeface="Candara" panose="020E0502030303020204"/>
              </a:rPr>
              <a:t>100</a:t>
            </a:r>
            <a:endParaRPr sz="600" dirty="0">
              <a:latin typeface="微软雅黑" panose="020B0503020204020204" charset="-122"/>
              <a:ea typeface="微软雅黑" panose="020B0503020204020204" charset="-122"/>
              <a:cs typeface="Candara" panose="020E0502030303020204"/>
            </a:endParaRPr>
          </a:p>
          <a:p>
            <a:pPr marL="65405" algn="l" rtl="0" eaLnBrk="0">
              <a:lnSpc>
                <a:spcPct val="73000"/>
              </a:lnSpc>
              <a:spcBef>
                <a:spcPts val="1335"/>
              </a:spcBef>
            </a:pPr>
            <a:r>
              <a:rPr sz="600" kern="0" spc="20" dirty="0">
                <a:solidFill>
                  <a:srgbClr val="000000">
                    <a:alpha val="100000"/>
                  </a:srgbClr>
                </a:solidFill>
                <a:latin typeface="微软雅黑" panose="020B0503020204020204" charset="-122"/>
                <a:ea typeface="微软雅黑" panose="020B0503020204020204" charset="-122"/>
                <a:cs typeface="Candara" panose="020E0502030303020204"/>
              </a:rPr>
              <a:t>50</a:t>
            </a:r>
            <a:endParaRPr sz="600" dirty="0">
              <a:latin typeface="微软雅黑" panose="020B0503020204020204" charset="-122"/>
              <a:ea typeface="微软雅黑" panose="020B0503020204020204" charset="-122"/>
              <a:cs typeface="Candara" panose="020E0502030303020204"/>
            </a:endParaRPr>
          </a:p>
          <a:p>
            <a:pPr algn="l" rtl="0" eaLnBrk="0">
              <a:lnSpc>
                <a:spcPct val="102000"/>
              </a:lnSpc>
            </a:pPr>
            <a:endParaRPr sz="1100" dirty="0">
              <a:latin typeface="微软雅黑" panose="020B0503020204020204" charset="-122"/>
              <a:ea typeface="微软雅黑" panose="020B0503020204020204" charset="-122"/>
              <a:cs typeface="Arial" panose="020B0604020202020204"/>
            </a:endParaRPr>
          </a:p>
          <a:p>
            <a:pPr marL="115570" algn="l" rtl="0" eaLnBrk="0">
              <a:lnSpc>
                <a:spcPct val="71000"/>
              </a:lnSpc>
              <a:spcBef>
                <a:spcPts val="0"/>
              </a:spcBef>
            </a:pPr>
            <a:r>
              <a:rPr sz="600" kern="0" spc="0" dirty="0">
                <a:solidFill>
                  <a:srgbClr val="000000">
                    <a:alpha val="100000"/>
                  </a:srgbClr>
                </a:solidFill>
                <a:latin typeface="微软雅黑" panose="020B0503020204020204" charset="-122"/>
                <a:ea typeface="微软雅黑" panose="020B0503020204020204" charset="-122"/>
                <a:cs typeface="Candara" panose="020E0502030303020204"/>
              </a:rPr>
              <a:t>0</a:t>
            </a:r>
            <a:endParaRPr sz="600" dirty="0">
              <a:latin typeface="微软雅黑" panose="020B0503020204020204" charset="-122"/>
              <a:ea typeface="微软雅黑" panose="020B0503020204020204" charset="-122"/>
              <a:cs typeface="Candara" panose="020E0502030303020204"/>
            </a:endParaRPr>
          </a:p>
        </p:txBody>
      </p:sp>
      <p:sp>
        <p:nvSpPr>
          <p:cNvPr id="450" name="textbox 450"/>
          <p:cNvSpPr/>
          <p:nvPr/>
        </p:nvSpPr>
        <p:spPr>
          <a:xfrm>
            <a:off x="7430414" y="4096232"/>
            <a:ext cx="1122680" cy="179704"/>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微软雅黑" panose="020B0503020204020204" charset="-122"/>
              <a:ea typeface="微软雅黑" panose="020B0503020204020204" charset="-122"/>
              <a:cs typeface="Arial" panose="020B0604020202020204"/>
            </a:endParaRPr>
          </a:p>
          <a:p>
            <a:pPr marL="12700" algn="l" rtl="0" eaLnBrk="0">
              <a:lnSpc>
                <a:spcPct val="84000"/>
              </a:lnSpc>
            </a:pPr>
            <a:r>
              <a:rPr sz="1200" kern="0" spc="-10" dirty="0">
                <a:solidFill>
                  <a:srgbClr val="000000">
                    <a:alpha val="100000"/>
                  </a:srgbClr>
                </a:solidFill>
                <a:latin typeface="微软雅黑" panose="020B0503020204020204" charset="-122"/>
                <a:ea typeface="微软雅黑" panose="020B0503020204020204" charset="-122"/>
                <a:cs typeface="Tahoma" panose="020B0604030504040204"/>
              </a:rPr>
              <a:t>AA7050 dep</a:t>
            </a:r>
            <a:r>
              <a:rPr sz="1200" kern="0" spc="110" dirty="0">
                <a:solidFill>
                  <a:srgbClr val="000000">
                    <a:alpha val="100000"/>
                  </a:srgbClr>
                </a:solidFill>
                <a:latin typeface="微软雅黑" panose="020B0503020204020204" charset="-122"/>
                <a:ea typeface="微软雅黑" panose="020B0503020204020204" charset="-122"/>
                <a:cs typeface="Tahoma" panose="020B0604030504040204"/>
              </a:rPr>
              <a:t> </a:t>
            </a:r>
            <a:r>
              <a:rPr sz="1200" kern="0" spc="-10" dirty="0">
                <a:solidFill>
                  <a:srgbClr val="000000">
                    <a:alpha val="100000"/>
                  </a:srgbClr>
                </a:solidFill>
                <a:latin typeface="微软雅黑" panose="020B0503020204020204" charset="-122"/>
                <a:ea typeface="微软雅黑" panose="020B0503020204020204" charset="-122"/>
                <a:cs typeface="Tahoma" panose="020B0604030504040204"/>
              </a:rPr>
              <a:t>osit</a:t>
            </a:r>
            <a:endParaRPr sz="1200" dirty="0">
              <a:latin typeface="微软雅黑" panose="020B0503020204020204" charset="-122"/>
              <a:ea typeface="微软雅黑" panose="020B0503020204020204" charset="-122"/>
              <a:cs typeface="Tahoma" panose="020B0604030504040204"/>
            </a:endParaRPr>
          </a:p>
        </p:txBody>
      </p:sp>
      <p:sp>
        <p:nvSpPr>
          <p:cNvPr id="452" name="textbox 452"/>
          <p:cNvSpPr/>
          <p:nvPr/>
        </p:nvSpPr>
        <p:spPr>
          <a:xfrm>
            <a:off x="7430414" y="5395366"/>
            <a:ext cx="837564" cy="198754"/>
          </a:xfrm>
          <a:prstGeom prst="rect">
            <a:avLst/>
          </a:prstGeom>
          <a:noFill/>
          <a:ln w="0" cap="flat">
            <a:noFill/>
            <a:prstDash val="solid"/>
            <a:miter lim="0"/>
          </a:ln>
        </p:spPr>
        <p:txBody>
          <a:bodyPr vert="horz" wrap="square" lIns="0" tIns="0" rIns="0" bIns="0"/>
          <a:lstStyle/>
          <a:p>
            <a:pPr algn="l" rtl="0" eaLnBrk="0">
              <a:lnSpc>
                <a:spcPct val="89000"/>
              </a:lnSpc>
            </a:pPr>
            <a:endParaRPr sz="100" dirty="0">
              <a:latin typeface="微软雅黑" panose="020B0503020204020204" charset="-122"/>
              <a:ea typeface="微软雅黑" panose="020B0503020204020204" charset="-122"/>
              <a:cs typeface="Arial" panose="020B0604020202020204"/>
            </a:endParaRPr>
          </a:p>
          <a:p>
            <a:pPr marL="12700" algn="l" rtl="0" eaLnBrk="0">
              <a:lnSpc>
                <a:spcPct val="94000"/>
              </a:lnSpc>
            </a:pPr>
            <a:r>
              <a:rPr sz="1200" kern="0" spc="-10" dirty="0">
                <a:solidFill>
                  <a:srgbClr val="000000">
                    <a:alpha val="100000"/>
                  </a:srgbClr>
                </a:solidFill>
                <a:latin typeface="微软雅黑" panose="020B0503020204020204" charset="-122"/>
                <a:ea typeface="微软雅黑" panose="020B0503020204020204" charset="-122"/>
                <a:cs typeface="Tahoma" panose="020B0604030504040204"/>
              </a:rPr>
              <a:t>AA7050</a:t>
            </a:r>
            <a:r>
              <a:rPr sz="1200" kern="0" spc="-10" dirty="0">
                <a:solidFill>
                  <a:srgbClr val="000000">
                    <a:alpha val="100000"/>
                  </a:srgbClr>
                </a:solidFill>
                <a:latin typeface="微软雅黑" panose="020B0503020204020204" charset="-122"/>
                <a:ea typeface="微软雅黑" panose="020B0503020204020204" charset="-122"/>
                <a:cs typeface="宋体" panose="02010600030101010101" pitchFamily="2" charset="-122"/>
              </a:rPr>
              <a:t>基板</a:t>
            </a:r>
            <a:endParaRPr sz="1200" dirty="0">
              <a:latin typeface="微软雅黑" panose="020B0503020204020204" charset="-122"/>
              <a:ea typeface="微软雅黑" panose="020B0503020204020204" charset="-122"/>
              <a:cs typeface="宋体" panose="02010600030101010101" pitchFamily="2" charset="-122"/>
            </a:endParaRPr>
          </a:p>
        </p:txBody>
      </p:sp>
      <p:pic>
        <p:nvPicPr>
          <p:cNvPr id="454" name="picture 454"/>
          <p:cNvPicPr>
            <a:picLocks noChangeAspect="1"/>
          </p:cNvPicPr>
          <p:nvPr/>
        </p:nvPicPr>
        <p:blipFill>
          <a:blip r:embed="rId9"/>
          <a:stretch>
            <a:fillRect/>
          </a:stretch>
        </p:blipFill>
        <p:spPr>
          <a:xfrm rot="21600000">
            <a:off x="7159561" y="1355852"/>
            <a:ext cx="19050" cy="5040045"/>
          </a:xfrm>
          <a:prstGeom prst="rect">
            <a:avLst/>
          </a:prstGeom>
        </p:spPr>
      </p:pic>
      <p:pic>
        <p:nvPicPr>
          <p:cNvPr id="456" name="picture 456"/>
          <p:cNvPicPr>
            <a:picLocks noChangeAspect="1"/>
          </p:cNvPicPr>
          <p:nvPr/>
        </p:nvPicPr>
        <p:blipFill>
          <a:blip r:embed="rId10"/>
          <a:stretch>
            <a:fillRect/>
          </a:stretch>
        </p:blipFill>
        <p:spPr>
          <a:xfrm rot="21600000">
            <a:off x="3553967" y="1365377"/>
            <a:ext cx="19050" cy="5040045"/>
          </a:xfrm>
          <a:prstGeom prst="rect">
            <a:avLst/>
          </a:prstGeom>
        </p:spPr>
      </p:pic>
      <p:pic>
        <p:nvPicPr>
          <p:cNvPr id="458" name="picture 458"/>
          <p:cNvPicPr>
            <a:picLocks noChangeAspect="1"/>
          </p:cNvPicPr>
          <p:nvPr/>
        </p:nvPicPr>
        <p:blipFill>
          <a:blip r:embed="rId11"/>
          <a:stretch>
            <a:fillRect/>
          </a:stretch>
        </p:blipFill>
        <p:spPr>
          <a:xfrm rot="21600000">
            <a:off x="7749399" y="4895735"/>
            <a:ext cx="210922" cy="447408"/>
          </a:xfrm>
          <a:prstGeom prst="rect">
            <a:avLst/>
          </a:prstGeom>
        </p:spPr>
      </p:pic>
      <p:pic>
        <p:nvPicPr>
          <p:cNvPr id="460" name="picture 460"/>
          <p:cNvPicPr>
            <a:picLocks noChangeAspect="1"/>
          </p:cNvPicPr>
          <p:nvPr/>
        </p:nvPicPr>
        <p:blipFill>
          <a:blip r:embed="rId12"/>
          <a:stretch>
            <a:fillRect/>
          </a:stretch>
        </p:blipFill>
        <p:spPr>
          <a:xfrm rot="21600000">
            <a:off x="7749476" y="4312920"/>
            <a:ext cx="210769" cy="447433"/>
          </a:xfrm>
          <a:prstGeom prst="rect">
            <a:avLst/>
          </a:prstGeom>
        </p:spPr>
      </p:pic>
      <p:sp>
        <p:nvSpPr>
          <p:cNvPr id="462" name="textbox 462"/>
          <p:cNvSpPr/>
          <p:nvPr/>
        </p:nvSpPr>
        <p:spPr>
          <a:xfrm rot="16200000">
            <a:off x="3849902" y="3902003"/>
            <a:ext cx="554355" cy="126364"/>
          </a:xfrm>
          <a:prstGeom prst="rect">
            <a:avLst/>
          </a:prstGeom>
          <a:noFill/>
          <a:ln w="0" cap="flat">
            <a:noFill/>
            <a:prstDash val="solid"/>
            <a:miter lim="0"/>
          </a:ln>
        </p:spPr>
        <p:txBody>
          <a:bodyPr vert="horz" wrap="square" lIns="0" tIns="0" rIns="0" bIns="0"/>
          <a:lstStyle/>
          <a:p>
            <a:pPr algn="l" rtl="0" eaLnBrk="0">
              <a:lnSpc>
                <a:spcPct val="114000"/>
              </a:lnSpc>
            </a:pPr>
            <a:endParaRPr sz="100" dirty="0">
              <a:latin typeface="微软雅黑" panose="020B0503020204020204" charset="-122"/>
              <a:ea typeface="微软雅黑" panose="020B0503020204020204" charset="-122"/>
              <a:cs typeface="Arial" panose="020B0604020202020204"/>
            </a:endParaRPr>
          </a:p>
          <a:p>
            <a:pPr marL="12700" algn="l" rtl="0" eaLnBrk="0">
              <a:lnSpc>
                <a:spcPts val="755"/>
              </a:lnSpc>
              <a:spcBef>
                <a:spcPts val="0"/>
              </a:spcBef>
            </a:pPr>
            <a:r>
              <a:rPr sz="600" b="1" kern="0" spc="80" dirty="0">
                <a:solidFill>
                  <a:srgbClr val="000000">
                    <a:alpha val="100000"/>
                  </a:srgbClr>
                </a:solidFill>
                <a:latin typeface="微软雅黑" panose="020B0503020204020204" charset="-122"/>
                <a:ea typeface="微软雅黑" panose="020B0503020204020204" charset="-122"/>
                <a:cs typeface="宋体" panose="02010600030101010101" pitchFamily="2" charset="-122"/>
              </a:rPr>
              <a:t>应力（</a:t>
            </a:r>
            <a:r>
              <a:rPr sz="600" kern="0" spc="-90" dirty="0">
                <a:solidFill>
                  <a:srgbClr val="000000">
                    <a:alpha val="100000"/>
                  </a:srgbClr>
                </a:solidFill>
                <a:latin typeface="微软雅黑" panose="020B0503020204020204" charset="-122"/>
                <a:ea typeface="微软雅黑" panose="020B0503020204020204" charset="-122"/>
                <a:cs typeface="宋体" panose="02010600030101010101" pitchFamily="2" charset="-122"/>
              </a:rPr>
              <a:t> </a:t>
            </a:r>
            <a:r>
              <a:rPr sz="600" b="1" kern="0" spc="0" dirty="0">
                <a:solidFill>
                  <a:srgbClr val="000000">
                    <a:alpha val="100000"/>
                  </a:srgbClr>
                </a:solidFill>
                <a:latin typeface="微软雅黑" panose="020B0503020204020204" charset="-122"/>
                <a:ea typeface="微软雅黑" panose="020B0503020204020204" charset="-122"/>
                <a:cs typeface="Calibri" panose="020F0502020204030204"/>
              </a:rPr>
              <a:t>Mpa</a:t>
            </a:r>
            <a:r>
              <a:rPr sz="600" b="1" kern="0" spc="80" dirty="0">
                <a:solidFill>
                  <a:srgbClr val="000000">
                    <a:alpha val="100000"/>
                  </a:srgbClr>
                </a:solidFill>
                <a:latin typeface="微软雅黑" panose="020B0503020204020204" charset="-122"/>
                <a:ea typeface="微软雅黑" panose="020B0503020204020204" charset="-122"/>
                <a:cs typeface="宋体" panose="02010600030101010101" pitchFamily="2" charset="-122"/>
              </a:rPr>
              <a:t>）</a:t>
            </a:r>
            <a:endParaRPr sz="600" dirty="0">
              <a:latin typeface="微软雅黑" panose="020B0503020204020204" charset="-122"/>
              <a:ea typeface="微软雅黑" panose="020B0503020204020204" charset="-122"/>
              <a:cs typeface="宋体" panose="02010600030101010101" pitchFamily="2" charset="-122"/>
            </a:endParaRPr>
          </a:p>
        </p:txBody>
      </p:sp>
      <p:pic>
        <p:nvPicPr>
          <p:cNvPr id="464" name="picture 464"/>
          <p:cNvPicPr>
            <a:picLocks noChangeAspect="1"/>
          </p:cNvPicPr>
          <p:nvPr/>
        </p:nvPicPr>
        <p:blipFill>
          <a:blip r:embed="rId13"/>
          <a:stretch>
            <a:fillRect/>
          </a:stretch>
        </p:blipFill>
        <p:spPr>
          <a:xfrm rot="21600000">
            <a:off x="5551932" y="4570348"/>
            <a:ext cx="149351" cy="6350"/>
          </a:xfrm>
          <a:prstGeom prst="rect">
            <a:avLst/>
          </a:prstGeom>
        </p:spPr>
      </p:pic>
      <p:pic>
        <p:nvPicPr>
          <p:cNvPr id="466" name="picture 466"/>
          <p:cNvPicPr>
            <a:picLocks noChangeAspect="1"/>
          </p:cNvPicPr>
          <p:nvPr/>
        </p:nvPicPr>
        <p:blipFill>
          <a:blip r:embed="rId14"/>
          <a:stretch>
            <a:fillRect/>
          </a:stretch>
        </p:blipFill>
        <p:spPr>
          <a:xfrm rot="21600000">
            <a:off x="5820155" y="4382897"/>
            <a:ext cx="128015" cy="6350"/>
          </a:xfrm>
          <a:prstGeom prst="rect">
            <a:avLst/>
          </a:prstGeom>
        </p:spPr>
      </p:pic>
      <p:pic>
        <p:nvPicPr>
          <p:cNvPr id="468" name="picture 468"/>
          <p:cNvPicPr>
            <a:picLocks noChangeAspect="1"/>
          </p:cNvPicPr>
          <p:nvPr/>
        </p:nvPicPr>
        <p:blipFill>
          <a:blip r:embed="rId15"/>
          <a:stretch>
            <a:fillRect/>
          </a:stretch>
        </p:blipFill>
        <p:spPr>
          <a:xfrm rot="21600000">
            <a:off x="5820155" y="4570348"/>
            <a:ext cx="128015" cy="6350"/>
          </a:xfrm>
          <a:prstGeom prst="rect">
            <a:avLst/>
          </a:prstGeom>
        </p:spPr>
      </p:pic>
      <p:pic>
        <p:nvPicPr>
          <p:cNvPr id="470" name="picture 470"/>
          <p:cNvPicPr>
            <a:picLocks noChangeAspect="1"/>
          </p:cNvPicPr>
          <p:nvPr/>
        </p:nvPicPr>
        <p:blipFill>
          <a:blip r:embed="rId16"/>
          <a:stretch>
            <a:fillRect/>
          </a:stretch>
        </p:blipFill>
        <p:spPr>
          <a:xfrm rot="21600000">
            <a:off x="5652515" y="4382897"/>
            <a:ext cx="50291" cy="6350"/>
          </a:xfrm>
          <a:prstGeom prst="rect">
            <a:avLst/>
          </a:prstGeom>
        </p:spPr>
      </p:pic>
      <p:pic>
        <p:nvPicPr>
          <p:cNvPr id="472" name="picture 472"/>
          <p:cNvPicPr>
            <a:picLocks noChangeAspect="1"/>
          </p:cNvPicPr>
          <p:nvPr/>
        </p:nvPicPr>
        <p:blipFill>
          <a:blip r:embed="rId17"/>
          <a:stretch>
            <a:fillRect/>
          </a:stretch>
        </p:blipFill>
        <p:spPr>
          <a:xfrm rot="21600000">
            <a:off x="4443831" y="4676470"/>
            <a:ext cx="7620" cy="32740"/>
          </a:xfrm>
          <a:prstGeom prst="rect">
            <a:avLst/>
          </a:prstGeom>
        </p:spPr>
      </p:pic>
      <p:pic>
        <p:nvPicPr>
          <p:cNvPr id="474" name="picture 474"/>
          <p:cNvPicPr>
            <a:picLocks noChangeAspect="1"/>
          </p:cNvPicPr>
          <p:nvPr/>
        </p:nvPicPr>
        <p:blipFill>
          <a:blip r:embed="rId18"/>
          <a:stretch>
            <a:fillRect/>
          </a:stretch>
        </p:blipFill>
        <p:spPr>
          <a:xfrm rot="21600000">
            <a:off x="5469204" y="4676470"/>
            <a:ext cx="7620" cy="32740"/>
          </a:xfrm>
          <a:prstGeom prst="rect">
            <a:avLst/>
          </a:prstGeom>
        </p:spPr>
      </p:pic>
      <p:pic>
        <p:nvPicPr>
          <p:cNvPr id="476" name="picture 476"/>
          <p:cNvPicPr>
            <a:picLocks noChangeAspect="1"/>
          </p:cNvPicPr>
          <p:nvPr/>
        </p:nvPicPr>
        <p:blipFill>
          <a:blip r:embed="rId17"/>
          <a:stretch>
            <a:fillRect/>
          </a:stretch>
        </p:blipFill>
        <p:spPr>
          <a:xfrm rot="21600000">
            <a:off x="5815672" y="4676470"/>
            <a:ext cx="7620" cy="32740"/>
          </a:xfrm>
          <a:prstGeom prst="rect">
            <a:avLst/>
          </a:prstGeom>
        </p:spPr>
      </p:pic>
      <p:pic>
        <p:nvPicPr>
          <p:cNvPr id="478" name="picture 478"/>
          <p:cNvPicPr>
            <a:picLocks noChangeAspect="1"/>
          </p:cNvPicPr>
          <p:nvPr/>
        </p:nvPicPr>
        <p:blipFill>
          <a:blip r:embed="rId17"/>
          <a:stretch>
            <a:fillRect/>
          </a:stretch>
        </p:blipFill>
        <p:spPr>
          <a:xfrm rot="21600000">
            <a:off x="6157467" y="4676470"/>
            <a:ext cx="7620" cy="32740"/>
          </a:xfrm>
          <a:prstGeom prst="rect">
            <a:avLst/>
          </a:prstGeom>
        </p:spPr>
      </p:pic>
      <p:pic>
        <p:nvPicPr>
          <p:cNvPr id="480" name="picture 480"/>
          <p:cNvPicPr>
            <a:picLocks noChangeAspect="1"/>
          </p:cNvPicPr>
          <p:nvPr/>
        </p:nvPicPr>
        <p:blipFill>
          <a:blip r:embed="rId17"/>
          <a:stretch>
            <a:fillRect/>
          </a:stretch>
        </p:blipFill>
        <p:spPr>
          <a:xfrm rot="21600000">
            <a:off x="4785626" y="4676470"/>
            <a:ext cx="7620" cy="32740"/>
          </a:xfrm>
          <a:prstGeom prst="rect">
            <a:avLst/>
          </a:prstGeom>
        </p:spPr>
      </p:pic>
      <p:pic>
        <p:nvPicPr>
          <p:cNvPr id="482" name="picture 482"/>
          <p:cNvPicPr>
            <a:picLocks noChangeAspect="1"/>
          </p:cNvPicPr>
          <p:nvPr/>
        </p:nvPicPr>
        <p:blipFill>
          <a:blip r:embed="rId17"/>
          <a:stretch>
            <a:fillRect/>
          </a:stretch>
        </p:blipFill>
        <p:spPr>
          <a:xfrm rot="21600000">
            <a:off x="5127409" y="4676470"/>
            <a:ext cx="7619" cy="32740"/>
          </a:xfrm>
          <a:prstGeom prst="rect">
            <a:avLst/>
          </a:prstGeom>
        </p:spPr>
      </p:pic>
      <p:pic>
        <p:nvPicPr>
          <p:cNvPr id="484" name="picture 484"/>
          <p:cNvPicPr>
            <a:picLocks noChangeAspect="1"/>
          </p:cNvPicPr>
          <p:nvPr/>
        </p:nvPicPr>
        <p:blipFill>
          <a:blip r:embed="rId17"/>
          <a:stretch>
            <a:fillRect/>
          </a:stretch>
        </p:blipFill>
        <p:spPr>
          <a:xfrm rot="21600000">
            <a:off x="6499262" y="4676470"/>
            <a:ext cx="7619" cy="3274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textbox 486"/>
          <p:cNvSpPr/>
          <p:nvPr/>
        </p:nvSpPr>
        <p:spPr>
          <a:xfrm>
            <a:off x="418757" y="461770"/>
            <a:ext cx="9936205" cy="5617753"/>
          </a:xfrm>
          <a:prstGeom prst="rect">
            <a:avLst/>
          </a:prstGeom>
          <a:noFill/>
          <a:ln w="0" cap="flat">
            <a:noFill/>
            <a:prstDash val="solid"/>
            <a:miter lim="0"/>
          </a:ln>
        </p:spPr>
        <p:txBody>
          <a:bodyPr vert="horz" wrap="square" lIns="0" tIns="0" rIns="0" bIns="0"/>
          <a:lstStyle/>
          <a:p>
            <a:pPr algn="l" rtl="0" eaLnBrk="0">
              <a:lnSpc>
                <a:spcPct val="96000"/>
              </a:lnSpc>
            </a:pPr>
            <a:endParaRPr sz="100" dirty="0">
              <a:latin typeface="等线" panose="02010600030101010101" pitchFamily="2" charset="-122"/>
              <a:ea typeface="等线" panose="02010600030101010101" pitchFamily="2" charset="-122"/>
              <a:cs typeface="Arial" panose="020B0604020202020204"/>
            </a:endParaRPr>
          </a:p>
          <a:p>
            <a:pPr marL="17780" algn="l" rtl="0" eaLnBrk="0">
              <a:lnSpc>
                <a:spcPct val="83000"/>
              </a:lnSpc>
            </a:pPr>
            <a:r>
              <a:rPr sz="3200" b="1" kern="0" spc="-2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用于维修应用的</a:t>
            </a:r>
            <a:r>
              <a:rPr sz="3200" b="1" kern="0" spc="-20" dirty="0">
                <a:solidFill>
                  <a:srgbClr val="000000">
                    <a:alpha val="100000"/>
                  </a:srgbClr>
                </a:solidFill>
                <a:latin typeface="等线" panose="02010600030101010101" pitchFamily="2" charset="-122"/>
                <a:ea typeface="等线" panose="02010600030101010101" pitchFamily="2" charset="-122"/>
                <a:cs typeface="Tahoma" panose="020B0604030504040204"/>
              </a:rPr>
              <a:t>Al 7050</a:t>
            </a:r>
            <a:r>
              <a:rPr sz="3200" b="1" kern="0" spc="-2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合</a:t>
            </a:r>
            <a:r>
              <a:rPr sz="3200" b="1" kern="0" spc="-3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金</a:t>
            </a:r>
            <a:endParaRPr lang="zh-CN" altLang="en-US" sz="3200" b="1" dirty="0">
              <a:latin typeface="等线" panose="02010600030101010101" pitchFamily="2" charset="-122"/>
              <a:ea typeface="等线" panose="02010600030101010101" pitchFamily="2" charset="-122"/>
              <a:cs typeface="宋体" panose="02010600030101010101" pitchFamily="2" charset="-122"/>
            </a:endParaRPr>
          </a:p>
          <a:p>
            <a:pPr algn="l" rtl="0" eaLnBrk="0">
              <a:lnSpc>
                <a:spcPct val="137000"/>
              </a:lnSpc>
            </a:pPr>
            <a:endParaRPr lang="zh-CN" altLang="en-US" sz="1000" dirty="0">
              <a:latin typeface="等线" panose="02010600030101010101" pitchFamily="2" charset="-122"/>
              <a:ea typeface="等线" panose="02010600030101010101" pitchFamily="2" charset="-122"/>
              <a:cs typeface="Arial" panose="020B0604020202020204"/>
            </a:endParaRPr>
          </a:p>
          <a:p>
            <a:pPr algn="l" rtl="0" eaLnBrk="0">
              <a:lnSpc>
                <a:spcPct val="137000"/>
              </a:lnSpc>
            </a:pPr>
            <a:endParaRPr sz="1000" dirty="0">
              <a:latin typeface="等线" panose="02010600030101010101" pitchFamily="2" charset="-122"/>
              <a:ea typeface="等线" panose="02010600030101010101" pitchFamily="2" charset="-122"/>
              <a:cs typeface="Arial" panose="020B0604020202020204"/>
            </a:endParaRPr>
          </a:p>
          <a:p>
            <a:pPr marL="17780" algn="l" rtl="0" eaLnBrk="0">
              <a:lnSpc>
                <a:spcPct val="100000"/>
              </a:lnSpc>
              <a:spcBef>
                <a:spcPts val="520"/>
              </a:spcBef>
            </a:pPr>
            <a:endParaRPr lang="zh-CN" sz="1700" dirty="0">
              <a:latin typeface="等线" panose="02010600030101010101" pitchFamily="2" charset="-122"/>
              <a:ea typeface="等线" panose="02010600030101010101" pitchFamily="2" charset="-122"/>
              <a:cs typeface="宋体" panose="02010600030101010101" pitchFamily="2" charset="-122"/>
            </a:endParaRPr>
          </a:p>
          <a:p>
            <a:pPr marL="17780" algn="l" rtl="0" eaLnBrk="0">
              <a:lnSpc>
                <a:spcPct val="100000"/>
              </a:lnSpc>
              <a:spcBef>
                <a:spcPts val="520"/>
              </a:spcBef>
            </a:pPr>
            <a:r>
              <a:rPr lang="zh-CN" sz="2400" b="1" dirty="0">
                <a:latin typeface="等线" panose="02010600030101010101" pitchFamily="2" charset="-122"/>
                <a:ea typeface="等线" panose="02010600030101010101" pitchFamily="2" charset="-122"/>
                <a:cs typeface="宋体" panose="02010600030101010101" pitchFamily="2" charset="-122"/>
              </a:rPr>
              <a:t>总结</a:t>
            </a:r>
            <a:r>
              <a:rPr lang="zh-CN" altLang="en-US" sz="2400" b="1" dirty="0">
                <a:latin typeface="等线" panose="02010600030101010101" pitchFamily="2" charset="-122"/>
                <a:ea typeface="等线" panose="02010600030101010101" pitchFamily="2" charset="-122"/>
                <a:cs typeface="宋体" panose="02010600030101010101" pitchFamily="2" charset="-122"/>
              </a:rPr>
              <a:t>：</a:t>
            </a:r>
            <a:endParaRPr sz="2400" b="1" dirty="0">
              <a:latin typeface="等线" panose="02010600030101010101" pitchFamily="2" charset="-122"/>
              <a:ea typeface="等线" panose="02010600030101010101" pitchFamily="2" charset="-122"/>
              <a:cs typeface="宋体" panose="02010600030101010101" pitchFamily="2" charset="-122"/>
            </a:endParaRPr>
          </a:p>
          <a:p>
            <a:pPr marL="21590" algn="l" rtl="0" eaLnBrk="0">
              <a:lnSpc>
                <a:spcPct val="88000"/>
              </a:lnSpc>
              <a:spcBef>
                <a:spcPts val="1535"/>
              </a:spcBef>
            </a:pPr>
            <a:r>
              <a:rPr sz="2400" kern="0" spc="90" dirty="0" err="1">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特殊的硬件、定制的粉末和正</a:t>
            </a:r>
            <a:r>
              <a:rPr sz="2400" kern="0" spc="80" dirty="0" err="1">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确的工艺参数可产生</a:t>
            </a:r>
            <a:r>
              <a:rPr lang="zh-CN" sz="2400" kern="0" spc="8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卓越</a:t>
            </a:r>
            <a:r>
              <a:rPr sz="2400" kern="0" spc="90" dirty="0">
                <a:solidFill>
                  <a:srgbClr val="000000">
                    <a:alpha val="100000"/>
                  </a:srgbClr>
                </a:solidFill>
                <a:latin typeface="等线" panose="02010600030101010101" pitchFamily="2" charset="-122"/>
                <a:ea typeface="等线" panose="02010600030101010101" pitchFamily="2" charset="-122"/>
              </a:rPr>
              <a:t>的涂层性能。</a:t>
            </a:r>
            <a:endParaRPr sz="2400" kern="0" spc="90" dirty="0">
              <a:solidFill>
                <a:srgbClr val="000000">
                  <a:alpha val="100000"/>
                </a:srgbClr>
              </a:solidFill>
              <a:latin typeface="等线" panose="02010600030101010101" pitchFamily="2" charset="-122"/>
              <a:ea typeface="等线" panose="02010600030101010101" pitchFamily="2" charset="-122"/>
            </a:endParaRPr>
          </a:p>
          <a:p>
            <a:pPr marL="12700" eaLnBrk="0">
              <a:lnSpc>
                <a:spcPct val="99000"/>
              </a:lnSpc>
              <a:spcBef>
                <a:spcPts val="510"/>
              </a:spcBef>
            </a:pPr>
            <a:r>
              <a:rPr sz="2400" kern="0" spc="90" dirty="0" err="1">
                <a:solidFill>
                  <a:srgbClr val="000000">
                    <a:alpha val="100000"/>
                  </a:srgbClr>
                </a:solidFill>
                <a:latin typeface="等线" panose="02010600030101010101" pitchFamily="2" charset="-122"/>
                <a:ea typeface="等线" panose="02010600030101010101" pitchFamily="2" charset="-122"/>
              </a:rPr>
              <a:t>在喷涂态下</a:t>
            </a:r>
            <a:r>
              <a:rPr lang="zh-CN" altLang="en-US" sz="2400" kern="0" spc="90" dirty="0">
                <a:solidFill>
                  <a:srgbClr val="000000">
                    <a:alpha val="100000"/>
                  </a:srgbClr>
                </a:solidFill>
                <a:latin typeface="等线" panose="02010600030101010101" pitchFamily="2" charset="-122"/>
                <a:ea typeface="等线" panose="02010600030101010101" pitchFamily="2" charset="-122"/>
              </a:rPr>
              <a:t>，</a:t>
            </a:r>
            <a:r>
              <a:rPr sz="2400" kern="0" spc="90" dirty="0" err="1">
                <a:solidFill>
                  <a:srgbClr val="000000">
                    <a:alpha val="100000"/>
                  </a:srgbClr>
                </a:solidFill>
                <a:latin typeface="等线" panose="02010600030101010101" pitchFamily="2" charset="-122"/>
                <a:ea typeface="等线" panose="02010600030101010101" pitchFamily="2" charset="-122"/>
              </a:rPr>
              <a:t>可实现高强度和显著的延展性</a:t>
            </a:r>
            <a:r>
              <a:rPr sz="2400" kern="0" spc="90" dirty="0">
                <a:solidFill>
                  <a:srgbClr val="000000">
                    <a:alpha val="100000"/>
                  </a:srgbClr>
                </a:solidFill>
                <a:latin typeface="等线" panose="02010600030101010101" pitchFamily="2" charset="-122"/>
                <a:ea typeface="等线" panose="02010600030101010101" pitchFamily="2" charset="-122"/>
              </a:rPr>
              <a:t>。</a:t>
            </a:r>
            <a:endParaRPr lang="en-US" sz="2400" kern="0" spc="90" dirty="0">
              <a:solidFill>
                <a:srgbClr val="000000">
                  <a:alpha val="100000"/>
                </a:srgbClr>
              </a:solidFill>
              <a:latin typeface="等线" panose="02010600030101010101" pitchFamily="2" charset="-122"/>
              <a:ea typeface="等线" panose="02010600030101010101" pitchFamily="2" charset="-122"/>
            </a:endParaRPr>
          </a:p>
          <a:p>
            <a:pPr marL="12700" eaLnBrk="0">
              <a:lnSpc>
                <a:spcPct val="99000"/>
              </a:lnSpc>
              <a:spcBef>
                <a:spcPts val="510"/>
              </a:spcBef>
            </a:pPr>
            <a:endParaRPr lang="en-US" altLang="zh-CN" sz="2400" kern="0" spc="80" dirty="0">
              <a:solidFill>
                <a:srgbClr val="000000">
                  <a:alpha val="100000"/>
                </a:srgbClr>
              </a:solidFill>
              <a:latin typeface="等线" panose="02010600030101010101" pitchFamily="2" charset="-122"/>
              <a:ea typeface="等线" panose="02010600030101010101" pitchFamily="2" charset="-122"/>
              <a:cs typeface="Arial" panose="020B0604020202020204"/>
            </a:endParaRPr>
          </a:p>
          <a:p>
            <a:pPr marL="12700" eaLnBrk="0">
              <a:lnSpc>
                <a:spcPct val="99000"/>
              </a:lnSpc>
              <a:spcBef>
                <a:spcPts val="510"/>
              </a:spcBef>
            </a:pPr>
            <a:r>
              <a:rPr lang="en-US" altLang="zh-CN" sz="2400" kern="0" spc="90" dirty="0">
                <a:solidFill>
                  <a:srgbClr val="000000">
                    <a:alpha val="100000"/>
                  </a:srgbClr>
                </a:solidFill>
                <a:latin typeface="等线" panose="02010600030101010101" pitchFamily="2" charset="-122"/>
                <a:ea typeface="等线" panose="02010600030101010101" pitchFamily="2" charset="-122"/>
              </a:rPr>
              <a:t>AA7050</a:t>
            </a:r>
            <a:r>
              <a:rPr lang="zh-CN" altLang="en-US" sz="2400" kern="0" spc="90" dirty="0">
                <a:solidFill>
                  <a:srgbClr val="000000">
                    <a:alpha val="100000"/>
                  </a:srgbClr>
                </a:solidFill>
                <a:latin typeface="等线" panose="02010600030101010101" pitchFamily="2" charset="-122"/>
                <a:ea typeface="等线" panose="02010600030101010101" pitchFamily="2" charset="-122"/>
              </a:rPr>
              <a:t>基材与沉积物之间的粘附强度达到</a:t>
            </a:r>
            <a:r>
              <a:rPr lang="en-US" altLang="zh-CN" sz="2400" kern="0" spc="90" dirty="0">
                <a:solidFill>
                  <a:srgbClr val="000000">
                    <a:alpha val="100000"/>
                  </a:srgbClr>
                </a:solidFill>
                <a:latin typeface="等线" panose="02010600030101010101" pitchFamily="2" charset="-122"/>
                <a:ea typeface="等线" panose="02010600030101010101" pitchFamily="2" charset="-122"/>
              </a:rPr>
              <a:t>243 MPa</a:t>
            </a:r>
            <a:r>
              <a:rPr lang="zh-CN" altLang="en-US" sz="2400" kern="0" spc="90" dirty="0">
                <a:solidFill>
                  <a:srgbClr val="000000">
                    <a:alpha val="100000"/>
                  </a:srgbClr>
                </a:solidFill>
                <a:latin typeface="等线" panose="02010600030101010101" pitchFamily="2" charset="-122"/>
                <a:ea typeface="等线" panose="02010600030101010101" pitchFamily="2" charset="-122"/>
              </a:rPr>
              <a:t>。</a:t>
            </a:r>
            <a:endParaRPr lang="en-US" altLang="zh-CN" sz="2400" kern="0" spc="90" dirty="0">
              <a:solidFill>
                <a:srgbClr val="000000">
                  <a:alpha val="100000"/>
                </a:srgbClr>
              </a:solidFill>
              <a:latin typeface="等线" panose="02010600030101010101" pitchFamily="2" charset="-122"/>
              <a:ea typeface="等线" panose="02010600030101010101" pitchFamily="2" charset="-122"/>
            </a:endParaRPr>
          </a:p>
          <a:p>
            <a:pPr marL="12700" eaLnBrk="0">
              <a:lnSpc>
                <a:spcPct val="99000"/>
              </a:lnSpc>
              <a:spcBef>
                <a:spcPts val="510"/>
              </a:spcBef>
            </a:pPr>
            <a:endParaRPr lang="en-US" altLang="zh-CN" sz="1000" kern="0" spc="70" dirty="0">
              <a:solidFill>
                <a:srgbClr val="000000">
                  <a:alpha val="100000"/>
                </a:srgbClr>
              </a:solidFill>
              <a:latin typeface="等线" panose="02010600030101010101" pitchFamily="2" charset="-122"/>
              <a:ea typeface="等线" panose="02010600030101010101" pitchFamily="2" charset="-122"/>
              <a:cs typeface="Arial" panose="020B0604020202020204"/>
            </a:endParaRPr>
          </a:p>
          <a:p>
            <a:pPr marL="12700" eaLnBrk="0">
              <a:lnSpc>
                <a:spcPct val="99000"/>
              </a:lnSpc>
              <a:spcBef>
                <a:spcPts val="510"/>
              </a:spcBef>
            </a:pPr>
            <a:r>
              <a:rPr lang="en-US" altLang="zh-CN" sz="2400" kern="0" spc="90" dirty="0">
                <a:solidFill>
                  <a:srgbClr val="C00000"/>
                </a:solidFill>
                <a:latin typeface="等线" panose="02010600030101010101" pitchFamily="2" charset="-122"/>
                <a:ea typeface="等线" panose="02010600030101010101" pitchFamily="2" charset="-122"/>
              </a:rPr>
              <a:t>AA6xxx</a:t>
            </a:r>
            <a:r>
              <a:rPr lang="zh-CN" altLang="en-US" sz="2400" kern="0" spc="90" dirty="0">
                <a:solidFill>
                  <a:srgbClr val="C00000"/>
                </a:solidFill>
                <a:latin typeface="等线" panose="02010600030101010101" pitchFamily="2" charset="-122"/>
                <a:ea typeface="等线" panose="02010600030101010101" pitchFamily="2" charset="-122"/>
              </a:rPr>
              <a:t>和</a:t>
            </a:r>
            <a:r>
              <a:rPr lang="en-US" altLang="zh-CN" sz="2400" kern="0" spc="90" dirty="0">
                <a:solidFill>
                  <a:srgbClr val="C00000"/>
                </a:solidFill>
                <a:latin typeface="等线" panose="02010600030101010101" pitchFamily="2" charset="-122"/>
                <a:ea typeface="等线" panose="02010600030101010101" pitchFamily="2" charset="-122"/>
              </a:rPr>
              <a:t>AA2xxx</a:t>
            </a:r>
            <a:r>
              <a:rPr lang="zh-CN" altLang="en-US" sz="2400" kern="0" spc="90" dirty="0">
                <a:solidFill>
                  <a:srgbClr val="C00000"/>
                </a:solidFill>
                <a:latin typeface="等线" panose="02010600030101010101" pitchFamily="2" charset="-122"/>
                <a:ea typeface="等线" panose="02010600030101010101" pitchFamily="2" charset="-122"/>
              </a:rPr>
              <a:t>的进一步试验正在进行中， 以验证这一概念并证明特殊硬件的潜力。</a:t>
            </a:r>
            <a:endParaRPr lang="zh-CN" altLang="en-US" sz="2400" kern="0" spc="90" dirty="0">
              <a:solidFill>
                <a:srgbClr val="C00000"/>
              </a:solidFill>
              <a:latin typeface="等线" panose="02010600030101010101" pitchFamily="2" charset="-122"/>
              <a:ea typeface="等线" panose="02010600030101010101" pitchFamily="2" charset="-122"/>
            </a:endParaRPr>
          </a:p>
          <a:p>
            <a:pPr marL="12700" eaLnBrk="0">
              <a:lnSpc>
                <a:spcPct val="99000"/>
              </a:lnSpc>
              <a:spcBef>
                <a:spcPts val="510"/>
              </a:spcBef>
            </a:pPr>
            <a:endParaRPr lang="zh-CN" altLang="en-US" sz="1000" dirty="0">
              <a:latin typeface="等线" panose="02010600030101010101" pitchFamily="2" charset="-122"/>
              <a:ea typeface="等线" panose="02010600030101010101" pitchFamily="2" charset="-122"/>
              <a:cs typeface="Arial" panose="020B0604020202020204"/>
            </a:endParaRPr>
          </a:p>
          <a:p>
            <a:pPr eaLnBrk="0">
              <a:lnSpc>
                <a:spcPct val="106000"/>
              </a:lnSpc>
            </a:pPr>
            <a:endParaRPr lang="zh-CN" altLang="en-US" sz="1000" kern="0" dirty="0">
              <a:solidFill>
                <a:srgbClr val="9D231F">
                  <a:alpha val="100000"/>
                </a:srgbClr>
              </a:solidFill>
              <a:latin typeface="等线" panose="02010600030101010101" pitchFamily="2" charset="-122"/>
              <a:ea typeface="等线" panose="02010600030101010101" pitchFamily="2" charset="-122"/>
              <a:cs typeface="Arial" panose="020B0604020202020204"/>
            </a:endParaRPr>
          </a:p>
          <a:p>
            <a:pPr marL="20320" algn="l" rtl="0" eaLnBrk="0">
              <a:lnSpc>
                <a:spcPts val="4395"/>
              </a:lnSpc>
            </a:pPr>
            <a:endParaRPr sz="1000" dirty="0">
              <a:latin typeface="等线" panose="02010600030101010101" pitchFamily="2" charset="-122"/>
              <a:ea typeface="等线" panose="02010600030101010101" pitchFamily="2" charset="-122"/>
              <a:cs typeface="Arial" panose="020B0604020202020204"/>
            </a:endParaRPr>
          </a:p>
          <a:p>
            <a:pPr marL="12700" algn="l" rtl="0" eaLnBrk="0">
              <a:lnSpc>
                <a:spcPct val="99000"/>
              </a:lnSpc>
              <a:spcBef>
                <a:spcPts val="510"/>
              </a:spcBef>
            </a:pPr>
            <a:endParaRPr sz="2000" kern="0" spc="0" dirty="0">
              <a:solidFill>
                <a:srgbClr val="000000">
                  <a:alpha val="100000"/>
                </a:srgbClr>
              </a:solidFill>
              <a:latin typeface="等线" panose="02010600030101010101" pitchFamily="2" charset="-122"/>
              <a:ea typeface="等线" panose="02010600030101010101" pitchFamily="2" charset="-122"/>
              <a:cs typeface="Arial" panose="020B0604020202020204"/>
            </a:endParaRPr>
          </a:p>
        </p:txBody>
      </p:sp>
      <p:pic>
        <p:nvPicPr>
          <p:cNvPr id="488" name="picture 488"/>
          <p:cNvPicPr>
            <a:picLocks noChangeAspect="1"/>
          </p:cNvPicPr>
          <p:nvPr/>
        </p:nvPicPr>
        <p:blipFill>
          <a:blip r:embed="rId1"/>
          <a:stretch>
            <a:fillRect/>
          </a:stretch>
        </p:blipFill>
        <p:spPr>
          <a:xfrm rot="21600000">
            <a:off x="9364980" y="461771"/>
            <a:ext cx="2510028" cy="781811"/>
          </a:xfrm>
          <a:prstGeom prst="rect">
            <a:avLst/>
          </a:prstGeom>
        </p:spPr>
      </p:pic>
      <p:sp>
        <p:nvSpPr>
          <p:cNvPr id="490" name="rect 490"/>
          <p:cNvSpPr/>
          <p:nvPr/>
        </p:nvSpPr>
        <p:spPr>
          <a:xfrm>
            <a:off x="1719072" y="978408"/>
            <a:ext cx="246888" cy="245363"/>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492" name="textbox 492"/>
          <p:cNvSpPr/>
          <p:nvPr/>
        </p:nvSpPr>
        <p:spPr>
          <a:xfrm>
            <a:off x="414197" y="965708"/>
            <a:ext cx="2759710" cy="311150"/>
          </a:xfrm>
          <a:prstGeom prst="rect">
            <a:avLst/>
          </a:prstGeom>
          <a:noFill/>
          <a:ln w="0" cap="flat">
            <a:noFill/>
            <a:prstDash val="solid"/>
            <a:miter lim="0"/>
          </a:ln>
        </p:spPr>
        <p:txBody>
          <a:bodyPr vert="horz" wrap="square" lIns="0" tIns="0" rIns="0" bIns="0"/>
          <a:lstStyle/>
          <a:p>
            <a:pPr algn="l" rtl="0" eaLnBrk="0">
              <a:lnSpc>
                <a:spcPct val="103000"/>
              </a:lnSpc>
            </a:pPr>
            <a:endParaRPr sz="400" dirty="0">
              <a:latin typeface="Arial" panose="020B0604020202020204"/>
              <a:ea typeface="Arial" panose="020B0604020202020204"/>
              <a:cs typeface="Arial" panose="020B0604020202020204"/>
            </a:endParaRPr>
          </a:p>
          <a:p>
            <a:pPr marL="12700" algn="l" rtl="0" eaLnBrk="0">
              <a:lnSpc>
                <a:spcPct val="95000"/>
              </a:lnSpc>
              <a:spcBef>
                <a:spcPts val="0"/>
              </a:spcBef>
            </a:pPr>
            <a:r>
              <a:rPr sz="2000" b="1" u="sng" kern="0" spc="10" dirty="0">
                <a:solidFill>
                  <a:srgbClr val="9D231F">
                    <a:alpha val="100000"/>
                  </a:srgbClr>
                </a:solidFill>
                <a:uFill>
                  <a:solidFill>
                    <a:srgbClr val="9C1006"/>
                  </a:solidFill>
                </a:uFill>
                <a:latin typeface="等线" panose="02010600030101010101" pitchFamily="2" charset="-122"/>
                <a:ea typeface="等线" panose="02010600030101010101" pitchFamily="2" charset="-122"/>
                <a:cs typeface="宋体" panose="02010600030101010101" pitchFamily="2" charset="-122"/>
              </a:rPr>
              <a:t>推进气体</a:t>
            </a:r>
            <a:r>
              <a:rPr sz="2000" b="1" u="sng" kern="0" spc="10" dirty="0">
                <a:solidFill>
                  <a:srgbClr val="9D231F">
                    <a:alpha val="100000"/>
                  </a:srgbClr>
                </a:solidFill>
                <a:uFill>
                  <a:solidFill>
                    <a:srgbClr val="9C1006"/>
                  </a:solidFill>
                </a:uFill>
                <a:latin typeface="等线" panose="02010600030101010101" pitchFamily="2" charset="-122"/>
                <a:ea typeface="等线" panose="02010600030101010101" pitchFamily="2" charset="-122"/>
                <a:cs typeface="Tahoma" panose="020B0604030504040204"/>
              </a:rPr>
              <a:t>N2</a:t>
            </a:r>
            <a:r>
              <a:rPr sz="2000" b="1" u="sng" kern="0" spc="210" dirty="0">
                <a:solidFill>
                  <a:srgbClr val="9D231F">
                    <a:alpha val="100000"/>
                  </a:srgbClr>
                </a:solidFill>
                <a:uFill>
                  <a:solidFill>
                    <a:srgbClr val="9C1006"/>
                  </a:solidFill>
                </a:uFill>
                <a:latin typeface="等线" panose="02010600030101010101" pitchFamily="2" charset="-122"/>
                <a:ea typeface="等线" panose="02010600030101010101" pitchFamily="2" charset="-122"/>
                <a:cs typeface="Tahoma" panose="020B0604030504040204"/>
              </a:rPr>
              <a:t> </a:t>
            </a:r>
            <a:r>
              <a:rPr lang="en-US" altLang="zh-CN" sz="2000" b="1" u="sng" kern="0" spc="10" dirty="0">
                <a:solidFill>
                  <a:srgbClr val="9D231F">
                    <a:alpha val="100000"/>
                  </a:srgbClr>
                </a:solidFill>
                <a:uFill>
                  <a:solidFill>
                    <a:srgbClr val="9C1006"/>
                  </a:solidFill>
                </a:uFill>
                <a:latin typeface="等线" panose="02010600030101010101" pitchFamily="2" charset="-122"/>
                <a:ea typeface="等线" panose="02010600030101010101" pitchFamily="2" charset="-122"/>
                <a:cs typeface="Tahoma" panose="020B0604030504040204"/>
              </a:rPr>
              <a:t>–</a:t>
            </a:r>
            <a:r>
              <a:rPr lang="zh-CN" altLang="en-US" sz="2000" b="1" u="sng" kern="0" spc="10" dirty="0">
                <a:solidFill>
                  <a:srgbClr val="9D231F">
                    <a:alpha val="100000"/>
                  </a:srgbClr>
                </a:solidFill>
                <a:uFill>
                  <a:solidFill>
                    <a:srgbClr val="9C1006"/>
                  </a:solidFill>
                </a:uFill>
                <a:latin typeface="等线" panose="02010600030101010101" pitchFamily="2" charset="-122"/>
                <a:ea typeface="等线" panose="02010600030101010101" pitchFamily="2" charset="-122"/>
                <a:cs typeface="Tahoma" panose="020B0604030504040204"/>
              </a:rPr>
              <a:t>喷涂后</a:t>
            </a:r>
            <a:r>
              <a:rPr sz="2000" b="1" kern="0" spc="0" dirty="0">
                <a:solidFill>
                  <a:srgbClr val="9D231F">
                    <a:alpha val="100000"/>
                  </a:srgbClr>
                </a:solidFill>
                <a:latin typeface="等线" panose="02010600030101010101" pitchFamily="2" charset="-122"/>
                <a:ea typeface="等线" panose="02010600030101010101" pitchFamily="2" charset="-122"/>
                <a:cs typeface="宋体" panose="02010600030101010101" pitchFamily="2" charset="-122"/>
              </a:rPr>
              <a:t>  </a:t>
            </a:r>
            <a:endParaRPr sz="2000" b="1" dirty="0">
              <a:latin typeface="等线" panose="02010600030101010101" pitchFamily="2" charset="-122"/>
              <a:ea typeface="等线" panose="02010600030101010101" pitchFamily="2" charset="-122"/>
              <a:cs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p:nvPr/>
        </p:nvSpPr>
        <p:spPr>
          <a:xfrm>
            <a:off x="422859" y="3323437"/>
            <a:ext cx="4939254" cy="3359784"/>
          </a:xfrm>
          <a:prstGeom prst="rect">
            <a:avLst/>
          </a:prstGeom>
          <a:noFill/>
          <a:ln w="0" cap="flat">
            <a:noFill/>
            <a:prstDash val="solid"/>
            <a:miter lim="0"/>
          </a:ln>
        </p:spPr>
        <p:txBody>
          <a:bodyPr vert="horz" wrap="square" lIns="0" tIns="0" rIns="0" bIns="0"/>
          <a:lstStyle/>
          <a:p>
            <a:pPr algn="l" rtl="0" eaLnBrk="0">
              <a:lnSpc>
                <a:spcPct val="78000"/>
              </a:lnSpc>
            </a:pPr>
            <a:endParaRPr sz="2000" dirty="0">
              <a:latin typeface="等线" panose="02010600030101010101" pitchFamily="2" charset="-122"/>
              <a:ea typeface="等线" panose="02010600030101010101" pitchFamily="2" charset="-122"/>
              <a:cs typeface="Arial" panose="020B0604020202020204"/>
            </a:endParaRPr>
          </a:p>
          <a:p>
            <a:pPr marL="18415" algn="l" rtl="0" eaLnBrk="0">
              <a:lnSpc>
                <a:spcPct val="100000"/>
              </a:lnSpc>
            </a:pPr>
            <a:r>
              <a:rPr sz="2800" kern="0" spc="9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延长</a:t>
            </a:r>
            <a:r>
              <a:rPr lang="zh-CN" sz="2800" kern="0" spc="9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喷涂镍铬合金的</a:t>
            </a:r>
            <a:r>
              <a:rPr sz="2800" kern="0" spc="9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喷嘴寿命</a:t>
            </a:r>
            <a:endParaRPr sz="2800" dirty="0">
              <a:latin typeface="等线" panose="02010600030101010101" pitchFamily="2" charset="-122"/>
              <a:ea typeface="等线" panose="02010600030101010101" pitchFamily="2" charset="-122"/>
              <a:cs typeface="Arial" panose="020B0604020202020204"/>
            </a:endParaRPr>
          </a:p>
          <a:p>
            <a:pPr marL="19050" algn="l" rtl="0" eaLnBrk="0">
              <a:lnSpc>
                <a:spcPct val="100000"/>
              </a:lnSpc>
              <a:spcBef>
                <a:spcPts val="515"/>
              </a:spcBef>
            </a:pPr>
            <a:endParaRPr sz="2800" kern="0" spc="9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endParaRPr>
          </a:p>
          <a:p>
            <a:pPr marL="19050" algn="l" rtl="0" eaLnBrk="0">
              <a:lnSpc>
                <a:spcPct val="100000"/>
              </a:lnSpc>
              <a:spcBef>
                <a:spcPts val="515"/>
              </a:spcBef>
            </a:pPr>
            <a:r>
              <a:rPr sz="2800" kern="0" spc="9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铝合金</a:t>
            </a:r>
            <a:r>
              <a:rPr sz="2800" kern="0" spc="0" dirty="0">
                <a:solidFill>
                  <a:srgbClr val="000000">
                    <a:alpha val="100000"/>
                  </a:srgbClr>
                </a:solidFill>
                <a:latin typeface="等线" panose="02010600030101010101" pitchFamily="2" charset="-122"/>
                <a:ea typeface="等线" panose="02010600030101010101" pitchFamily="2" charset="-122"/>
                <a:cs typeface="Arial" panose="020B0604020202020204"/>
              </a:rPr>
              <a:t>AA</a:t>
            </a:r>
            <a:r>
              <a:rPr sz="2800" kern="0" spc="90" dirty="0">
                <a:solidFill>
                  <a:srgbClr val="000000">
                    <a:alpha val="100000"/>
                  </a:srgbClr>
                </a:solidFill>
                <a:latin typeface="等线" panose="02010600030101010101" pitchFamily="2" charset="-122"/>
                <a:ea typeface="等线" panose="02010600030101010101" pitchFamily="2" charset="-122"/>
                <a:cs typeface="Arial" panose="020B0604020202020204"/>
              </a:rPr>
              <a:t>70</a:t>
            </a:r>
            <a:r>
              <a:rPr sz="2800" kern="0" spc="80" dirty="0">
                <a:solidFill>
                  <a:srgbClr val="000000">
                    <a:alpha val="100000"/>
                  </a:srgbClr>
                </a:solidFill>
                <a:latin typeface="等线" panose="02010600030101010101" pitchFamily="2" charset="-122"/>
                <a:ea typeface="等线" panose="02010600030101010101" pitchFamily="2" charset="-122"/>
                <a:cs typeface="Arial" panose="020B0604020202020204"/>
              </a:rPr>
              <a:t>50</a:t>
            </a:r>
            <a:r>
              <a:rPr lang="zh-CN" sz="2800" kern="0" spc="80" dirty="0">
                <a:solidFill>
                  <a:srgbClr val="000000">
                    <a:alpha val="100000"/>
                  </a:srgbClr>
                </a:solidFill>
                <a:latin typeface="等线" panose="02010600030101010101" pitchFamily="2" charset="-122"/>
                <a:ea typeface="等线" panose="02010600030101010101" pitchFamily="2" charset="-122"/>
                <a:cs typeface="Arial" panose="020B0604020202020204"/>
              </a:rPr>
              <a:t>用于尺寸修复</a:t>
            </a:r>
            <a:endParaRPr sz="2800" dirty="0">
              <a:latin typeface="等线" panose="02010600030101010101" pitchFamily="2" charset="-122"/>
              <a:ea typeface="等线" panose="02010600030101010101" pitchFamily="2" charset="-122"/>
              <a:cs typeface="Arial" panose="020B0604020202020204"/>
            </a:endParaRPr>
          </a:p>
          <a:p>
            <a:pPr algn="l" rtl="0" eaLnBrk="0">
              <a:lnSpc>
                <a:spcPct val="126000"/>
              </a:lnSpc>
            </a:pPr>
            <a:endParaRPr sz="2800" dirty="0">
              <a:latin typeface="等线" panose="02010600030101010101" pitchFamily="2" charset="-122"/>
              <a:ea typeface="等线" panose="02010600030101010101" pitchFamily="2" charset="-122"/>
              <a:cs typeface="Arial" panose="020B0604020202020204"/>
            </a:endParaRPr>
          </a:p>
          <a:p>
            <a:pPr marL="19685" algn="l" rtl="0" eaLnBrk="0">
              <a:lnSpc>
                <a:spcPts val="2455"/>
              </a:lnSpc>
              <a:spcBef>
                <a:spcPts val="515"/>
              </a:spcBef>
            </a:pPr>
            <a:r>
              <a:rPr sz="2800" kern="0" spc="80" dirty="0">
                <a:solidFill>
                  <a:srgbClr val="000000">
                    <a:alpha val="100000"/>
                  </a:srgbClr>
                </a:solidFill>
                <a:latin typeface="等线" panose="02010600030101010101" pitchFamily="2" charset="-122"/>
                <a:ea typeface="等线" panose="02010600030101010101" pitchFamily="2" charset="-122"/>
                <a:cs typeface="Arial" panose="020B0604020202020204"/>
              </a:rPr>
              <a:t>C-103</a:t>
            </a:r>
            <a:r>
              <a:rPr sz="2800" kern="0" spc="160" dirty="0">
                <a:solidFill>
                  <a:srgbClr val="000000">
                    <a:alpha val="100000"/>
                  </a:srgbClr>
                </a:solidFill>
                <a:latin typeface="等线" panose="02010600030101010101" pitchFamily="2" charset="-122"/>
                <a:ea typeface="等线" panose="02010600030101010101" pitchFamily="2" charset="-122"/>
                <a:cs typeface="Arial" panose="020B0604020202020204"/>
              </a:rPr>
              <a:t> </a:t>
            </a:r>
            <a:r>
              <a:rPr sz="2800" kern="0" spc="0" dirty="0">
                <a:solidFill>
                  <a:srgbClr val="000000">
                    <a:alpha val="100000"/>
                  </a:srgbClr>
                </a:solidFill>
                <a:latin typeface="等线" panose="02010600030101010101" pitchFamily="2" charset="-122"/>
                <a:ea typeface="等线" panose="02010600030101010101" pitchFamily="2" charset="-122"/>
                <a:cs typeface="Arial" panose="020B0604020202020204"/>
              </a:rPr>
              <a:t>Nb</a:t>
            </a:r>
            <a:r>
              <a:rPr lang="zh-CN" sz="2800" kern="0" spc="80" dirty="0">
                <a:solidFill>
                  <a:srgbClr val="000000">
                    <a:alpha val="100000"/>
                  </a:srgbClr>
                </a:solidFill>
                <a:latin typeface="等线" panose="02010600030101010101" pitchFamily="2" charset="-122"/>
                <a:ea typeface="等线" panose="02010600030101010101" pitchFamily="2" charset="-122"/>
                <a:cs typeface="Arial" panose="020B0604020202020204"/>
              </a:rPr>
              <a:t>合金的太空应用</a:t>
            </a:r>
            <a:endParaRPr sz="2800" dirty="0">
              <a:latin typeface="等线" panose="02010600030101010101" pitchFamily="2" charset="-122"/>
              <a:ea typeface="等线" panose="02010600030101010101" pitchFamily="2" charset="-122"/>
              <a:cs typeface="宋体" panose="02010600030101010101" pitchFamily="2" charset="-122"/>
            </a:endParaRPr>
          </a:p>
          <a:p>
            <a:pPr algn="l" rtl="0" eaLnBrk="0">
              <a:lnSpc>
                <a:spcPct val="107000"/>
              </a:lnSpc>
            </a:pPr>
            <a:endParaRPr sz="2000" dirty="0">
              <a:latin typeface="等线" panose="02010600030101010101" pitchFamily="2" charset="-122"/>
              <a:ea typeface="等线" panose="02010600030101010101" pitchFamily="2" charset="-122"/>
              <a:cs typeface="Arial" panose="020B0604020202020204"/>
            </a:endParaRPr>
          </a:p>
          <a:p>
            <a:pPr algn="l" rtl="0" eaLnBrk="0">
              <a:lnSpc>
                <a:spcPct val="107000"/>
              </a:lnSpc>
            </a:pPr>
            <a:endParaRPr sz="2000" dirty="0">
              <a:latin typeface="等线" panose="02010600030101010101" pitchFamily="2" charset="-122"/>
              <a:ea typeface="等线" panose="02010600030101010101" pitchFamily="2" charset="-122"/>
              <a:cs typeface="Arial" panose="020B0604020202020204"/>
            </a:endParaRPr>
          </a:p>
          <a:p>
            <a:pPr algn="l" rtl="0" eaLnBrk="0">
              <a:lnSpc>
                <a:spcPct val="107000"/>
              </a:lnSpc>
            </a:pPr>
            <a:endParaRPr sz="2000" dirty="0">
              <a:latin typeface="等线" panose="02010600030101010101" pitchFamily="2" charset="-122"/>
              <a:ea typeface="等线" panose="02010600030101010101" pitchFamily="2" charset="-122"/>
              <a:cs typeface="Arial" panose="020B0604020202020204"/>
            </a:endParaRPr>
          </a:p>
          <a:p>
            <a:pPr algn="l" rtl="0" eaLnBrk="0">
              <a:lnSpc>
                <a:spcPct val="107000"/>
              </a:lnSpc>
            </a:pPr>
            <a:endParaRPr sz="2000" dirty="0">
              <a:latin typeface="等线" panose="02010600030101010101" pitchFamily="2" charset="-122"/>
              <a:ea typeface="等线" panose="02010600030101010101" pitchFamily="2" charset="-122"/>
              <a:cs typeface="Arial" panose="020B0604020202020204"/>
            </a:endParaRPr>
          </a:p>
          <a:p>
            <a:pPr algn="l" rtl="0" eaLnBrk="0">
              <a:lnSpc>
                <a:spcPct val="107000"/>
              </a:lnSpc>
            </a:pPr>
            <a:endParaRPr sz="2000" dirty="0">
              <a:latin typeface="等线" panose="02010600030101010101" pitchFamily="2" charset="-122"/>
              <a:ea typeface="等线" panose="02010600030101010101" pitchFamily="2" charset="-122"/>
              <a:cs typeface="Arial" panose="020B0604020202020204"/>
            </a:endParaRPr>
          </a:p>
          <a:p>
            <a:pPr algn="l" rtl="0" eaLnBrk="0">
              <a:lnSpc>
                <a:spcPct val="107000"/>
              </a:lnSpc>
            </a:pPr>
            <a:endParaRPr sz="2000" dirty="0">
              <a:latin typeface="等线" panose="02010600030101010101" pitchFamily="2" charset="-122"/>
              <a:ea typeface="等线" panose="02010600030101010101" pitchFamily="2" charset="-122"/>
              <a:cs typeface="Arial" panose="020B0604020202020204"/>
            </a:endParaRPr>
          </a:p>
          <a:p>
            <a:pPr algn="l" rtl="0" eaLnBrk="0">
              <a:lnSpc>
                <a:spcPct val="108000"/>
              </a:lnSpc>
            </a:pPr>
            <a:endParaRPr sz="2000" dirty="0">
              <a:latin typeface="等线" panose="02010600030101010101" pitchFamily="2" charset="-122"/>
              <a:ea typeface="等线" panose="02010600030101010101" pitchFamily="2" charset="-122"/>
              <a:cs typeface="Arial" panose="020B0604020202020204"/>
            </a:endParaRPr>
          </a:p>
          <a:p>
            <a:pPr algn="l" rtl="0" eaLnBrk="0">
              <a:lnSpc>
                <a:spcPct val="108000"/>
              </a:lnSpc>
            </a:pPr>
            <a:endParaRPr sz="2000" dirty="0">
              <a:latin typeface="等线" panose="02010600030101010101" pitchFamily="2" charset="-122"/>
              <a:ea typeface="等线" panose="02010600030101010101" pitchFamily="2" charset="-122"/>
              <a:cs typeface="Arial" panose="020B0604020202020204"/>
            </a:endParaRPr>
          </a:p>
          <a:p>
            <a:pPr algn="l" rtl="0" eaLnBrk="0">
              <a:lnSpc>
                <a:spcPct val="100000"/>
              </a:lnSpc>
            </a:pPr>
            <a:endParaRPr sz="2000" dirty="0">
              <a:latin typeface="等线" panose="02010600030101010101" pitchFamily="2" charset="-122"/>
              <a:ea typeface="等线" panose="02010600030101010101" pitchFamily="2" charset="-122"/>
              <a:cs typeface="Arial" panose="020B0604020202020204"/>
            </a:endParaRPr>
          </a:p>
          <a:p>
            <a:pPr marL="12700" algn="l" rtl="0" eaLnBrk="0">
              <a:lnSpc>
                <a:spcPts val="1740"/>
              </a:lnSpc>
            </a:pPr>
            <a:endParaRPr sz="2000" dirty="0">
              <a:latin typeface="等线" panose="02010600030101010101" pitchFamily="2" charset="-122"/>
              <a:ea typeface="等线" panose="02010600030101010101" pitchFamily="2" charset="-122"/>
              <a:cs typeface="Tahoma" panose="020B0604030504040204"/>
            </a:endParaRPr>
          </a:p>
        </p:txBody>
      </p:sp>
      <p:grpSp>
        <p:nvGrpSpPr>
          <p:cNvPr id="2" name="group 2"/>
          <p:cNvGrpSpPr/>
          <p:nvPr/>
        </p:nvGrpSpPr>
        <p:grpSpPr>
          <a:xfrm rot="21600000">
            <a:off x="313194" y="2162666"/>
            <a:ext cx="9572659" cy="744224"/>
            <a:chOff x="0" y="-310024"/>
            <a:chExt cx="9572659" cy="744224"/>
          </a:xfrm>
        </p:grpSpPr>
        <p:pic>
          <p:nvPicPr>
            <p:cNvPr id="10" name="picture 10"/>
            <p:cNvPicPr>
              <a:picLocks noChangeAspect="1"/>
            </p:cNvPicPr>
            <p:nvPr/>
          </p:nvPicPr>
          <p:blipFill>
            <a:blip r:embed="rId1"/>
            <a:stretch>
              <a:fillRect/>
            </a:stretch>
          </p:blipFill>
          <p:spPr>
            <a:xfrm rot="21600000">
              <a:off x="0" y="0"/>
              <a:ext cx="9022067" cy="434200"/>
            </a:xfrm>
            <a:prstGeom prst="rect">
              <a:avLst/>
            </a:prstGeom>
          </p:spPr>
        </p:pic>
        <p:sp>
          <p:nvSpPr>
            <p:cNvPr id="12" name="textbox 12"/>
            <p:cNvSpPr/>
            <p:nvPr/>
          </p:nvSpPr>
          <p:spPr>
            <a:xfrm>
              <a:off x="525179" y="-310024"/>
              <a:ext cx="9047480" cy="490855"/>
            </a:xfrm>
            <a:prstGeom prst="rect">
              <a:avLst/>
            </a:prstGeom>
            <a:noFill/>
            <a:ln w="0" cap="flat">
              <a:noFill/>
              <a:prstDash val="solid"/>
              <a:miter lim="0"/>
            </a:ln>
          </p:spPr>
          <p:txBody>
            <a:bodyPr vert="horz" wrap="square" lIns="0" tIns="0" rIns="0" bIns="0"/>
            <a:lstStyle/>
            <a:p>
              <a:pPr algn="l" rtl="0" eaLnBrk="0">
                <a:lnSpc>
                  <a:spcPct val="114000"/>
                </a:lnSpc>
              </a:pPr>
              <a:endParaRPr sz="700" dirty="0">
                <a:latin typeface="Arial" panose="020B0604020202020204"/>
                <a:ea typeface="Arial" panose="020B0604020202020204"/>
                <a:cs typeface="Arial" panose="020B0604020202020204"/>
              </a:endParaRPr>
            </a:p>
            <a:p>
              <a:pPr marL="140970" algn="l" rtl="0" eaLnBrk="0">
                <a:lnSpc>
                  <a:spcPct val="100000"/>
                </a:lnSpc>
                <a:spcBef>
                  <a:spcPts val="0"/>
                </a:spcBef>
              </a:pPr>
              <a:r>
                <a:rPr sz="3600" b="1" kern="0" spc="60" dirty="0" err="1">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冷喷</a:t>
              </a:r>
              <a:r>
                <a:rPr lang="zh-CN" altLang="en-US" sz="3600" b="1" kern="0" spc="6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涂</a:t>
              </a:r>
              <a:r>
                <a:rPr sz="3600" b="1" kern="0" spc="60" dirty="0" err="1">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设备</a:t>
              </a:r>
              <a:endParaRPr sz="3600" b="1" dirty="0">
                <a:latin typeface="等线" panose="02010600030101010101" pitchFamily="2" charset="-122"/>
                <a:ea typeface="等线" panose="02010600030101010101" pitchFamily="2" charset="-122"/>
                <a:cs typeface="宋体" panose="02010600030101010101" pitchFamily="2" charset="-122"/>
              </a:endParaRPr>
            </a:p>
          </p:txBody>
        </p:sp>
      </p:grpSp>
      <p:pic>
        <p:nvPicPr>
          <p:cNvPr id="14" name="picture 14"/>
          <p:cNvPicPr>
            <a:picLocks noChangeAspect="1"/>
          </p:cNvPicPr>
          <p:nvPr/>
        </p:nvPicPr>
        <p:blipFill>
          <a:blip r:embed="rId2"/>
          <a:stretch>
            <a:fillRect/>
          </a:stretch>
        </p:blipFill>
        <p:spPr>
          <a:xfrm rot="21600000">
            <a:off x="9364980" y="461771"/>
            <a:ext cx="2510028" cy="781811"/>
          </a:xfrm>
          <a:prstGeom prst="rect">
            <a:avLst/>
          </a:prstGeom>
        </p:spPr>
      </p:pic>
      <p:sp>
        <p:nvSpPr>
          <p:cNvPr id="16" name="textbox 16"/>
          <p:cNvSpPr/>
          <p:nvPr/>
        </p:nvSpPr>
        <p:spPr>
          <a:xfrm>
            <a:off x="424180" y="591820"/>
            <a:ext cx="1135380" cy="490220"/>
          </a:xfrm>
          <a:prstGeom prst="rect">
            <a:avLst/>
          </a:prstGeom>
          <a:noFill/>
          <a:ln w="0" cap="flat">
            <a:noFill/>
            <a:prstDash val="solid"/>
            <a:miter lim="0"/>
          </a:ln>
        </p:spPr>
        <p:txBody>
          <a:bodyPr vert="horz" wrap="square" lIns="0" tIns="0" rIns="0" bIns="0"/>
          <a:lstStyle/>
          <a:p>
            <a:pPr algn="l" rtl="0" eaLnBrk="0">
              <a:lnSpc>
                <a:spcPct val="91000"/>
              </a:lnSpc>
            </a:pPr>
            <a:endParaRPr sz="100" dirty="0">
              <a:latin typeface="Arial" panose="020B0604020202020204"/>
              <a:ea typeface="Arial" panose="020B0604020202020204"/>
              <a:cs typeface="Arial" panose="020B0604020202020204"/>
            </a:endParaRPr>
          </a:p>
          <a:p>
            <a:pPr marL="12700" algn="l" rtl="0" eaLnBrk="0">
              <a:lnSpc>
                <a:spcPct val="95000"/>
              </a:lnSpc>
            </a:pPr>
            <a:r>
              <a:rPr lang="zh-CN" sz="3200" dirty="0">
                <a:latin typeface="宋体" panose="02010600030101010101" pitchFamily="2" charset="-122"/>
                <a:ea typeface="宋体" panose="02010600030101010101" pitchFamily="2" charset="-122"/>
                <a:cs typeface="宋体" panose="02010600030101010101" pitchFamily="2" charset="-122"/>
              </a:rPr>
              <a:t>目</a:t>
            </a:r>
            <a:r>
              <a:rPr lang="en-US" altLang="zh-CN" sz="3200" dirty="0">
                <a:latin typeface="宋体" panose="02010600030101010101" pitchFamily="2" charset="-122"/>
                <a:ea typeface="宋体" panose="02010600030101010101" pitchFamily="2" charset="-122"/>
                <a:cs typeface="宋体" panose="02010600030101010101" pitchFamily="2" charset="-122"/>
              </a:rPr>
              <a:t> </a:t>
            </a:r>
            <a:r>
              <a:rPr lang="zh-CN" sz="3200" dirty="0">
                <a:latin typeface="宋体" panose="02010600030101010101" pitchFamily="2" charset="-122"/>
                <a:ea typeface="宋体" panose="02010600030101010101" pitchFamily="2" charset="-122"/>
                <a:cs typeface="宋体" panose="02010600030101010101" pitchFamily="2" charset="-122"/>
              </a:rPr>
              <a:t>录</a:t>
            </a:r>
            <a:endParaRPr lang="zh-CN" sz="3200" dirty="0">
              <a:latin typeface="宋体" panose="02010600030101010101" pitchFamily="2" charset="-122"/>
              <a:ea typeface="宋体" panose="02010600030101010101" pitchFamily="2" charset="-122"/>
              <a:cs typeface="宋体" panose="02010600030101010101" pitchFamily="2" charset="-122"/>
            </a:endParaRPr>
          </a:p>
        </p:txBody>
      </p:sp>
      <p:pic>
        <p:nvPicPr>
          <p:cNvPr id="18" name="picture 18"/>
          <p:cNvPicPr>
            <a:picLocks noChangeAspect="1"/>
          </p:cNvPicPr>
          <p:nvPr/>
        </p:nvPicPr>
        <p:blipFill>
          <a:blip r:embed="rId3"/>
          <a:stretch>
            <a:fillRect/>
          </a:stretch>
        </p:blipFill>
        <p:spPr>
          <a:xfrm rot="21600000">
            <a:off x="382257" y="1253616"/>
            <a:ext cx="2532138" cy="19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textbox 498"/>
          <p:cNvSpPr/>
          <p:nvPr/>
        </p:nvSpPr>
        <p:spPr>
          <a:xfrm>
            <a:off x="424179" y="1906968"/>
            <a:ext cx="9424155" cy="4116434"/>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微软雅黑" panose="020B0503020204020204" charset="-122"/>
              <a:ea typeface="微软雅黑" panose="020B0503020204020204" charset="-122"/>
              <a:cs typeface="Arial" panose="020B0604020202020204"/>
            </a:endParaRPr>
          </a:p>
          <a:p>
            <a:pPr marL="13335" algn="l" rtl="0" eaLnBrk="0">
              <a:lnSpc>
                <a:spcPct val="100000"/>
              </a:lnSpc>
            </a:pPr>
            <a:r>
              <a:rPr sz="2800" kern="0" spc="60" dirty="0" err="1">
                <a:solidFill>
                  <a:srgbClr val="000000">
                    <a:alpha val="100000"/>
                  </a:srgbClr>
                </a:solidFill>
                <a:latin typeface="微软雅黑" panose="020B0503020204020204" charset="-122"/>
                <a:ea typeface="微软雅黑" panose="020B0503020204020204" charset="-122"/>
                <a:cs typeface="宋体" panose="02010600030101010101" pitchFamily="2" charset="-122"/>
              </a:rPr>
              <a:t>冷喷</a:t>
            </a:r>
            <a:r>
              <a:rPr lang="zh-CN" altLang="en-US" sz="2800" kern="0" spc="60" dirty="0">
                <a:solidFill>
                  <a:srgbClr val="000000">
                    <a:alpha val="100000"/>
                  </a:srgbClr>
                </a:solidFill>
                <a:latin typeface="微软雅黑" panose="020B0503020204020204" charset="-122"/>
                <a:ea typeface="微软雅黑" panose="020B0503020204020204" charset="-122"/>
                <a:cs typeface="宋体" panose="02010600030101010101" pitchFamily="2" charset="-122"/>
              </a:rPr>
              <a:t>涂</a:t>
            </a:r>
            <a:r>
              <a:rPr sz="2800" kern="0" spc="60" dirty="0" err="1">
                <a:solidFill>
                  <a:srgbClr val="000000">
                    <a:alpha val="100000"/>
                  </a:srgbClr>
                </a:solidFill>
                <a:latin typeface="微软雅黑" panose="020B0503020204020204" charset="-122"/>
                <a:ea typeface="微软雅黑" panose="020B0503020204020204" charset="-122"/>
                <a:cs typeface="宋体" panose="02010600030101010101" pitchFamily="2" charset="-122"/>
              </a:rPr>
              <a:t>设备</a:t>
            </a:r>
            <a:endParaRPr sz="2800" dirty="0">
              <a:latin typeface="微软雅黑" panose="020B0503020204020204" charset="-122"/>
              <a:ea typeface="微软雅黑" panose="020B0503020204020204" charset="-122"/>
              <a:cs typeface="Arial" panose="020B0604020202020204"/>
            </a:endParaRPr>
          </a:p>
          <a:p>
            <a:pPr algn="l" rtl="0" eaLnBrk="0">
              <a:lnSpc>
                <a:spcPct val="141000"/>
              </a:lnSpc>
            </a:pPr>
            <a:endParaRPr sz="2000" dirty="0">
              <a:latin typeface="微软雅黑" panose="020B0503020204020204" charset="-122"/>
              <a:ea typeface="微软雅黑" panose="020B0503020204020204" charset="-122"/>
              <a:cs typeface="Arial" panose="020B0604020202020204"/>
            </a:endParaRPr>
          </a:p>
          <a:p>
            <a:pPr marL="12700" algn="l" rtl="0" eaLnBrk="0">
              <a:lnSpc>
                <a:spcPct val="100000"/>
              </a:lnSpc>
              <a:spcBef>
                <a:spcPts val="515"/>
              </a:spcBef>
            </a:pPr>
            <a:r>
              <a:rPr sz="2800" kern="0" spc="9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延长</a:t>
            </a:r>
            <a:r>
              <a:rPr lang="zh-CN" sz="2800" kern="0" spc="9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喷涂镍基合金</a:t>
            </a:r>
            <a:r>
              <a:rPr sz="2800" kern="0" spc="9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的喷嘴寿命</a:t>
            </a:r>
            <a:endParaRPr sz="2800" dirty="0">
              <a:latin typeface="等线" panose="02010600030101010101" pitchFamily="2" charset="-122"/>
              <a:ea typeface="等线" panose="02010600030101010101" pitchFamily="2" charset="-122"/>
              <a:cs typeface="宋体" panose="02010600030101010101" pitchFamily="2" charset="-122"/>
            </a:endParaRPr>
          </a:p>
          <a:p>
            <a:pPr algn="l" rtl="0" eaLnBrk="0">
              <a:lnSpc>
                <a:spcPct val="136000"/>
              </a:lnSpc>
            </a:pPr>
            <a:endParaRPr sz="2800" dirty="0">
              <a:latin typeface="等线" panose="02010600030101010101" pitchFamily="2" charset="-122"/>
              <a:ea typeface="等线" panose="02010600030101010101" pitchFamily="2" charset="-122"/>
              <a:cs typeface="Arial" panose="020B0604020202020204"/>
            </a:endParaRPr>
          </a:p>
          <a:p>
            <a:pPr marL="19050" algn="l" rtl="0" eaLnBrk="0">
              <a:lnSpc>
                <a:spcPct val="100000"/>
              </a:lnSpc>
              <a:spcBef>
                <a:spcPts val="515"/>
              </a:spcBef>
            </a:pPr>
            <a:r>
              <a:rPr sz="2800" kern="0" spc="9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sym typeface="+mn-ea"/>
              </a:rPr>
              <a:t>铝合金</a:t>
            </a:r>
            <a:r>
              <a:rPr sz="2800" kern="0" dirty="0">
                <a:solidFill>
                  <a:srgbClr val="000000">
                    <a:alpha val="100000"/>
                  </a:srgbClr>
                </a:solidFill>
                <a:latin typeface="等线" panose="02010600030101010101" pitchFamily="2" charset="-122"/>
                <a:ea typeface="等线" panose="02010600030101010101" pitchFamily="2" charset="-122"/>
                <a:cs typeface="Arial" panose="020B0604020202020204"/>
                <a:sym typeface="+mn-ea"/>
              </a:rPr>
              <a:t>AA</a:t>
            </a:r>
            <a:r>
              <a:rPr sz="2800" kern="0" spc="90" dirty="0">
                <a:solidFill>
                  <a:srgbClr val="000000">
                    <a:alpha val="100000"/>
                  </a:srgbClr>
                </a:solidFill>
                <a:latin typeface="等线" panose="02010600030101010101" pitchFamily="2" charset="-122"/>
                <a:ea typeface="等线" panose="02010600030101010101" pitchFamily="2" charset="-122"/>
                <a:cs typeface="Arial" panose="020B0604020202020204"/>
                <a:sym typeface="+mn-ea"/>
              </a:rPr>
              <a:t>70</a:t>
            </a:r>
            <a:r>
              <a:rPr sz="2800" kern="0" spc="80" dirty="0">
                <a:solidFill>
                  <a:srgbClr val="000000">
                    <a:alpha val="100000"/>
                  </a:srgbClr>
                </a:solidFill>
                <a:latin typeface="等线" panose="02010600030101010101" pitchFamily="2" charset="-122"/>
                <a:ea typeface="等线" panose="02010600030101010101" pitchFamily="2" charset="-122"/>
                <a:cs typeface="Arial" panose="020B0604020202020204"/>
                <a:sym typeface="+mn-ea"/>
              </a:rPr>
              <a:t>50</a:t>
            </a:r>
            <a:r>
              <a:rPr lang="zh-CN" sz="2800" kern="0" spc="80" dirty="0">
                <a:solidFill>
                  <a:srgbClr val="000000">
                    <a:alpha val="100000"/>
                  </a:srgbClr>
                </a:solidFill>
                <a:latin typeface="等线" panose="02010600030101010101" pitchFamily="2" charset="-122"/>
                <a:ea typeface="等线" panose="02010600030101010101" pitchFamily="2" charset="-122"/>
                <a:cs typeface="Arial" panose="020B0604020202020204"/>
                <a:sym typeface="+mn-ea"/>
              </a:rPr>
              <a:t>用于尺寸修复</a:t>
            </a:r>
            <a:endParaRPr lang="zh-CN" sz="2800" kern="0" spc="80" dirty="0">
              <a:solidFill>
                <a:srgbClr val="000000">
                  <a:alpha val="100000"/>
                </a:srgbClr>
              </a:solidFill>
              <a:latin typeface="等线" panose="02010600030101010101" pitchFamily="2" charset="-122"/>
              <a:ea typeface="等线" panose="02010600030101010101" pitchFamily="2" charset="-122"/>
              <a:cs typeface="Arial" panose="020B0604020202020204"/>
              <a:sym typeface="+mn-ea"/>
            </a:endParaRPr>
          </a:p>
          <a:p>
            <a:pPr marL="19050" algn="l" rtl="0" eaLnBrk="0">
              <a:lnSpc>
                <a:spcPct val="100000"/>
              </a:lnSpc>
              <a:spcBef>
                <a:spcPts val="515"/>
              </a:spcBef>
            </a:pPr>
            <a:endParaRPr sz="2800" dirty="0">
              <a:latin typeface="等线" panose="02010600030101010101" pitchFamily="2" charset="-122"/>
              <a:ea typeface="等线" panose="02010600030101010101" pitchFamily="2" charset="-122"/>
              <a:cs typeface="Arial" panose="020B0604020202020204"/>
            </a:endParaRPr>
          </a:p>
          <a:p>
            <a:pPr marL="19685" algn="l" rtl="0" eaLnBrk="0">
              <a:lnSpc>
                <a:spcPts val="2455"/>
              </a:lnSpc>
              <a:spcBef>
                <a:spcPts val="515"/>
              </a:spcBef>
            </a:pPr>
            <a:r>
              <a:rPr sz="2800" kern="0" spc="80" dirty="0">
                <a:solidFill>
                  <a:srgbClr val="000000">
                    <a:alpha val="100000"/>
                  </a:srgbClr>
                </a:solidFill>
                <a:latin typeface="等线" panose="02010600030101010101" pitchFamily="2" charset="-122"/>
                <a:ea typeface="等线" panose="02010600030101010101" pitchFamily="2" charset="-122"/>
                <a:cs typeface="Arial" panose="020B0604020202020204"/>
                <a:sym typeface="+mn-ea"/>
              </a:rPr>
              <a:t>C-103</a:t>
            </a:r>
            <a:r>
              <a:rPr sz="2800" kern="0" spc="160" dirty="0">
                <a:solidFill>
                  <a:srgbClr val="000000">
                    <a:alpha val="100000"/>
                  </a:srgbClr>
                </a:solidFill>
                <a:latin typeface="等线" panose="02010600030101010101" pitchFamily="2" charset="-122"/>
                <a:ea typeface="等线" panose="02010600030101010101" pitchFamily="2" charset="-122"/>
                <a:cs typeface="Arial" panose="020B0604020202020204"/>
                <a:sym typeface="+mn-ea"/>
              </a:rPr>
              <a:t> </a:t>
            </a:r>
            <a:r>
              <a:rPr sz="2800" kern="0" dirty="0">
                <a:solidFill>
                  <a:srgbClr val="000000">
                    <a:alpha val="100000"/>
                  </a:srgbClr>
                </a:solidFill>
                <a:latin typeface="等线" panose="02010600030101010101" pitchFamily="2" charset="-122"/>
                <a:ea typeface="等线" panose="02010600030101010101" pitchFamily="2" charset="-122"/>
                <a:cs typeface="Arial" panose="020B0604020202020204"/>
                <a:sym typeface="+mn-ea"/>
              </a:rPr>
              <a:t>Nb</a:t>
            </a:r>
            <a:r>
              <a:rPr sz="2800" kern="0" spc="80" dirty="0">
                <a:solidFill>
                  <a:srgbClr val="000000">
                    <a:alpha val="100000"/>
                  </a:srgbClr>
                </a:solidFill>
                <a:latin typeface="等线" panose="02010600030101010101" pitchFamily="2" charset="-122"/>
                <a:ea typeface="等线" panose="02010600030101010101" pitchFamily="2" charset="-122"/>
                <a:cs typeface="Arial" panose="020B0604020202020204"/>
                <a:sym typeface="+mn-ea"/>
              </a:rPr>
              <a:t> </a:t>
            </a:r>
            <a:r>
              <a:rPr lang="zh-CN" sz="2800" kern="0" spc="80" dirty="0">
                <a:solidFill>
                  <a:srgbClr val="000000">
                    <a:alpha val="100000"/>
                  </a:srgbClr>
                </a:solidFill>
                <a:latin typeface="等线" panose="02010600030101010101" pitchFamily="2" charset="-122"/>
                <a:ea typeface="等线" panose="02010600030101010101" pitchFamily="2" charset="-122"/>
                <a:cs typeface="Arial" panose="020B0604020202020204"/>
                <a:sym typeface="+mn-ea"/>
              </a:rPr>
              <a:t>合金的太空应用</a:t>
            </a:r>
            <a:endParaRPr sz="2800" dirty="0">
              <a:latin typeface="等线" panose="02010600030101010101" pitchFamily="2" charset="-122"/>
              <a:ea typeface="等线" panose="02010600030101010101" pitchFamily="2" charset="-122"/>
              <a:cs typeface="Arial" panose="020B0604020202020204"/>
            </a:endParaRPr>
          </a:p>
        </p:txBody>
      </p:sp>
      <p:grpSp>
        <p:nvGrpSpPr>
          <p:cNvPr id="24" name="group 24"/>
          <p:cNvGrpSpPr/>
          <p:nvPr/>
        </p:nvGrpSpPr>
        <p:grpSpPr>
          <a:xfrm rot="21600000">
            <a:off x="313194" y="4788001"/>
            <a:ext cx="9022067" cy="434199"/>
            <a:chOff x="0" y="0"/>
            <a:chExt cx="9022067" cy="434199"/>
          </a:xfrm>
        </p:grpSpPr>
        <p:pic>
          <p:nvPicPr>
            <p:cNvPr id="500" name="picture 500"/>
            <p:cNvPicPr>
              <a:picLocks noChangeAspect="1"/>
            </p:cNvPicPr>
            <p:nvPr/>
          </p:nvPicPr>
          <p:blipFill>
            <a:blip r:embed="rId1"/>
            <a:stretch>
              <a:fillRect/>
            </a:stretch>
          </p:blipFill>
          <p:spPr>
            <a:xfrm rot="21600000">
              <a:off x="0" y="0"/>
              <a:ext cx="9022067" cy="434199"/>
            </a:xfrm>
            <a:prstGeom prst="rect">
              <a:avLst/>
            </a:prstGeom>
          </p:spPr>
        </p:pic>
        <p:sp>
          <p:nvSpPr>
            <p:cNvPr id="502" name="textbox 502"/>
            <p:cNvSpPr/>
            <p:nvPr/>
          </p:nvSpPr>
          <p:spPr>
            <a:xfrm>
              <a:off x="-12700" y="-12700"/>
              <a:ext cx="9047480" cy="459740"/>
            </a:xfrm>
            <a:prstGeom prst="rect">
              <a:avLst/>
            </a:prstGeom>
            <a:noFill/>
            <a:ln w="0" cap="flat">
              <a:noFill/>
              <a:prstDash val="solid"/>
              <a:miter lim="0"/>
            </a:ln>
          </p:spPr>
          <p:txBody>
            <a:bodyPr vert="horz" wrap="square" lIns="0" tIns="0" rIns="0" bIns="0"/>
            <a:lstStyle/>
            <a:p>
              <a:pPr algn="l" rtl="0" eaLnBrk="0">
                <a:lnSpc>
                  <a:spcPct val="110000"/>
                </a:lnSpc>
              </a:pPr>
              <a:endParaRPr sz="1700" dirty="0">
                <a:latin typeface="微软雅黑" panose="020B0503020204020204" charset="-122"/>
                <a:ea typeface="微软雅黑" panose="020B0503020204020204" charset="-122"/>
                <a:cs typeface="宋体" panose="02010600030101010101" pitchFamily="2" charset="-122"/>
              </a:endParaRPr>
            </a:p>
          </p:txBody>
        </p:sp>
      </p:grpSp>
      <p:pic>
        <p:nvPicPr>
          <p:cNvPr id="504" name="picture 504"/>
          <p:cNvPicPr>
            <a:picLocks noChangeAspect="1"/>
          </p:cNvPicPr>
          <p:nvPr/>
        </p:nvPicPr>
        <p:blipFill>
          <a:blip r:embed="rId2"/>
          <a:stretch>
            <a:fillRect/>
          </a:stretch>
        </p:blipFill>
        <p:spPr>
          <a:xfrm rot="21600000">
            <a:off x="9364980" y="461771"/>
            <a:ext cx="2510028" cy="781811"/>
          </a:xfrm>
          <a:prstGeom prst="rect">
            <a:avLst/>
          </a:prstGeom>
        </p:spPr>
      </p:pic>
      <p:sp>
        <p:nvSpPr>
          <p:cNvPr id="508" name="textbox 508"/>
          <p:cNvSpPr/>
          <p:nvPr/>
        </p:nvSpPr>
        <p:spPr>
          <a:xfrm>
            <a:off x="424180" y="591820"/>
            <a:ext cx="1410970" cy="490220"/>
          </a:xfrm>
          <a:prstGeom prst="rect">
            <a:avLst/>
          </a:prstGeom>
          <a:noFill/>
          <a:ln w="0" cap="flat">
            <a:noFill/>
            <a:prstDash val="solid"/>
            <a:miter lim="0"/>
          </a:ln>
        </p:spPr>
        <p:txBody>
          <a:bodyPr vert="horz" wrap="square" lIns="0" tIns="0" rIns="0" bIns="0"/>
          <a:lstStyle/>
          <a:p>
            <a:pPr algn="l" rtl="0" eaLnBrk="0">
              <a:lnSpc>
                <a:spcPct val="91000"/>
              </a:lnSpc>
            </a:pPr>
            <a:endParaRPr sz="100" dirty="0">
              <a:latin typeface="微软雅黑" panose="020B0503020204020204" charset="-122"/>
              <a:ea typeface="微软雅黑" panose="020B0503020204020204" charset="-122"/>
              <a:cs typeface="Arial" panose="020B0604020202020204"/>
            </a:endParaRPr>
          </a:p>
          <a:p>
            <a:pPr marL="12700" algn="l" rtl="0" eaLnBrk="0">
              <a:lnSpc>
                <a:spcPct val="95000"/>
              </a:lnSpc>
            </a:pPr>
            <a:r>
              <a:rPr lang="zh-CN" sz="3200" dirty="0">
                <a:latin typeface="微软雅黑" panose="020B0503020204020204" charset="-122"/>
                <a:ea typeface="微软雅黑" panose="020B0503020204020204" charset="-122"/>
                <a:cs typeface="宋体" panose="02010600030101010101" pitchFamily="2" charset="-122"/>
              </a:rPr>
              <a:t>目</a:t>
            </a:r>
            <a:r>
              <a:rPr lang="en-US" altLang="zh-CN" sz="3200" dirty="0">
                <a:latin typeface="微软雅黑" panose="020B0503020204020204" charset="-122"/>
                <a:ea typeface="微软雅黑" panose="020B0503020204020204" charset="-122"/>
                <a:cs typeface="宋体" panose="02010600030101010101" pitchFamily="2" charset="-122"/>
              </a:rPr>
              <a:t> </a:t>
            </a:r>
            <a:r>
              <a:rPr lang="zh-CN" sz="3200" dirty="0">
                <a:latin typeface="微软雅黑" panose="020B0503020204020204" charset="-122"/>
                <a:ea typeface="微软雅黑" panose="020B0503020204020204" charset="-122"/>
                <a:cs typeface="宋体" panose="02010600030101010101" pitchFamily="2" charset="-122"/>
              </a:rPr>
              <a:t>录</a:t>
            </a:r>
            <a:endParaRPr lang="zh-CN" sz="3200" dirty="0">
              <a:latin typeface="微软雅黑" panose="020B0503020204020204" charset="-122"/>
              <a:ea typeface="微软雅黑" panose="020B0503020204020204" charset="-122"/>
              <a:cs typeface="宋体" panose="02010600030101010101" pitchFamily="2" charset="-122"/>
            </a:endParaRPr>
          </a:p>
        </p:txBody>
      </p:sp>
      <p:pic>
        <p:nvPicPr>
          <p:cNvPr id="510" name="picture 510"/>
          <p:cNvPicPr>
            <a:picLocks noChangeAspect="1"/>
          </p:cNvPicPr>
          <p:nvPr/>
        </p:nvPicPr>
        <p:blipFill>
          <a:blip r:embed="rId3"/>
          <a:stretch>
            <a:fillRect/>
          </a:stretch>
        </p:blipFill>
        <p:spPr>
          <a:xfrm rot="21600000">
            <a:off x="382257" y="1253616"/>
            <a:ext cx="2532138" cy="190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 name="picture 512"/>
          <p:cNvPicPr>
            <a:picLocks noChangeAspect="1"/>
          </p:cNvPicPr>
          <p:nvPr/>
        </p:nvPicPr>
        <p:blipFill>
          <a:blip r:embed="rId1"/>
          <a:stretch>
            <a:fillRect/>
          </a:stretch>
        </p:blipFill>
        <p:spPr>
          <a:xfrm rot="21600000">
            <a:off x="350520" y="1447800"/>
            <a:ext cx="4849367" cy="4319015"/>
          </a:xfrm>
          <a:prstGeom prst="rect">
            <a:avLst/>
          </a:prstGeom>
        </p:spPr>
      </p:pic>
      <p:sp>
        <p:nvSpPr>
          <p:cNvPr id="514" name="textbox 514"/>
          <p:cNvSpPr/>
          <p:nvPr/>
        </p:nvSpPr>
        <p:spPr>
          <a:xfrm>
            <a:off x="5475415" y="1594582"/>
            <a:ext cx="6046470" cy="4435515"/>
          </a:xfrm>
          <a:prstGeom prst="rect">
            <a:avLst/>
          </a:prstGeom>
          <a:noFill/>
          <a:ln w="0" cap="flat">
            <a:noFill/>
            <a:prstDash val="solid"/>
            <a:miter lim="0"/>
          </a:ln>
        </p:spPr>
        <p:txBody>
          <a:bodyPr vert="horz" wrap="square" lIns="0" tIns="0" rIns="0" bIns="0"/>
          <a:lstStyle/>
          <a:p>
            <a:pPr algn="l" rtl="0" eaLnBrk="0">
              <a:lnSpc>
                <a:spcPct val="90000"/>
              </a:lnSpc>
            </a:pPr>
            <a:endParaRPr sz="2000" dirty="0">
              <a:latin typeface="等线" panose="02010600030101010101" pitchFamily="2" charset="-122"/>
              <a:ea typeface="等线" panose="02010600030101010101" pitchFamily="2" charset="-122"/>
              <a:cs typeface="Arial" panose="020B0604020202020204"/>
            </a:endParaRPr>
          </a:p>
          <a:p>
            <a:pPr marL="13335" eaLnBrk="0">
              <a:lnSpc>
                <a:spcPct val="94000"/>
              </a:lnSpc>
            </a:pPr>
            <a:r>
              <a:rPr sz="2000" kern="0" spc="0" dirty="0">
                <a:solidFill>
                  <a:srgbClr val="000000">
                    <a:alpha val="100000"/>
                  </a:srgbClr>
                </a:solidFill>
                <a:latin typeface="等线" panose="02010600030101010101" pitchFamily="2" charset="-122"/>
                <a:ea typeface="等线" panose="02010600030101010101" pitchFamily="2" charset="-122"/>
                <a:cs typeface="Arial" panose="020B0604020202020204"/>
              </a:rPr>
              <a:t>C</a:t>
            </a:r>
            <a:r>
              <a:rPr sz="2000" kern="0" spc="40" dirty="0">
                <a:solidFill>
                  <a:srgbClr val="000000">
                    <a:alpha val="100000"/>
                  </a:srgbClr>
                </a:solidFill>
                <a:latin typeface="等线" panose="02010600030101010101" pitchFamily="2" charset="-122"/>
                <a:ea typeface="等线" panose="02010600030101010101" pitchFamily="2" charset="-122"/>
                <a:cs typeface="Arial" panose="020B0604020202020204"/>
              </a:rPr>
              <a:t>SAM</a:t>
            </a:r>
            <a:r>
              <a:rPr lang="zh-CN" altLang="en-US" sz="2000" kern="0" spc="40" dirty="0">
                <a:solidFill>
                  <a:srgbClr val="000000">
                    <a:alpha val="100000"/>
                  </a:srgbClr>
                </a:solidFill>
                <a:latin typeface="等线" panose="02010600030101010101" pitchFamily="2" charset="-122"/>
                <a:ea typeface="等线" panose="02010600030101010101" pitchFamily="2" charset="-122"/>
                <a:cs typeface="Arial" panose="020B0604020202020204"/>
              </a:rPr>
              <a:t>（</a:t>
            </a:r>
            <a:r>
              <a:rPr lang="zh-CN" altLang="en-US" sz="2000" dirty="0">
                <a:latin typeface="等线" panose="02010600030101010101" pitchFamily="2" charset="-122"/>
                <a:ea typeface="等线" panose="02010600030101010101" pitchFamily="2" charset="-122"/>
                <a:cs typeface="宋体" panose="02010600030101010101" pitchFamily="2" charset="-122"/>
              </a:rPr>
              <a:t>冷喷涂增材制造</a:t>
            </a:r>
            <a:r>
              <a:rPr lang="zh-CN" altLang="en-US" sz="2000" kern="0" spc="40" dirty="0">
                <a:solidFill>
                  <a:srgbClr val="000000">
                    <a:alpha val="100000"/>
                  </a:srgbClr>
                </a:solidFill>
                <a:latin typeface="等线" panose="02010600030101010101" pitchFamily="2" charset="-122"/>
                <a:ea typeface="等线" panose="02010600030101010101" pitchFamily="2" charset="-122"/>
                <a:cs typeface="Arial" panose="020B0604020202020204"/>
              </a:rPr>
              <a:t>）</a:t>
            </a:r>
            <a:r>
              <a:rPr sz="2000" kern="0" spc="40" dirty="0" err="1">
                <a:solidFill>
                  <a:srgbClr val="000000">
                    <a:alpha val="100000"/>
                  </a:srgbClr>
                </a:solidFill>
                <a:latin typeface="等线" panose="02010600030101010101" pitchFamily="2" charset="-122"/>
                <a:ea typeface="等线" panose="02010600030101010101" pitchFamily="2" charset="-122"/>
                <a:cs typeface="Arial" panose="020B0604020202020204"/>
              </a:rPr>
              <a:t>具有巨大的潜力，可以制造出具有高氧敏感性的材料组件</a:t>
            </a:r>
            <a:r>
              <a:rPr sz="2000" kern="0" spc="40" dirty="0">
                <a:solidFill>
                  <a:srgbClr val="000000">
                    <a:alpha val="100000"/>
                  </a:srgbClr>
                </a:solidFill>
                <a:latin typeface="等线" panose="02010600030101010101" pitchFamily="2" charset="-122"/>
                <a:ea typeface="等线" panose="02010600030101010101" pitchFamily="2" charset="-122"/>
                <a:cs typeface="Arial" panose="020B0604020202020204"/>
              </a:rPr>
              <a:t>。</a:t>
            </a:r>
            <a:endParaRPr sz="2000" dirty="0">
              <a:latin typeface="等线" panose="02010600030101010101" pitchFamily="2" charset="-122"/>
              <a:ea typeface="等线" panose="02010600030101010101" pitchFamily="2" charset="-122"/>
              <a:cs typeface="宋体" panose="02010600030101010101" pitchFamily="2" charset="-122"/>
            </a:endParaRPr>
          </a:p>
          <a:p>
            <a:pPr algn="l" rtl="0" eaLnBrk="0">
              <a:lnSpc>
                <a:spcPct val="144000"/>
              </a:lnSpc>
            </a:pPr>
            <a:endParaRPr sz="2000" dirty="0">
              <a:latin typeface="等线" panose="02010600030101010101" pitchFamily="2" charset="-122"/>
              <a:ea typeface="等线" panose="02010600030101010101" pitchFamily="2" charset="-122"/>
              <a:cs typeface="Arial" panose="020B0604020202020204"/>
            </a:endParaRPr>
          </a:p>
          <a:p>
            <a:pPr marL="13970" algn="l" rtl="0" eaLnBrk="0">
              <a:lnSpc>
                <a:spcPct val="94000"/>
              </a:lnSpc>
              <a:spcBef>
                <a:spcPts val="450"/>
              </a:spcBef>
            </a:pPr>
            <a:r>
              <a:rPr lang="zh-CN" altLang="en-US" sz="2000" dirty="0">
                <a:latin typeface="等线" panose="02010600030101010101" pitchFamily="2" charset="-122"/>
                <a:ea typeface="等线" panose="02010600030101010101" pitchFamily="2" charset="-122"/>
                <a:cs typeface="宋体" panose="02010600030101010101" pitchFamily="2" charset="-122"/>
              </a:rPr>
              <a:t>一个研发领域是将耐火材料应用于推进系统，尤其是用于辐射冷却式喷管。</a:t>
            </a:r>
            <a:endParaRPr lang="zh-CN" altLang="en-US" sz="2000" dirty="0">
              <a:latin typeface="等线" panose="02010600030101010101" pitchFamily="2" charset="-122"/>
              <a:ea typeface="等线" panose="02010600030101010101" pitchFamily="2" charset="-122"/>
              <a:cs typeface="宋体" panose="02010600030101010101" pitchFamily="2" charset="-122"/>
            </a:endParaRPr>
          </a:p>
          <a:p>
            <a:pPr algn="l" rtl="0" eaLnBrk="0">
              <a:lnSpc>
                <a:spcPct val="131000"/>
              </a:lnSpc>
            </a:pPr>
            <a:endParaRPr sz="2000" dirty="0">
              <a:latin typeface="等线" panose="02010600030101010101" pitchFamily="2" charset="-122"/>
              <a:ea typeface="等线" panose="02010600030101010101" pitchFamily="2" charset="-122"/>
              <a:cs typeface="Arial" panose="020B0604020202020204"/>
            </a:endParaRPr>
          </a:p>
          <a:p>
            <a:pPr marL="13970" algn="l" rtl="0" eaLnBrk="0">
              <a:lnSpc>
                <a:spcPct val="94000"/>
              </a:lnSpc>
              <a:spcBef>
                <a:spcPts val="450"/>
              </a:spcBef>
              <a:buClrTx/>
              <a:buSzTx/>
              <a:buFontTx/>
            </a:pPr>
            <a:r>
              <a:rPr lang="zh-CN" altLang="en-US" sz="2000" dirty="0">
                <a:latin typeface="等线" panose="02010600030101010101" pitchFamily="2" charset="-122"/>
                <a:ea typeface="等线" panose="02010600030101010101" pitchFamily="2" charset="-122"/>
                <a:cs typeface="宋体" panose="02010600030101010101" pitchFamily="2" charset="-122"/>
              </a:rPr>
              <a:t>C103（铌 - 10 铪 - 1 钛）是一种固溶强化型铌合金，用于航空航天领域持续高温的工作环境中。</a:t>
            </a:r>
            <a:endParaRPr lang="zh-CN" altLang="en-US" sz="2000" dirty="0">
              <a:latin typeface="等线" panose="02010600030101010101" pitchFamily="2" charset="-122"/>
              <a:ea typeface="等线" panose="02010600030101010101" pitchFamily="2" charset="-122"/>
              <a:cs typeface="宋体" panose="02010600030101010101" pitchFamily="2" charset="-122"/>
            </a:endParaRPr>
          </a:p>
          <a:p>
            <a:pPr marL="13970" algn="l" rtl="0" eaLnBrk="0">
              <a:lnSpc>
                <a:spcPct val="94000"/>
              </a:lnSpc>
              <a:spcBef>
                <a:spcPts val="450"/>
              </a:spcBef>
              <a:buClrTx/>
              <a:buSzTx/>
              <a:buFontTx/>
            </a:pPr>
            <a:endParaRPr lang="zh-CN" altLang="en-US" sz="2000" dirty="0">
              <a:latin typeface="等线" panose="02010600030101010101" pitchFamily="2" charset="-122"/>
              <a:ea typeface="等线" panose="02010600030101010101" pitchFamily="2" charset="-122"/>
              <a:cs typeface="宋体" panose="02010600030101010101" pitchFamily="2" charset="-122"/>
            </a:endParaRPr>
          </a:p>
          <a:p>
            <a:pPr marL="13970" algn="l" rtl="0" eaLnBrk="0">
              <a:lnSpc>
                <a:spcPct val="94000"/>
              </a:lnSpc>
              <a:spcBef>
                <a:spcPts val="450"/>
              </a:spcBef>
              <a:buClrTx/>
              <a:buSzTx/>
              <a:buFontTx/>
            </a:pPr>
            <a:r>
              <a:rPr lang="zh-CN" altLang="en-US" sz="2000" dirty="0">
                <a:latin typeface="等线" panose="02010600030101010101" pitchFamily="2" charset="-122"/>
                <a:ea typeface="等线" panose="02010600030101010101" pitchFamily="2" charset="-122"/>
                <a:cs typeface="宋体" panose="02010600030101010101" pitchFamily="2" charset="-122"/>
              </a:rPr>
              <a:t>冷喷涂增材制造（CSAM）为制造具有精细微观结构且采购交付比最低的大型 C - 103 推进部件提供了解决方案。</a:t>
            </a:r>
            <a:endParaRPr lang="zh-CN" altLang="en-US" sz="2000" dirty="0">
              <a:latin typeface="等线" panose="02010600030101010101" pitchFamily="2" charset="-122"/>
              <a:ea typeface="等线" panose="02010600030101010101" pitchFamily="2" charset="-122"/>
              <a:cs typeface="宋体" panose="02010600030101010101" pitchFamily="2" charset="-122"/>
            </a:endParaRPr>
          </a:p>
        </p:txBody>
      </p:sp>
      <p:sp>
        <p:nvSpPr>
          <p:cNvPr id="516" name="textbox 516"/>
          <p:cNvSpPr/>
          <p:nvPr/>
        </p:nvSpPr>
        <p:spPr>
          <a:xfrm>
            <a:off x="432747" y="605384"/>
            <a:ext cx="5521325" cy="488315"/>
          </a:xfrm>
          <a:prstGeom prst="rect">
            <a:avLst/>
          </a:prstGeom>
          <a:noFill/>
          <a:ln w="0" cap="flat">
            <a:noFill/>
            <a:prstDash val="solid"/>
            <a:miter lim="0"/>
          </a:ln>
        </p:spPr>
        <p:txBody>
          <a:bodyPr vert="horz" wrap="square" lIns="0" tIns="0" rIns="0" bIns="0"/>
          <a:lstStyle/>
          <a:p>
            <a:pPr algn="l" rtl="0" eaLnBrk="0">
              <a:lnSpc>
                <a:spcPct val="81000"/>
              </a:lnSpc>
            </a:pPr>
            <a:endParaRPr sz="100" dirty="0">
              <a:latin typeface="微软雅黑" panose="020B0503020204020204" charset="-122"/>
              <a:ea typeface="微软雅黑" panose="020B0503020204020204" charset="-122"/>
              <a:cs typeface="Arial" panose="020B0604020202020204"/>
            </a:endParaRPr>
          </a:p>
          <a:p>
            <a:pPr marL="12700" algn="l" rtl="0" eaLnBrk="0">
              <a:lnSpc>
                <a:spcPct val="95000"/>
              </a:lnSpc>
            </a:pPr>
            <a:r>
              <a:rPr sz="3200" kern="0" spc="-20" dirty="0">
                <a:solidFill>
                  <a:srgbClr val="000000">
                    <a:alpha val="100000"/>
                  </a:srgbClr>
                </a:solidFill>
                <a:latin typeface="微软雅黑" panose="020B0503020204020204" charset="-122"/>
                <a:ea typeface="微软雅黑" panose="020B0503020204020204" charset="-122"/>
                <a:cs typeface="Tahoma" panose="020B0604030504040204"/>
              </a:rPr>
              <a:t>C-103</a:t>
            </a:r>
            <a:r>
              <a:rPr sz="3200" kern="0" spc="-20" dirty="0">
                <a:solidFill>
                  <a:srgbClr val="000000">
                    <a:alpha val="100000"/>
                  </a:srgbClr>
                </a:solidFill>
                <a:latin typeface="微软雅黑" panose="020B0503020204020204" charset="-122"/>
                <a:ea typeface="微软雅黑" panose="020B0503020204020204" charset="-122"/>
                <a:cs typeface="宋体" panose="02010600030101010101" pitchFamily="2" charset="-122"/>
              </a:rPr>
              <a:t>合金火箭喷嘴</a:t>
            </a:r>
            <a:r>
              <a:rPr lang="zh-CN" sz="3200" kern="0" spc="-20" dirty="0">
                <a:solidFill>
                  <a:srgbClr val="000000">
                    <a:alpha val="100000"/>
                  </a:srgbClr>
                </a:solidFill>
                <a:latin typeface="微软雅黑" panose="020B0503020204020204" charset="-122"/>
                <a:ea typeface="微软雅黑" panose="020B0503020204020204" charset="-122"/>
                <a:cs typeface="宋体" panose="02010600030101010101" pitchFamily="2" charset="-122"/>
              </a:rPr>
              <a:t>示例</a:t>
            </a:r>
            <a:endParaRPr lang="zh-CN" sz="3200" kern="0" spc="-20" dirty="0">
              <a:solidFill>
                <a:srgbClr val="000000">
                  <a:alpha val="100000"/>
                </a:srgbClr>
              </a:solidFill>
              <a:latin typeface="微软雅黑" panose="020B0503020204020204" charset="-122"/>
              <a:ea typeface="微软雅黑" panose="020B0503020204020204" charset="-122"/>
              <a:cs typeface="宋体" panose="02010600030101010101" pitchFamily="2" charset="-122"/>
            </a:endParaRPr>
          </a:p>
        </p:txBody>
      </p:sp>
      <p:pic>
        <p:nvPicPr>
          <p:cNvPr id="518" name="picture 518"/>
          <p:cNvPicPr>
            <a:picLocks noChangeAspect="1"/>
          </p:cNvPicPr>
          <p:nvPr/>
        </p:nvPicPr>
        <p:blipFill>
          <a:blip r:embed="rId2"/>
          <a:stretch>
            <a:fillRect/>
          </a:stretch>
        </p:blipFill>
        <p:spPr>
          <a:xfrm rot="21600000">
            <a:off x="9364980" y="461771"/>
            <a:ext cx="2510028" cy="781811"/>
          </a:xfrm>
          <a:prstGeom prst="rect">
            <a:avLst/>
          </a:prstGeom>
        </p:spPr>
      </p:pic>
      <p:pic>
        <p:nvPicPr>
          <p:cNvPr id="522" name="picture 522"/>
          <p:cNvPicPr>
            <a:picLocks noChangeAspect="1"/>
          </p:cNvPicPr>
          <p:nvPr/>
        </p:nvPicPr>
        <p:blipFill>
          <a:blip r:embed="rId3"/>
          <a:stretch>
            <a:fillRect/>
          </a:stretch>
        </p:blipFill>
        <p:spPr>
          <a:xfrm rot="21600000">
            <a:off x="382257" y="1253616"/>
            <a:ext cx="2532138" cy="190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6" name="picture 526"/>
          <p:cNvPicPr>
            <a:picLocks noChangeAspect="1"/>
          </p:cNvPicPr>
          <p:nvPr/>
        </p:nvPicPr>
        <p:blipFill>
          <a:blip r:embed="rId1"/>
          <a:stretch>
            <a:fillRect/>
          </a:stretch>
        </p:blipFill>
        <p:spPr>
          <a:xfrm rot="21600000">
            <a:off x="7036435" y="3752169"/>
            <a:ext cx="4434840" cy="2956559"/>
          </a:xfrm>
          <a:prstGeom prst="rect">
            <a:avLst/>
          </a:prstGeom>
        </p:spPr>
      </p:pic>
      <p:sp>
        <p:nvSpPr>
          <p:cNvPr id="528" name="textbox 528"/>
          <p:cNvSpPr/>
          <p:nvPr/>
        </p:nvSpPr>
        <p:spPr>
          <a:xfrm>
            <a:off x="7036435" y="1243330"/>
            <a:ext cx="4838573" cy="2508839"/>
          </a:xfrm>
          <a:prstGeom prst="rect">
            <a:avLst/>
          </a:prstGeom>
          <a:noFill/>
          <a:ln w="0" cap="flat">
            <a:noFill/>
            <a:prstDash val="solid"/>
            <a:miter lim="0"/>
          </a:ln>
        </p:spPr>
        <p:txBody>
          <a:bodyPr vert="horz" wrap="square" lIns="0" tIns="0" rIns="0" bIns="0"/>
          <a:lstStyle/>
          <a:p>
            <a:pPr algn="l" rtl="0" eaLnBrk="0">
              <a:lnSpc>
                <a:spcPct val="80000"/>
              </a:lnSpc>
            </a:pPr>
            <a:r>
              <a:rPr kern="0" spc="-6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在带法兰的一端的</a:t>
            </a:r>
            <a:r>
              <a:rPr lang="zh-CN" kern="0" spc="-6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心</a:t>
            </a:r>
            <a:r>
              <a:rPr kern="0" spc="-6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轴管上进行测试</a:t>
            </a:r>
            <a:endParaRPr kern="0" spc="-6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endParaRPr>
          </a:p>
          <a:p>
            <a:pPr algn="l" rtl="0" eaLnBrk="0">
              <a:lnSpc>
                <a:spcPct val="80000"/>
              </a:lnSpc>
            </a:pPr>
            <a:endParaRPr kern="0" spc="-6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endParaRPr>
          </a:p>
          <a:p>
            <a:pPr algn="l" rtl="0" eaLnBrk="0">
              <a:lnSpc>
                <a:spcPct val="80000"/>
              </a:lnSpc>
            </a:pPr>
            <a:r>
              <a:rPr kern="0" spc="-6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尺寸：</a:t>
            </a:r>
            <a:endParaRPr dirty="0">
              <a:latin typeface="等线" panose="02010600030101010101" pitchFamily="2" charset="-122"/>
              <a:ea typeface="等线" panose="02010600030101010101" pitchFamily="2" charset="-122"/>
              <a:cs typeface="宋体" panose="02010600030101010101" pitchFamily="2" charset="-122"/>
            </a:endParaRPr>
          </a:p>
          <a:p>
            <a:pPr marL="942340" algn="l" rtl="0" eaLnBrk="0">
              <a:lnSpc>
                <a:spcPct val="84000"/>
              </a:lnSpc>
              <a:spcBef>
                <a:spcPts val="435"/>
              </a:spcBef>
            </a:pPr>
            <a:r>
              <a:rPr kern="0" spc="-4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直径：</a:t>
            </a:r>
            <a:r>
              <a:rPr kern="0" spc="-40" dirty="0">
                <a:solidFill>
                  <a:srgbClr val="000000">
                    <a:alpha val="100000"/>
                  </a:srgbClr>
                </a:solidFill>
                <a:latin typeface="等线" panose="02010600030101010101" pitchFamily="2" charset="-122"/>
                <a:ea typeface="等线" panose="02010600030101010101" pitchFamily="2" charset="-122"/>
                <a:cs typeface="Tahoma" panose="020B0604030504040204"/>
              </a:rPr>
              <a:t>~</a:t>
            </a:r>
            <a:r>
              <a:rPr kern="0" spc="140" dirty="0">
                <a:solidFill>
                  <a:srgbClr val="000000">
                    <a:alpha val="100000"/>
                  </a:srgbClr>
                </a:solidFill>
                <a:latin typeface="等线" panose="02010600030101010101" pitchFamily="2" charset="-122"/>
                <a:ea typeface="等线" panose="02010600030101010101" pitchFamily="2" charset="-122"/>
                <a:cs typeface="Tahoma" panose="020B0604030504040204"/>
              </a:rPr>
              <a:t> </a:t>
            </a:r>
            <a:r>
              <a:rPr kern="0" spc="-40" dirty="0">
                <a:solidFill>
                  <a:srgbClr val="000000">
                    <a:alpha val="100000"/>
                  </a:srgbClr>
                </a:solidFill>
                <a:latin typeface="等线" panose="02010600030101010101" pitchFamily="2" charset="-122"/>
                <a:ea typeface="等线" panose="02010600030101010101" pitchFamily="2" charset="-122"/>
                <a:cs typeface="Tahoma" panose="020B0604030504040204"/>
              </a:rPr>
              <a:t>140 mm</a:t>
            </a:r>
            <a:endParaRPr dirty="0">
              <a:latin typeface="等线" panose="02010600030101010101" pitchFamily="2" charset="-122"/>
              <a:ea typeface="等线" panose="02010600030101010101" pitchFamily="2" charset="-122"/>
              <a:cs typeface="Tahoma" panose="020B0604030504040204"/>
            </a:endParaRPr>
          </a:p>
          <a:p>
            <a:pPr marL="941705" algn="l" rtl="0" eaLnBrk="0">
              <a:lnSpc>
                <a:spcPts val="1710"/>
              </a:lnSpc>
            </a:pPr>
            <a:r>
              <a:rPr kern="0" spc="-5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长度：</a:t>
            </a:r>
            <a:r>
              <a:rPr kern="0" spc="-50" dirty="0">
                <a:solidFill>
                  <a:srgbClr val="000000">
                    <a:alpha val="100000"/>
                  </a:srgbClr>
                </a:solidFill>
                <a:latin typeface="等线" panose="02010600030101010101" pitchFamily="2" charset="-122"/>
                <a:ea typeface="等线" panose="02010600030101010101" pitchFamily="2" charset="-122"/>
                <a:cs typeface="Tahoma" panose="020B0604030504040204"/>
              </a:rPr>
              <a:t>~</a:t>
            </a:r>
            <a:r>
              <a:rPr kern="0" spc="180" dirty="0">
                <a:solidFill>
                  <a:srgbClr val="000000">
                    <a:alpha val="100000"/>
                  </a:srgbClr>
                </a:solidFill>
                <a:latin typeface="等线" panose="02010600030101010101" pitchFamily="2" charset="-122"/>
                <a:ea typeface="等线" panose="02010600030101010101" pitchFamily="2" charset="-122"/>
                <a:cs typeface="Tahoma" panose="020B0604030504040204"/>
              </a:rPr>
              <a:t> </a:t>
            </a:r>
            <a:r>
              <a:rPr kern="0" spc="-50" dirty="0">
                <a:solidFill>
                  <a:srgbClr val="000000">
                    <a:alpha val="100000"/>
                  </a:srgbClr>
                </a:solidFill>
                <a:latin typeface="等线" panose="02010600030101010101" pitchFamily="2" charset="-122"/>
                <a:ea typeface="等线" panose="02010600030101010101" pitchFamily="2" charset="-122"/>
                <a:cs typeface="Tahoma" panose="020B0604030504040204"/>
              </a:rPr>
              <a:t>125</a:t>
            </a:r>
            <a:r>
              <a:rPr kern="0" spc="-5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米</a:t>
            </a:r>
            <a:endParaRPr dirty="0">
              <a:latin typeface="等线" panose="02010600030101010101" pitchFamily="2" charset="-122"/>
              <a:ea typeface="等线" panose="02010600030101010101" pitchFamily="2" charset="-122"/>
              <a:cs typeface="宋体" panose="02010600030101010101" pitchFamily="2" charset="-122"/>
            </a:endParaRPr>
          </a:p>
          <a:p>
            <a:pPr marL="931545" algn="l" rtl="0" eaLnBrk="0">
              <a:lnSpc>
                <a:spcPct val="84000"/>
              </a:lnSpc>
              <a:spcBef>
                <a:spcPts val="235"/>
              </a:spcBef>
            </a:pPr>
            <a:r>
              <a:rPr kern="0" spc="-3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厚度：</a:t>
            </a:r>
            <a:r>
              <a:rPr kern="0" spc="-30" dirty="0">
                <a:solidFill>
                  <a:srgbClr val="000000">
                    <a:alpha val="100000"/>
                  </a:srgbClr>
                </a:solidFill>
                <a:latin typeface="等线" panose="02010600030101010101" pitchFamily="2" charset="-122"/>
                <a:ea typeface="等线" panose="02010600030101010101" pitchFamily="2" charset="-122"/>
                <a:cs typeface="Tahoma" panose="020B0604030504040204"/>
              </a:rPr>
              <a:t>~ 2</a:t>
            </a:r>
            <a:r>
              <a:rPr kern="0" spc="70" dirty="0">
                <a:solidFill>
                  <a:srgbClr val="000000">
                    <a:alpha val="100000"/>
                  </a:srgbClr>
                </a:solidFill>
                <a:latin typeface="等线" panose="02010600030101010101" pitchFamily="2" charset="-122"/>
                <a:ea typeface="等线" panose="02010600030101010101" pitchFamily="2" charset="-122"/>
                <a:cs typeface="Tahoma" panose="020B0604030504040204"/>
              </a:rPr>
              <a:t> </a:t>
            </a:r>
            <a:r>
              <a:rPr kern="0" spc="-30" dirty="0">
                <a:solidFill>
                  <a:srgbClr val="000000">
                    <a:alpha val="100000"/>
                  </a:srgbClr>
                </a:solidFill>
                <a:latin typeface="等线" panose="02010600030101010101" pitchFamily="2" charset="-122"/>
                <a:ea typeface="等线" panose="02010600030101010101" pitchFamily="2" charset="-122"/>
                <a:cs typeface="Tahoma" panose="020B0604030504040204"/>
              </a:rPr>
              <a:t>m</a:t>
            </a:r>
            <a:r>
              <a:rPr kern="0" spc="70" dirty="0">
                <a:solidFill>
                  <a:srgbClr val="000000">
                    <a:alpha val="100000"/>
                  </a:srgbClr>
                </a:solidFill>
                <a:latin typeface="等线" panose="02010600030101010101" pitchFamily="2" charset="-122"/>
                <a:ea typeface="等线" panose="02010600030101010101" pitchFamily="2" charset="-122"/>
                <a:cs typeface="Tahoma" panose="020B0604030504040204"/>
              </a:rPr>
              <a:t> </a:t>
            </a:r>
            <a:r>
              <a:rPr kern="0" spc="-30" dirty="0">
                <a:solidFill>
                  <a:srgbClr val="000000">
                    <a:alpha val="100000"/>
                  </a:srgbClr>
                </a:solidFill>
                <a:latin typeface="等线" panose="02010600030101010101" pitchFamily="2" charset="-122"/>
                <a:ea typeface="等线" panose="02010600030101010101" pitchFamily="2" charset="-122"/>
                <a:cs typeface="Tahoma" panose="020B0604030504040204"/>
              </a:rPr>
              <a:t>m</a:t>
            </a:r>
            <a:endParaRPr dirty="0">
              <a:latin typeface="等线" panose="02010600030101010101" pitchFamily="2" charset="-122"/>
              <a:ea typeface="等线" panose="02010600030101010101" pitchFamily="2" charset="-122"/>
              <a:cs typeface="Tahoma" panose="020B0604030504040204"/>
            </a:endParaRPr>
          </a:p>
          <a:p>
            <a:pPr marL="1031240" algn="l" rtl="0" eaLnBrk="0">
              <a:lnSpc>
                <a:spcPts val="1605"/>
              </a:lnSpc>
            </a:pPr>
            <a:r>
              <a:rPr kern="0" spc="-7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（喷</a:t>
            </a:r>
            <a:r>
              <a:rPr lang="zh-CN" kern="0" spc="-7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涂后</a:t>
            </a:r>
            <a:r>
              <a:rPr kern="0" spc="-7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a:t>
            </a:r>
            <a:endParaRPr dirty="0">
              <a:latin typeface="等线" panose="02010600030101010101" pitchFamily="2" charset="-122"/>
              <a:ea typeface="等线" panose="02010600030101010101" pitchFamily="2" charset="-122"/>
              <a:cs typeface="宋体" panose="02010600030101010101" pitchFamily="2" charset="-122"/>
            </a:endParaRPr>
          </a:p>
          <a:p>
            <a:pPr marL="26670" algn="l" rtl="0" eaLnBrk="0">
              <a:lnSpc>
                <a:spcPct val="98000"/>
              </a:lnSpc>
              <a:spcBef>
                <a:spcPts val="250"/>
              </a:spcBef>
            </a:pPr>
            <a:r>
              <a:rPr kern="0" spc="-3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法兰：</a:t>
            </a:r>
            <a:endParaRPr dirty="0">
              <a:latin typeface="等线" panose="02010600030101010101" pitchFamily="2" charset="-122"/>
              <a:ea typeface="等线" panose="02010600030101010101" pitchFamily="2" charset="-122"/>
              <a:cs typeface="宋体" panose="02010600030101010101" pitchFamily="2" charset="-122"/>
            </a:endParaRPr>
          </a:p>
          <a:p>
            <a:pPr marL="941705" algn="l" rtl="0" eaLnBrk="0">
              <a:lnSpc>
                <a:spcPct val="84000"/>
              </a:lnSpc>
              <a:spcBef>
                <a:spcPts val="155"/>
              </a:spcBef>
            </a:pPr>
            <a:r>
              <a:rPr kern="0" spc="-3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长度：</a:t>
            </a:r>
            <a:r>
              <a:rPr kern="0" spc="-30" dirty="0">
                <a:solidFill>
                  <a:srgbClr val="000000">
                    <a:alpha val="100000"/>
                  </a:srgbClr>
                </a:solidFill>
                <a:latin typeface="等线" panose="02010600030101010101" pitchFamily="2" charset="-122"/>
                <a:ea typeface="等线" panose="02010600030101010101" pitchFamily="2" charset="-122"/>
                <a:cs typeface="Tahoma" panose="020B0604030504040204"/>
              </a:rPr>
              <a:t>~4 mm</a:t>
            </a:r>
            <a:endParaRPr dirty="0">
              <a:latin typeface="等线" panose="02010600030101010101" pitchFamily="2" charset="-122"/>
              <a:ea typeface="等线" panose="02010600030101010101" pitchFamily="2" charset="-122"/>
              <a:cs typeface="Tahoma" panose="020B0604030504040204"/>
            </a:endParaRPr>
          </a:p>
          <a:p>
            <a:pPr marL="931545" algn="l" rtl="0" eaLnBrk="0">
              <a:lnSpc>
                <a:spcPts val="1845"/>
              </a:lnSpc>
            </a:pPr>
            <a:r>
              <a:rPr kern="0" spc="-4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厚度：</a:t>
            </a:r>
            <a:r>
              <a:rPr kern="0" spc="-40" dirty="0">
                <a:solidFill>
                  <a:srgbClr val="000000">
                    <a:alpha val="100000"/>
                  </a:srgbClr>
                </a:solidFill>
                <a:latin typeface="等线" panose="02010600030101010101" pitchFamily="2" charset="-122"/>
                <a:ea typeface="等线" panose="02010600030101010101" pitchFamily="2" charset="-122"/>
                <a:cs typeface="Tahoma" panose="020B0604030504040204"/>
              </a:rPr>
              <a:t>~8</a:t>
            </a:r>
            <a:r>
              <a:rPr kern="0" spc="120" dirty="0">
                <a:solidFill>
                  <a:srgbClr val="000000">
                    <a:alpha val="100000"/>
                  </a:srgbClr>
                </a:solidFill>
                <a:latin typeface="等线" panose="02010600030101010101" pitchFamily="2" charset="-122"/>
                <a:ea typeface="等线" panose="02010600030101010101" pitchFamily="2" charset="-122"/>
                <a:cs typeface="Tahoma" panose="020B0604030504040204"/>
              </a:rPr>
              <a:t> </a:t>
            </a:r>
            <a:r>
              <a:rPr kern="0" spc="-40" dirty="0">
                <a:solidFill>
                  <a:srgbClr val="000000">
                    <a:alpha val="100000"/>
                  </a:srgbClr>
                </a:solidFill>
                <a:latin typeface="等线" panose="02010600030101010101" pitchFamily="2" charset="-122"/>
                <a:ea typeface="等线" panose="02010600030101010101" pitchFamily="2" charset="-122"/>
                <a:cs typeface="Tahoma" panose="020B0604030504040204"/>
              </a:rPr>
              <a:t>mm</a:t>
            </a:r>
            <a:endParaRPr dirty="0">
              <a:latin typeface="等线" panose="02010600030101010101" pitchFamily="2" charset="-122"/>
              <a:ea typeface="等线" panose="02010600030101010101" pitchFamily="2" charset="-122"/>
              <a:cs typeface="Tahoma" panose="020B0604030504040204"/>
            </a:endParaRPr>
          </a:p>
        </p:txBody>
      </p:sp>
      <p:pic>
        <p:nvPicPr>
          <p:cNvPr id="530" name="picture 530"/>
          <p:cNvPicPr>
            <a:picLocks noChangeAspect="1"/>
          </p:cNvPicPr>
          <p:nvPr/>
        </p:nvPicPr>
        <p:blipFill>
          <a:blip r:embed="rId2"/>
          <a:stretch>
            <a:fillRect/>
          </a:stretch>
        </p:blipFill>
        <p:spPr>
          <a:xfrm rot="21600000">
            <a:off x="9364980" y="461771"/>
            <a:ext cx="2510028" cy="781811"/>
          </a:xfrm>
          <a:prstGeom prst="rect">
            <a:avLst/>
          </a:prstGeom>
        </p:spPr>
      </p:pic>
      <p:sp>
        <p:nvSpPr>
          <p:cNvPr id="532" name="textbox 532"/>
          <p:cNvSpPr/>
          <p:nvPr/>
        </p:nvSpPr>
        <p:spPr>
          <a:xfrm>
            <a:off x="446586" y="614274"/>
            <a:ext cx="6420558" cy="501015"/>
          </a:xfrm>
          <a:prstGeom prst="rect">
            <a:avLst/>
          </a:prstGeom>
          <a:noFill/>
          <a:ln w="0" cap="flat">
            <a:noFill/>
            <a:prstDash val="solid"/>
            <a:miter lim="0"/>
          </a:ln>
        </p:spPr>
        <p:txBody>
          <a:bodyPr vert="horz" wrap="square" lIns="0" tIns="0" rIns="0" bIns="0"/>
          <a:lstStyle/>
          <a:p>
            <a:pPr algn="l" rtl="0" eaLnBrk="0">
              <a:lnSpc>
                <a:spcPct val="81000"/>
              </a:lnSpc>
            </a:pPr>
            <a:endParaRPr sz="100" dirty="0">
              <a:latin typeface="微软雅黑" panose="020B0503020204020204" charset="-122"/>
              <a:ea typeface="微软雅黑" panose="020B0503020204020204" charset="-122"/>
              <a:cs typeface="Arial" panose="020B0604020202020204"/>
            </a:endParaRPr>
          </a:p>
          <a:p>
            <a:pPr marL="12700" algn="l" rtl="0" eaLnBrk="0">
              <a:lnSpc>
                <a:spcPct val="95000"/>
              </a:lnSpc>
            </a:pPr>
            <a:r>
              <a:rPr sz="3200" u="sng" kern="0" spc="-30" dirty="0">
                <a:solidFill>
                  <a:srgbClr val="000000">
                    <a:alpha val="100000"/>
                  </a:srgbClr>
                </a:solidFill>
                <a:uFill>
                  <a:solidFill>
                    <a:srgbClr val="9C1006"/>
                  </a:solidFill>
                </a:uFill>
                <a:latin typeface="微软雅黑" panose="020B0503020204020204" charset="-122"/>
                <a:ea typeface="微软雅黑" panose="020B0503020204020204" charset="-122"/>
                <a:cs typeface="宋体" panose="02010600030101010101" pitchFamily="2" charset="-122"/>
              </a:rPr>
              <a:t>带法兰的</a:t>
            </a:r>
            <a:r>
              <a:rPr sz="3200" u="sng" kern="0" spc="-30" dirty="0">
                <a:solidFill>
                  <a:srgbClr val="000000">
                    <a:alpha val="100000"/>
                  </a:srgbClr>
                </a:solidFill>
                <a:uFill>
                  <a:solidFill>
                    <a:srgbClr val="9C1006"/>
                  </a:solidFill>
                </a:uFill>
                <a:latin typeface="微软雅黑" panose="020B0503020204020204" charset="-122"/>
                <a:ea typeface="微软雅黑" panose="020B0503020204020204" charset="-122"/>
                <a:cs typeface="Tahoma" panose="020B0604030504040204"/>
              </a:rPr>
              <a:t>C-10</a:t>
            </a:r>
            <a:r>
              <a:rPr sz="3200" kern="0" spc="-30" dirty="0">
                <a:solidFill>
                  <a:srgbClr val="000000">
                    <a:alpha val="100000"/>
                  </a:srgbClr>
                </a:solidFill>
                <a:latin typeface="微软雅黑" panose="020B0503020204020204" charset="-122"/>
                <a:ea typeface="微软雅黑" panose="020B0503020204020204" charset="-122"/>
                <a:cs typeface="Tahoma" panose="020B0604030504040204"/>
              </a:rPr>
              <a:t>3</a:t>
            </a:r>
            <a:r>
              <a:rPr sz="3200" kern="0" spc="-30" dirty="0">
                <a:solidFill>
                  <a:srgbClr val="000000">
                    <a:alpha val="100000"/>
                  </a:srgbClr>
                </a:solidFill>
                <a:latin typeface="微软雅黑" panose="020B0503020204020204" charset="-122"/>
                <a:ea typeface="微软雅黑" panose="020B0503020204020204" charset="-122"/>
                <a:cs typeface="宋体" panose="02010600030101010101" pitchFamily="2" charset="-122"/>
              </a:rPr>
              <a:t>合金试验件</a:t>
            </a:r>
            <a:endParaRPr sz="3200" dirty="0">
              <a:latin typeface="微软雅黑" panose="020B0503020204020204" charset="-122"/>
              <a:ea typeface="微软雅黑" panose="020B0503020204020204" charset="-122"/>
              <a:cs typeface="宋体" panose="02010600030101010101" pitchFamily="2" charset="-122"/>
            </a:endParaRPr>
          </a:p>
        </p:txBody>
      </p:sp>
      <p:pic>
        <p:nvPicPr>
          <p:cNvPr id="3" name="图片 2"/>
          <p:cNvPicPr>
            <a:picLocks noChangeAspect="1"/>
          </p:cNvPicPr>
          <p:nvPr/>
        </p:nvPicPr>
        <p:blipFill>
          <a:blip r:embed="rId3"/>
          <a:stretch>
            <a:fillRect/>
          </a:stretch>
        </p:blipFill>
        <p:spPr>
          <a:xfrm>
            <a:off x="446586" y="1469967"/>
            <a:ext cx="6184858" cy="409484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 name="textbox 536"/>
          <p:cNvSpPr/>
          <p:nvPr/>
        </p:nvSpPr>
        <p:spPr>
          <a:xfrm>
            <a:off x="432435" y="605155"/>
            <a:ext cx="6114415" cy="5832715"/>
          </a:xfrm>
          <a:prstGeom prst="rect">
            <a:avLst/>
          </a:prstGeom>
          <a:noFill/>
          <a:ln w="0" cap="flat">
            <a:noFill/>
            <a:prstDash val="solid"/>
            <a:miter lim="0"/>
          </a:ln>
        </p:spPr>
        <p:txBody>
          <a:bodyPr vert="horz" wrap="square" lIns="0" tIns="0" rIns="0" bIns="0"/>
          <a:lstStyle/>
          <a:p>
            <a:pPr algn="l" rtl="0" eaLnBrk="0">
              <a:lnSpc>
                <a:spcPct val="81000"/>
              </a:lnSpc>
            </a:pPr>
            <a:endParaRPr sz="100" b="1" dirty="0">
              <a:latin typeface="微软雅黑" panose="020B0503020204020204" charset="-122"/>
              <a:ea typeface="微软雅黑" panose="020B0503020204020204" charset="-122"/>
              <a:cs typeface="Arial" panose="020B0604020202020204"/>
            </a:endParaRPr>
          </a:p>
          <a:p>
            <a:pPr marL="12700" algn="l" rtl="0" eaLnBrk="0">
              <a:lnSpc>
                <a:spcPct val="95000"/>
              </a:lnSpc>
            </a:pPr>
            <a:r>
              <a:rPr sz="3200" b="1" u="sng" kern="0" spc="-30" dirty="0">
                <a:solidFill>
                  <a:srgbClr val="000000">
                    <a:alpha val="100000"/>
                  </a:srgbClr>
                </a:solidFill>
                <a:uFill>
                  <a:solidFill>
                    <a:srgbClr val="9C1006"/>
                  </a:solidFill>
                </a:uFill>
                <a:latin typeface="等线" panose="02010600030101010101" pitchFamily="2" charset="-122"/>
                <a:ea typeface="等线" panose="02010600030101010101" pitchFamily="2" charset="-122"/>
                <a:cs typeface="Tahoma" panose="020B0604030504040204"/>
              </a:rPr>
              <a:t>C-103</a:t>
            </a:r>
            <a:r>
              <a:rPr sz="3200" b="1" u="sng" kern="0" spc="-30" dirty="0">
                <a:solidFill>
                  <a:srgbClr val="000000">
                    <a:alpha val="100000"/>
                  </a:srgbClr>
                </a:solidFill>
                <a:uFill>
                  <a:solidFill>
                    <a:srgbClr val="9C1006"/>
                  </a:solidFill>
                </a:uFill>
                <a:latin typeface="等线" panose="02010600030101010101" pitchFamily="2" charset="-122"/>
                <a:ea typeface="等线" panose="02010600030101010101" pitchFamily="2" charset="-122"/>
                <a:cs typeface="宋体" panose="02010600030101010101" pitchFamily="2" charset="-122"/>
              </a:rPr>
              <a:t>合金试验</a:t>
            </a:r>
            <a:r>
              <a:rPr lang="zh-CN" sz="3200" b="1" u="sng" kern="0" spc="-30" dirty="0">
                <a:solidFill>
                  <a:srgbClr val="000000">
                    <a:alpha val="100000"/>
                  </a:srgbClr>
                </a:solidFill>
                <a:uFill>
                  <a:solidFill>
                    <a:srgbClr val="9C1006"/>
                  </a:solidFill>
                </a:uFill>
                <a:latin typeface="等线" panose="02010600030101010101" pitchFamily="2" charset="-122"/>
                <a:ea typeface="等线" panose="02010600030101010101" pitchFamily="2" charset="-122"/>
                <a:cs typeface="宋体" panose="02010600030101010101" pitchFamily="2" charset="-122"/>
              </a:rPr>
              <a:t>零</a:t>
            </a:r>
            <a:r>
              <a:rPr sz="3200" b="1" u="sng" kern="0" spc="-30" dirty="0">
                <a:solidFill>
                  <a:srgbClr val="000000">
                    <a:alpha val="100000"/>
                  </a:srgbClr>
                </a:solidFill>
                <a:uFill>
                  <a:solidFill>
                    <a:srgbClr val="9C1006"/>
                  </a:solidFill>
                </a:uFill>
                <a:latin typeface="等线" panose="02010600030101010101" pitchFamily="2" charset="-122"/>
                <a:ea typeface="等线" panose="02010600030101010101" pitchFamily="2" charset="-122"/>
                <a:cs typeface="宋体" panose="02010600030101010101" pitchFamily="2" charset="-122"/>
              </a:rPr>
              <a:t>件性能</a:t>
            </a:r>
            <a:endParaRPr sz="3200" b="1" dirty="0">
              <a:latin typeface="等线" panose="02010600030101010101" pitchFamily="2" charset="-122"/>
              <a:ea typeface="等线" panose="02010600030101010101" pitchFamily="2" charset="-122"/>
              <a:cs typeface="宋体" panose="02010600030101010101" pitchFamily="2" charset="-122"/>
            </a:endParaRPr>
          </a:p>
          <a:p>
            <a:pPr algn="l" rtl="0" eaLnBrk="0">
              <a:lnSpc>
                <a:spcPct val="107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07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07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07000"/>
              </a:lnSpc>
            </a:pPr>
            <a:endParaRPr sz="2300" b="1" u="sng" kern="0" spc="-6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endParaRPr>
          </a:p>
          <a:p>
            <a:pPr algn="l" rtl="0" eaLnBrk="0">
              <a:lnSpc>
                <a:spcPct val="107000"/>
              </a:lnSpc>
            </a:pPr>
            <a:r>
              <a:rPr lang="zh-CN" sz="2300" b="1" u="sng" kern="0" spc="-6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冷喷涂基础</a:t>
            </a:r>
            <a:r>
              <a:rPr sz="2300" b="1" u="sng" kern="0" spc="-6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数据：</a:t>
            </a:r>
            <a:r>
              <a:rPr sz="2300" u="sng" kern="0" spc="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	</a:t>
            </a:r>
            <a:endParaRPr sz="2300" dirty="0">
              <a:latin typeface="等线" panose="02010600030101010101" pitchFamily="2" charset="-122"/>
              <a:ea typeface="等线" panose="02010600030101010101" pitchFamily="2" charset="-122"/>
              <a:cs typeface="宋体" panose="02010600030101010101" pitchFamily="2" charset="-122"/>
            </a:endParaRPr>
          </a:p>
          <a:p>
            <a:pPr algn="l" rtl="0" eaLnBrk="0">
              <a:lnSpc>
                <a:spcPct val="158000"/>
              </a:lnSpc>
            </a:pPr>
            <a:endParaRPr sz="1000" dirty="0">
              <a:latin typeface="等线" panose="02010600030101010101" pitchFamily="2" charset="-122"/>
              <a:ea typeface="等线" panose="02010600030101010101" pitchFamily="2" charset="-122"/>
              <a:cs typeface="Arial" panose="020B0604020202020204"/>
            </a:endParaRPr>
          </a:p>
          <a:p>
            <a:pPr marL="37465" algn="l" rtl="0" eaLnBrk="0">
              <a:lnSpc>
                <a:spcPts val="3270"/>
              </a:lnSpc>
              <a:spcBef>
                <a:spcPts val="690"/>
              </a:spcBef>
            </a:pPr>
            <a:r>
              <a:rPr sz="2300" kern="0" spc="6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沉积效率（</a:t>
            </a:r>
            <a:r>
              <a:rPr sz="2300" kern="0" spc="0" dirty="0">
                <a:solidFill>
                  <a:srgbClr val="000000">
                    <a:alpha val="100000"/>
                  </a:srgbClr>
                </a:solidFill>
                <a:latin typeface="等线" panose="02010600030101010101" pitchFamily="2" charset="-122"/>
                <a:ea typeface="等线" panose="02010600030101010101" pitchFamily="2" charset="-122"/>
                <a:cs typeface="Arial" panose="020B0604020202020204"/>
              </a:rPr>
              <a:t>DE</a:t>
            </a:r>
            <a:r>
              <a:rPr sz="2300" kern="0" spc="16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a:t>
            </a:r>
            <a:r>
              <a:rPr sz="2300" kern="0" spc="60" dirty="0">
                <a:solidFill>
                  <a:srgbClr val="000000">
                    <a:alpha val="100000"/>
                  </a:srgbClr>
                </a:solidFill>
                <a:latin typeface="等线" panose="02010600030101010101" pitchFamily="2" charset="-122"/>
                <a:ea typeface="等线" panose="02010600030101010101" pitchFamily="2" charset="-122"/>
                <a:cs typeface="Arial" panose="020B0604020202020204"/>
              </a:rPr>
              <a:t>92.4%</a:t>
            </a:r>
            <a:endParaRPr sz="2300" dirty="0">
              <a:latin typeface="等线" panose="02010600030101010101" pitchFamily="2" charset="-122"/>
              <a:ea typeface="等线" panose="02010600030101010101" pitchFamily="2" charset="-122"/>
              <a:cs typeface="Arial" panose="020B0604020202020204"/>
            </a:endParaRPr>
          </a:p>
          <a:p>
            <a:pPr algn="l" rtl="0" eaLnBrk="0">
              <a:lnSpc>
                <a:spcPct val="149000"/>
              </a:lnSpc>
            </a:pPr>
            <a:endParaRPr sz="1000" dirty="0">
              <a:latin typeface="等线" panose="02010600030101010101" pitchFamily="2" charset="-122"/>
              <a:ea typeface="等线" panose="02010600030101010101" pitchFamily="2" charset="-122"/>
              <a:cs typeface="Arial" panose="020B0604020202020204"/>
            </a:endParaRPr>
          </a:p>
          <a:p>
            <a:pPr marL="36195" algn="l" rtl="0" eaLnBrk="0">
              <a:lnSpc>
                <a:spcPts val="3270"/>
              </a:lnSpc>
              <a:spcBef>
                <a:spcPts val="700"/>
              </a:spcBef>
            </a:pPr>
            <a:r>
              <a:rPr lang="zh-CN" sz="2300" kern="0" spc="5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送粉</a:t>
            </a:r>
            <a:r>
              <a:rPr sz="2300" kern="0" spc="5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速率：</a:t>
            </a:r>
            <a:r>
              <a:rPr sz="2300" kern="0" spc="50" dirty="0">
                <a:solidFill>
                  <a:srgbClr val="000000">
                    <a:alpha val="100000"/>
                  </a:srgbClr>
                </a:solidFill>
                <a:latin typeface="等线" panose="02010600030101010101" pitchFamily="2" charset="-122"/>
                <a:ea typeface="等线" panose="02010600030101010101" pitchFamily="2" charset="-122"/>
                <a:cs typeface="Arial" panose="020B0604020202020204"/>
              </a:rPr>
              <a:t>4.83 </a:t>
            </a:r>
            <a:r>
              <a:rPr sz="2300" kern="0" spc="0" dirty="0">
                <a:solidFill>
                  <a:srgbClr val="000000">
                    <a:alpha val="100000"/>
                  </a:srgbClr>
                </a:solidFill>
                <a:latin typeface="等线" panose="02010600030101010101" pitchFamily="2" charset="-122"/>
                <a:ea typeface="等线" panose="02010600030101010101" pitchFamily="2" charset="-122"/>
                <a:cs typeface="Arial" panose="020B0604020202020204"/>
              </a:rPr>
              <a:t>kg</a:t>
            </a:r>
            <a:r>
              <a:rPr sz="2300" kern="0" spc="40" dirty="0">
                <a:solidFill>
                  <a:srgbClr val="000000">
                    <a:alpha val="100000"/>
                  </a:srgbClr>
                </a:solidFill>
                <a:latin typeface="等线" panose="02010600030101010101" pitchFamily="2" charset="-122"/>
                <a:ea typeface="等线" panose="02010600030101010101" pitchFamily="2" charset="-122"/>
                <a:cs typeface="Arial" panose="020B0604020202020204"/>
              </a:rPr>
              <a:t>/h</a:t>
            </a:r>
            <a:r>
              <a:rPr sz="2300" kern="0" spc="30" dirty="0">
                <a:solidFill>
                  <a:srgbClr val="000000">
                    <a:alpha val="100000"/>
                  </a:srgbClr>
                </a:solidFill>
                <a:latin typeface="等线" panose="02010600030101010101" pitchFamily="2" charset="-122"/>
                <a:ea typeface="等线" panose="02010600030101010101" pitchFamily="2" charset="-122"/>
                <a:cs typeface="Tahoma" panose="020B0604030504040204"/>
                <a:sym typeface="+mn-ea"/>
              </a:rPr>
              <a:t> </a:t>
            </a:r>
            <a:r>
              <a:rPr lang="en-US" sz="2300" kern="0" spc="30" dirty="0">
                <a:solidFill>
                  <a:srgbClr val="000000">
                    <a:alpha val="100000"/>
                  </a:srgbClr>
                </a:solidFill>
                <a:latin typeface="等线" panose="02010600030101010101" pitchFamily="2" charset="-122"/>
                <a:ea typeface="等线" panose="02010600030101010101" pitchFamily="2" charset="-122"/>
                <a:cs typeface="Tahoma" panose="020B0604030504040204"/>
                <a:sym typeface="+mn-ea"/>
              </a:rPr>
              <a:t>   </a:t>
            </a:r>
            <a:r>
              <a:rPr sz="2300" kern="0" spc="30" dirty="0">
                <a:solidFill>
                  <a:srgbClr val="000000">
                    <a:alpha val="100000"/>
                  </a:srgbClr>
                </a:solidFill>
                <a:latin typeface="等线" panose="02010600030101010101" pitchFamily="2" charset="-122"/>
                <a:ea typeface="等线" panose="02010600030101010101" pitchFamily="2" charset="-122"/>
                <a:cs typeface="Tahoma" panose="020B0604030504040204"/>
                <a:sym typeface="+mn-ea"/>
              </a:rPr>
              <a:t>  </a:t>
            </a:r>
            <a:r>
              <a:rPr sz="2300" kern="0" spc="40" dirty="0">
                <a:solidFill>
                  <a:srgbClr val="000000">
                    <a:alpha val="100000"/>
                  </a:srgbClr>
                </a:solidFill>
                <a:latin typeface="等线" panose="02010600030101010101" pitchFamily="2" charset="-122"/>
                <a:ea typeface="等线" panose="02010600030101010101" pitchFamily="2" charset="-122"/>
                <a:cs typeface="Arial" panose="020B0604020202020204"/>
              </a:rPr>
              <a:t>80 g/</a:t>
            </a:r>
            <a:r>
              <a:rPr sz="2300" kern="0" spc="0" dirty="0">
                <a:solidFill>
                  <a:srgbClr val="000000">
                    <a:alpha val="100000"/>
                  </a:srgbClr>
                </a:solidFill>
                <a:latin typeface="等线" panose="02010600030101010101" pitchFamily="2" charset="-122"/>
                <a:ea typeface="等线" panose="02010600030101010101" pitchFamily="2" charset="-122"/>
                <a:cs typeface="Arial" panose="020B0604020202020204"/>
              </a:rPr>
              <a:t>min</a:t>
            </a:r>
            <a:endParaRPr sz="2300" dirty="0">
              <a:latin typeface="等线" panose="02010600030101010101" pitchFamily="2" charset="-122"/>
              <a:ea typeface="等线" panose="02010600030101010101" pitchFamily="2" charset="-122"/>
              <a:cs typeface="Arial" panose="020B0604020202020204"/>
            </a:endParaRPr>
          </a:p>
          <a:p>
            <a:pPr algn="l" rtl="0" eaLnBrk="0">
              <a:lnSpc>
                <a:spcPct val="149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16000"/>
              </a:lnSpc>
            </a:pPr>
            <a:endParaRPr sz="500" dirty="0">
              <a:latin typeface="等线" panose="02010600030101010101" pitchFamily="2" charset="-122"/>
              <a:ea typeface="等线" panose="02010600030101010101" pitchFamily="2" charset="-122"/>
              <a:cs typeface="Arial" panose="020B0604020202020204"/>
            </a:endParaRPr>
          </a:p>
          <a:p>
            <a:pPr marL="37465" algn="l" rtl="0" eaLnBrk="0">
              <a:lnSpc>
                <a:spcPts val="3270"/>
              </a:lnSpc>
              <a:spcBef>
                <a:spcPts val="5"/>
              </a:spcBef>
            </a:pPr>
            <a:r>
              <a:rPr sz="2300" kern="0" spc="4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沉积速率（</a:t>
            </a:r>
            <a:r>
              <a:rPr sz="2300" kern="0" spc="0" dirty="0">
                <a:solidFill>
                  <a:srgbClr val="000000">
                    <a:alpha val="100000"/>
                  </a:srgbClr>
                </a:solidFill>
                <a:latin typeface="等线" panose="02010600030101010101" pitchFamily="2" charset="-122"/>
                <a:ea typeface="等线" panose="02010600030101010101" pitchFamily="2" charset="-122"/>
                <a:cs typeface="Arial" panose="020B0604020202020204"/>
              </a:rPr>
              <a:t>DR</a:t>
            </a:r>
            <a:r>
              <a:rPr sz="2300" kern="0" spc="12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a:t>
            </a:r>
            <a:r>
              <a:rPr sz="2300" kern="0" spc="40" dirty="0">
                <a:solidFill>
                  <a:srgbClr val="000000">
                    <a:alpha val="100000"/>
                  </a:srgbClr>
                </a:solidFill>
                <a:latin typeface="等线" panose="02010600030101010101" pitchFamily="2" charset="-122"/>
                <a:ea typeface="等线" panose="02010600030101010101" pitchFamily="2" charset="-122"/>
                <a:cs typeface="Arial" panose="020B0604020202020204"/>
              </a:rPr>
              <a:t>4.46 </a:t>
            </a:r>
            <a:r>
              <a:rPr sz="2300" kern="0" spc="0" dirty="0">
                <a:solidFill>
                  <a:srgbClr val="000000">
                    <a:alpha val="100000"/>
                  </a:srgbClr>
                </a:solidFill>
                <a:latin typeface="等线" panose="02010600030101010101" pitchFamily="2" charset="-122"/>
                <a:ea typeface="等线" panose="02010600030101010101" pitchFamily="2" charset="-122"/>
                <a:cs typeface="Arial" panose="020B0604020202020204"/>
              </a:rPr>
              <a:t>kg</a:t>
            </a:r>
            <a:r>
              <a:rPr sz="2300" kern="0" spc="40" dirty="0">
                <a:solidFill>
                  <a:srgbClr val="000000">
                    <a:alpha val="100000"/>
                  </a:srgbClr>
                </a:solidFill>
                <a:latin typeface="等线" panose="02010600030101010101" pitchFamily="2" charset="-122"/>
                <a:ea typeface="等线" panose="02010600030101010101" pitchFamily="2" charset="-122"/>
                <a:cs typeface="Arial" panose="020B0604020202020204"/>
              </a:rPr>
              <a:t>/h </a:t>
            </a:r>
            <a:r>
              <a:rPr lang="en-US" sz="2300" kern="0" spc="40" dirty="0">
                <a:solidFill>
                  <a:srgbClr val="000000">
                    <a:alpha val="100000"/>
                  </a:srgbClr>
                </a:solidFill>
                <a:latin typeface="等线" panose="02010600030101010101" pitchFamily="2" charset="-122"/>
                <a:ea typeface="等线" panose="02010600030101010101" pitchFamily="2" charset="-122"/>
                <a:cs typeface="Arial" panose="020B0604020202020204"/>
              </a:rPr>
              <a:t>     </a:t>
            </a:r>
            <a:r>
              <a:rPr sz="2300" kern="0" spc="40" dirty="0">
                <a:solidFill>
                  <a:srgbClr val="000000">
                    <a:alpha val="100000"/>
                  </a:srgbClr>
                </a:solidFill>
                <a:latin typeface="等线" panose="02010600030101010101" pitchFamily="2" charset="-122"/>
                <a:ea typeface="等线" panose="02010600030101010101" pitchFamily="2" charset="-122"/>
                <a:cs typeface="Arial" panose="020B0604020202020204"/>
              </a:rPr>
              <a:t>74.3 g/</a:t>
            </a:r>
            <a:r>
              <a:rPr sz="2300" kern="0" spc="0" dirty="0">
                <a:solidFill>
                  <a:srgbClr val="000000">
                    <a:alpha val="100000"/>
                  </a:srgbClr>
                </a:solidFill>
                <a:latin typeface="等线" panose="02010600030101010101" pitchFamily="2" charset="-122"/>
                <a:ea typeface="等线" panose="02010600030101010101" pitchFamily="2" charset="-122"/>
                <a:cs typeface="Arial" panose="020B0604020202020204"/>
              </a:rPr>
              <a:t>min</a:t>
            </a:r>
            <a:endParaRPr lang="en-US" sz="2300" kern="0" spc="0" dirty="0">
              <a:solidFill>
                <a:srgbClr val="000000">
                  <a:alpha val="100000"/>
                </a:srgbClr>
              </a:solidFill>
              <a:latin typeface="等线" panose="02010600030101010101" pitchFamily="2" charset="-122"/>
              <a:ea typeface="等线" panose="02010600030101010101" pitchFamily="2" charset="-122"/>
              <a:cs typeface="Arial" panose="020B0604020202020204"/>
            </a:endParaRPr>
          </a:p>
          <a:p>
            <a:pPr marL="37465" algn="l" rtl="0" eaLnBrk="0">
              <a:lnSpc>
                <a:spcPts val="3270"/>
              </a:lnSpc>
              <a:spcBef>
                <a:spcPts val="5"/>
              </a:spcBef>
            </a:pPr>
            <a:endParaRPr lang="en-US" sz="2300" kern="0" dirty="0">
              <a:solidFill>
                <a:srgbClr val="000000">
                  <a:alpha val="100000"/>
                </a:srgbClr>
              </a:solidFill>
              <a:latin typeface="等线" panose="02010600030101010101" pitchFamily="2" charset="-122"/>
              <a:ea typeface="等线" panose="02010600030101010101" pitchFamily="2" charset="-122"/>
              <a:cs typeface="Arial" panose="020B0604020202020204"/>
            </a:endParaRPr>
          </a:p>
          <a:p>
            <a:pPr eaLnBrk="0">
              <a:lnSpc>
                <a:spcPct val="99000"/>
              </a:lnSpc>
            </a:pPr>
            <a:r>
              <a:rPr lang="zh-CN" altLang="en-US" sz="2300" kern="0" spc="4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维氏硬度：</a:t>
            </a:r>
            <a:r>
              <a:rPr lang="en-US" altLang="zh-CN" sz="2300" kern="0" spc="40" dirty="0">
                <a:solidFill>
                  <a:srgbClr val="000000">
                    <a:alpha val="100000"/>
                  </a:srgbClr>
                </a:solidFill>
                <a:latin typeface="等线" panose="02010600030101010101" pitchFamily="2" charset="-122"/>
                <a:ea typeface="等线" panose="02010600030101010101" pitchFamily="2" charset="-122"/>
                <a:cs typeface="Arial" panose="020B0604020202020204"/>
              </a:rPr>
              <a:t>~235</a:t>
            </a:r>
            <a:r>
              <a:rPr lang="zh-CN" altLang="en-US" sz="2300" kern="0" spc="260" dirty="0">
                <a:solidFill>
                  <a:srgbClr val="000000">
                    <a:alpha val="100000"/>
                  </a:srgbClr>
                </a:solidFill>
                <a:latin typeface="等线" panose="02010600030101010101" pitchFamily="2" charset="-122"/>
                <a:ea typeface="等线" panose="02010600030101010101" pitchFamily="2" charset="-122"/>
                <a:cs typeface="Arial" panose="020B0604020202020204"/>
              </a:rPr>
              <a:t> </a:t>
            </a:r>
            <a:r>
              <a:rPr lang="en-US" altLang="zh-CN" sz="2300" kern="0" dirty="0">
                <a:solidFill>
                  <a:srgbClr val="000000">
                    <a:alpha val="100000"/>
                  </a:srgbClr>
                </a:solidFill>
                <a:latin typeface="等线" panose="02010600030101010101" pitchFamily="2" charset="-122"/>
                <a:ea typeface="等线" panose="02010600030101010101" pitchFamily="2" charset="-122"/>
                <a:cs typeface="Arial" panose="020B0604020202020204"/>
              </a:rPr>
              <a:t>HV</a:t>
            </a:r>
            <a:r>
              <a:rPr lang="en-US" altLang="zh-CN" sz="2300" kern="0" spc="40" dirty="0">
                <a:solidFill>
                  <a:srgbClr val="000000">
                    <a:alpha val="100000"/>
                  </a:srgbClr>
                </a:solidFill>
                <a:latin typeface="等线" panose="02010600030101010101" pitchFamily="2" charset="-122"/>
                <a:ea typeface="等线" panose="02010600030101010101" pitchFamily="2" charset="-122"/>
                <a:cs typeface="Arial" panose="020B0604020202020204"/>
              </a:rPr>
              <a:t> 0.3</a:t>
            </a:r>
            <a:endParaRPr sz="2300" dirty="0">
              <a:latin typeface="等线" panose="02010600030101010101" pitchFamily="2" charset="-122"/>
              <a:ea typeface="等线" panose="02010600030101010101" pitchFamily="2" charset="-122"/>
              <a:cs typeface="Arial" panose="020B0604020202020204"/>
            </a:endParaRPr>
          </a:p>
        </p:txBody>
      </p:sp>
      <p:pic>
        <p:nvPicPr>
          <p:cNvPr id="540" name="picture 540"/>
          <p:cNvPicPr>
            <a:picLocks noChangeAspect="1"/>
          </p:cNvPicPr>
          <p:nvPr/>
        </p:nvPicPr>
        <p:blipFill>
          <a:blip r:embed="rId1"/>
          <a:stretch>
            <a:fillRect/>
          </a:stretch>
        </p:blipFill>
        <p:spPr>
          <a:xfrm rot="21600000">
            <a:off x="9364980" y="461771"/>
            <a:ext cx="2510028" cy="781811"/>
          </a:xfrm>
          <a:prstGeom prst="rect">
            <a:avLst/>
          </a:prstGeom>
        </p:spPr>
      </p:pic>
      <p:pic>
        <p:nvPicPr>
          <p:cNvPr id="542" name="picture 542"/>
          <p:cNvPicPr>
            <a:picLocks noChangeAspect="1"/>
          </p:cNvPicPr>
          <p:nvPr/>
        </p:nvPicPr>
        <p:blipFill>
          <a:blip r:embed="rId2"/>
          <a:stretch>
            <a:fillRect/>
          </a:stretch>
        </p:blipFill>
        <p:spPr>
          <a:xfrm rot="21600000">
            <a:off x="3405504" y="3528186"/>
            <a:ext cx="272796" cy="224028"/>
          </a:xfrm>
          <a:prstGeom prst="rect">
            <a:avLst/>
          </a:prstGeom>
        </p:spPr>
      </p:pic>
      <p:pic>
        <p:nvPicPr>
          <p:cNvPr id="544" name="picture 544"/>
          <p:cNvPicPr>
            <a:picLocks noChangeAspect="1"/>
          </p:cNvPicPr>
          <p:nvPr/>
        </p:nvPicPr>
        <p:blipFill>
          <a:blip r:embed="rId3"/>
          <a:stretch>
            <a:fillRect/>
          </a:stretch>
        </p:blipFill>
        <p:spPr>
          <a:xfrm rot="21600000">
            <a:off x="4311903" y="4259707"/>
            <a:ext cx="272796" cy="22402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6" name="picture 546"/>
          <p:cNvPicPr>
            <a:picLocks noChangeAspect="1"/>
          </p:cNvPicPr>
          <p:nvPr/>
        </p:nvPicPr>
        <p:blipFill>
          <a:blip r:embed="rId1"/>
          <a:stretch>
            <a:fillRect/>
          </a:stretch>
        </p:blipFill>
        <p:spPr>
          <a:xfrm rot="21600000">
            <a:off x="9805416" y="2019300"/>
            <a:ext cx="2272283" cy="3906011"/>
          </a:xfrm>
          <a:prstGeom prst="rect">
            <a:avLst/>
          </a:prstGeom>
        </p:spPr>
      </p:pic>
      <p:grpSp>
        <p:nvGrpSpPr>
          <p:cNvPr id="26" name="group 26"/>
          <p:cNvGrpSpPr/>
          <p:nvPr/>
        </p:nvGrpSpPr>
        <p:grpSpPr>
          <a:xfrm rot="21600000">
            <a:off x="4248911" y="1603247"/>
            <a:ext cx="2802635" cy="2653284"/>
            <a:chOff x="0" y="0"/>
            <a:chExt cx="2802635" cy="2653284"/>
          </a:xfrm>
        </p:grpSpPr>
        <p:pic>
          <p:nvPicPr>
            <p:cNvPr id="548" name="picture 548"/>
            <p:cNvPicPr>
              <a:picLocks noChangeAspect="1"/>
            </p:cNvPicPr>
            <p:nvPr/>
          </p:nvPicPr>
          <p:blipFill>
            <a:blip r:embed="rId2"/>
            <a:stretch>
              <a:fillRect/>
            </a:stretch>
          </p:blipFill>
          <p:spPr>
            <a:xfrm rot="21600000">
              <a:off x="0" y="0"/>
              <a:ext cx="2802635" cy="2653284"/>
            </a:xfrm>
            <a:prstGeom prst="rect">
              <a:avLst/>
            </a:prstGeom>
          </p:spPr>
        </p:pic>
        <p:sp>
          <p:nvSpPr>
            <p:cNvPr id="550" name="textbox 550"/>
            <p:cNvSpPr/>
            <p:nvPr/>
          </p:nvSpPr>
          <p:spPr>
            <a:xfrm>
              <a:off x="-12700" y="-12700"/>
              <a:ext cx="2828289" cy="2698114"/>
            </a:xfrm>
            <a:prstGeom prst="rect">
              <a:avLst/>
            </a:prstGeom>
            <a:noFill/>
            <a:ln w="0" cap="flat">
              <a:noFill/>
              <a:prstDash val="solid"/>
              <a:miter lim="0"/>
            </a:ln>
          </p:spPr>
          <p:txBody>
            <a:bodyPr vert="horz" wrap="square" lIns="0" tIns="0" rIns="0" bIns="0"/>
            <a:lstStyle/>
            <a:p>
              <a:pPr algn="l" rtl="0" eaLnBrk="0">
                <a:lnSpc>
                  <a:spcPct val="100000"/>
                </a:lnSpc>
              </a:pPr>
              <a:endParaRPr sz="1000" dirty="0">
                <a:latin typeface="微软雅黑" panose="020B0503020204020204" charset="-122"/>
                <a:ea typeface="微软雅黑" panose="020B0503020204020204" charset="-122"/>
                <a:cs typeface="Arial" panose="020B0604020202020204"/>
              </a:endParaRPr>
            </a:p>
            <a:p>
              <a:pPr algn="l" rtl="0" eaLnBrk="0">
                <a:lnSpc>
                  <a:spcPct val="100000"/>
                </a:lnSpc>
              </a:pPr>
              <a:endParaRPr sz="1000" dirty="0">
                <a:latin typeface="微软雅黑" panose="020B0503020204020204" charset="-122"/>
                <a:ea typeface="微软雅黑" panose="020B0503020204020204" charset="-122"/>
                <a:cs typeface="Arial" panose="020B0604020202020204"/>
              </a:endParaRPr>
            </a:p>
            <a:p>
              <a:pPr algn="l" rtl="0" eaLnBrk="0">
                <a:lnSpc>
                  <a:spcPct val="100000"/>
                </a:lnSpc>
              </a:pPr>
              <a:endParaRPr sz="1000" dirty="0">
                <a:latin typeface="微软雅黑" panose="020B0503020204020204" charset="-122"/>
                <a:ea typeface="微软雅黑" panose="020B0503020204020204" charset="-122"/>
                <a:cs typeface="Arial" panose="020B0604020202020204"/>
              </a:endParaRPr>
            </a:p>
            <a:p>
              <a:pPr algn="l" rtl="0" eaLnBrk="0">
                <a:lnSpc>
                  <a:spcPct val="100000"/>
                </a:lnSpc>
              </a:pPr>
              <a:endParaRPr sz="1000" dirty="0">
                <a:latin typeface="微软雅黑" panose="020B0503020204020204" charset="-122"/>
                <a:ea typeface="微软雅黑" panose="020B0503020204020204" charset="-122"/>
                <a:cs typeface="Arial" panose="020B0604020202020204"/>
              </a:endParaRPr>
            </a:p>
            <a:p>
              <a:pPr algn="l" rtl="0" eaLnBrk="0">
                <a:lnSpc>
                  <a:spcPct val="100000"/>
                </a:lnSpc>
              </a:pPr>
              <a:endParaRPr sz="1000" dirty="0">
                <a:latin typeface="微软雅黑" panose="020B0503020204020204" charset="-122"/>
                <a:ea typeface="微软雅黑" panose="020B0503020204020204" charset="-122"/>
                <a:cs typeface="Arial" panose="020B0604020202020204"/>
              </a:endParaRPr>
            </a:p>
            <a:p>
              <a:pPr algn="l" rtl="0" eaLnBrk="0">
                <a:lnSpc>
                  <a:spcPct val="100000"/>
                </a:lnSpc>
              </a:pPr>
              <a:endParaRPr sz="1000" dirty="0">
                <a:latin typeface="微软雅黑" panose="020B0503020204020204" charset="-122"/>
                <a:ea typeface="微软雅黑" panose="020B0503020204020204" charset="-122"/>
                <a:cs typeface="Arial" panose="020B0604020202020204"/>
              </a:endParaRPr>
            </a:p>
            <a:p>
              <a:pPr algn="l" rtl="0" eaLnBrk="0">
                <a:lnSpc>
                  <a:spcPct val="100000"/>
                </a:lnSpc>
              </a:pPr>
              <a:endParaRPr sz="1000" dirty="0">
                <a:latin typeface="微软雅黑" panose="020B0503020204020204" charset="-122"/>
                <a:ea typeface="微软雅黑" panose="020B0503020204020204" charset="-122"/>
                <a:cs typeface="Arial" panose="020B0604020202020204"/>
              </a:endParaRPr>
            </a:p>
            <a:p>
              <a:pPr algn="l" rtl="0" eaLnBrk="0">
                <a:lnSpc>
                  <a:spcPct val="100000"/>
                </a:lnSpc>
              </a:pPr>
              <a:endParaRPr sz="1000" dirty="0">
                <a:latin typeface="微软雅黑" panose="020B0503020204020204" charset="-122"/>
                <a:ea typeface="微软雅黑" panose="020B0503020204020204" charset="-122"/>
                <a:cs typeface="Arial" panose="020B0604020202020204"/>
              </a:endParaRPr>
            </a:p>
            <a:p>
              <a:pPr algn="l" rtl="0" eaLnBrk="0">
                <a:lnSpc>
                  <a:spcPct val="100000"/>
                </a:lnSpc>
              </a:pPr>
              <a:endParaRPr sz="1000" dirty="0">
                <a:latin typeface="微软雅黑" panose="020B0503020204020204" charset="-122"/>
                <a:ea typeface="微软雅黑" panose="020B0503020204020204" charset="-122"/>
                <a:cs typeface="Arial" panose="020B0604020202020204"/>
              </a:endParaRPr>
            </a:p>
            <a:p>
              <a:pPr algn="l" rtl="0" eaLnBrk="0">
                <a:lnSpc>
                  <a:spcPct val="100000"/>
                </a:lnSpc>
              </a:pPr>
              <a:endParaRPr sz="1000" dirty="0">
                <a:latin typeface="微软雅黑" panose="020B0503020204020204" charset="-122"/>
                <a:ea typeface="微软雅黑" panose="020B0503020204020204" charset="-122"/>
                <a:cs typeface="Arial" panose="020B0604020202020204"/>
              </a:endParaRPr>
            </a:p>
            <a:p>
              <a:pPr algn="l" rtl="0" eaLnBrk="0">
                <a:lnSpc>
                  <a:spcPct val="100000"/>
                </a:lnSpc>
              </a:pPr>
              <a:endParaRPr sz="1000" dirty="0">
                <a:latin typeface="微软雅黑" panose="020B0503020204020204" charset="-122"/>
                <a:ea typeface="微软雅黑" panose="020B0503020204020204" charset="-122"/>
                <a:cs typeface="Arial" panose="020B0604020202020204"/>
              </a:endParaRPr>
            </a:p>
            <a:p>
              <a:pPr algn="l" rtl="0" eaLnBrk="0">
                <a:lnSpc>
                  <a:spcPct val="100000"/>
                </a:lnSpc>
              </a:pPr>
              <a:endParaRPr sz="1000" dirty="0">
                <a:latin typeface="微软雅黑" panose="020B0503020204020204" charset="-122"/>
                <a:ea typeface="微软雅黑" panose="020B0503020204020204" charset="-122"/>
                <a:cs typeface="Arial" panose="020B0604020202020204"/>
              </a:endParaRPr>
            </a:p>
            <a:p>
              <a:pPr algn="l" rtl="0" eaLnBrk="0">
                <a:lnSpc>
                  <a:spcPct val="100000"/>
                </a:lnSpc>
              </a:pPr>
              <a:endParaRPr sz="1000" dirty="0">
                <a:latin typeface="微软雅黑" panose="020B0503020204020204" charset="-122"/>
                <a:ea typeface="微软雅黑" panose="020B0503020204020204" charset="-122"/>
                <a:cs typeface="Arial" panose="020B0604020202020204"/>
              </a:endParaRPr>
            </a:p>
            <a:p>
              <a:pPr algn="l" rtl="0" eaLnBrk="0">
                <a:lnSpc>
                  <a:spcPct val="100000"/>
                </a:lnSpc>
              </a:pPr>
              <a:endParaRPr sz="1000" dirty="0">
                <a:latin typeface="微软雅黑" panose="020B0503020204020204" charset="-122"/>
                <a:ea typeface="微软雅黑" panose="020B0503020204020204" charset="-122"/>
                <a:cs typeface="Arial" panose="020B0604020202020204"/>
              </a:endParaRPr>
            </a:p>
            <a:p>
              <a:pPr algn="l" rtl="0" eaLnBrk="0">
                <a:lnSpc>
                  <a:spcPct val="100000"/>
                </a:lnSpc>
              </a:pPr>
              <a:endParaRPr sz="1000" dirty="0">
                <a:latin typeface="微软雅黑" panose="020B0503020204020204" charset="-122"/>
                <a:ea typeface="微软雅黑" panose="020B0503020204020204" charset="-122"/>
                <a:cs typeface="Arial" panose="020B0604020202020204"/>
              </a:endParaRPr>
            </a:p>
            <a:p>
              <a:pPr algn="l" rtl="0" eaLnBrk="0">
                <a:lnSpc>
                  <a:spcPct val="100000"/>
                </a:lnSpc>
              </a:pPr>
              <a:endParaRPr sz="1000" dirty="0">
                <a:latin typeface="微软雅黑" panose="020B0503020204020204" charset="-122"/>
                <a:ea typeface="微软雅黑" panose="020B0503020204020204" charset="-122"/>
                <a:cs typeface="Arial" panose="020B0604020202020204"/>
              </a:endParaRPr>
            </a:p>
            <a:p>
              <a:pPr algn="l" rtl="0" eaLnBrk="0">
                <a:lnSpc>
                  <a:spcPct val="8000"/>
                </a:lnSpc>
              </a:pPr>
              <a:endParaRPr sz="100" dirty="0">
                <a:latin typeface="微软雅黑" panose="020B0503020204020204" charset="-122"/>
                <a:ea typeface="微软雅黑" panose="020B0503020204020204" charset="-122"/>
                <a:cs typeface="Arial" panose="020B0604020202020204"/>
              </a:endParaRPr>
            </a:p>
            <a:p>
              <a:pPr marL="838200" algn="l" rtl="0" eaLnBrk="0">
                <a:lnSpc>
                  <a:spcPct val="95000"/>
                </a:lnSpc>
              </a:pPr>
              <a:r>
                <a:rPr lang="zh-CN" sz="1100" dirty="0">
                  <a:latin typeface="微软雅黑" panose="020B0503020204020204" charset="-122"/>
                  <a:ea typeface="微软雅黑" panose="020B0503020204020204" charset="-122"/>
                  <a:cs typeface="宋体" panose="02010600030101010101" pitchFamily="2" charset="-122"/>
                </a:rPr>
                <a:t>作为沉积物部分</a:t>
              </a:r>
              <a:endParaRPr lang="zh-CN" sz="1100" dirty="0">
                <a:latin typeface="微软雅黑" panose="020B0503020204020204" charset="-122"/>
                <a:ea typeface="微软雅黑" panose="020B0503020204020204" charset="-122"/>
                <a:cs typeface="宋体" panose="02010600030101010101" pitchFamily="2" charset="-122"/>
              </a:endParaRPr>
            </a:p>
          </p:txBody>
        </p:sp>
      </p:grpSp>
      <p:grpSp>
        <p:nvGrpSpPr>
          <p:cNvPr id="28" name="group 28"/>
          <p:cNvGrpSpPr/>
          <p:nvPr/>
        </p:nvGrpSpPr>
        <p:grpSpPr>
          <a:xfrm rot="21600000">
            <a:off x="452627" y="1604771"/>
            <a:ext cx="2458211" cy="2653284"/>
            <a:chOff x="0" y="0"/>
            <a:chExt cx="2458211" cy="2653284"/>
          </a:xfrm>
        </p:grpSpPr>
        <p:pic>
          <p:nvPicPr>
            <p:cNvPr id="552" name="picture 552"/>
            <p:cNvPicPr>
              <a:picLocks noChangeAspect="1"/>
            </p:cNvPicPr>
            <p:nvPr/>
          </p:nvPicPr>
          <p:blipFill>
            <a:blip r:embed="rId3"/>
            <a:stretch>
              <a:fillRect/>
            </a:stretch>
          </p:blipFill>
          <p:spPr>
            <a:xfrm rot="21600000">
              <a:off x="0" y="0"/>
              <a:ext cx="2458211" cy="2653284"/>
            </a:xfrm>
            <a:prstGeom prst="rect">
              <a:avLst/>
            </a:prstGeom>
          </p:spPr>
        </p:pic>
        <p:sp>
          <p:nvSpPr>
            <p:cNvPr id="554" name="textbox 554"/>
            <p:cNvSpPr/>
            <p:nvPr/>
          </p:nvSpPr>
          <p:spPr>
            <a:xfrm>
              <a:off x="-12700" y="-12700"/>
              <a:ext cx="2484120" cy="2698114"/>
            </a:xfrm>
            <a:prstGeom prst="rect">
              <a:avLst/>
            </a:prstGeom>
            <a:noFill/>
            <a:ln w="0" cap="flat">
              <a:noFill/>
              <a:prstDash val="solid"/>
              <a:miter lim="0"/>
            </a:ln>
          </p:spPr>
          <p:txBody>
            <a:bodyPr vert="horz" wrap="square" lIns="0" tIns="0" rIns="0" bIns="0"/>
            <a:lstStyle/>
            <a:p>
              <a:pPr algn="l" rtl="0" eaLnBrk="0">
                <a:lnSpc>
                  <a:spcPct val="111000"/>
                </a:lnSpc>
              </a:pPr>
              <a:endParaRPr sz="900" dirty="0">
                <a:latin typeface="微软雅黑" panose="020B0503020204020204" charset="-122"/>
                <a:ea typeface="微软雅黑" panose="020B0503020204020204" charset="-122"/>
                <a:cs typeface="Arial" panose="020B0604020202020204"/>
              </a:endParaRPr>
            </a:p>
            <a:p>
              <a:pPr marL="775335" algn="l" rtl="0" eaLnBrk="0">
                <a:lnSpc>
                  <a:spcPct val="95000"/>
                </a:lnSpc>
              </a:pPr>
              <a:r>
                <a:rPr sz="1100" kern="0" spc="-20" dirty="0">
                  <a:solidFill>
                    <a:srgbClr val="000000">
                      <a:alpha val="100000"/>
                    </a:srgbClr>
                  </a:solidFill>
                  <a:latin typeface="微软雅黑" panose="020B0503020204020204" charset="-122"/>
                  <a:ea typeface="微软雅黑" panose="020B0503020204020204" charset="-122"/>
                  <a:cs typeface="宋体" panose="02010600030101010101" pitchFamily="2" charset="-122"/>
                </a:rPr>
                <a:t>作为沉积物部分</a:t>
              </a:r>
              <a:endParaRPr sz="1100" dirty="0">
                <a:latin typeface="微软雅黑" panose="020B0503020204020204" charset="-122"/>
                <a:ea typeface="微软雅黑" panose="020B0503020204020204" charset="-122"/>
                <a:cs typeface="宋体" panose="02010600030101010101" pitchFamily="2" charset="-122"/>
              </a:endParaRPr>
            </a:p>
          </p:txBody>
        </p:sp>
      </p:grpSp>
      <p:grpSp>
        <p:nvGrpSpPr>
          <p:cNvPr id="30" name="group 30"/>
          <p:cNvGrpSpPr/>
          <p:nvPr/>
        </p:nvGrpSpPr>
        <p:grpSpPr>
          <a:xfrm rot="21600000">
            <a:off x="4450079" y="4867655"/>
            <a:ext cx="2286000" cy="1734311"/>
            <a:chOff x="0" y="0"/>
            <a:chExt cx="2286000" cy="1734311"/>
          </a:xfrm>
        </p:grpSpPr>
        <p:pic>
          <p:nvPicPr>
            <p:cNvPr id="556" name="picture 556"/>
            <p:cNvPicPr>
              <a:picLocks noChangeAspect="1"/>
            </p:cNvPicPr>
            <p:nvPr/>
          </p:nvPicPr>
          <p:blipFill>
            <a:blip r:embed="rId4"/>
            <a:stretch>
              <a:fillRect/>
            </a:stretch>
          </p:blipFill>
          <p:spPr>
            <a:xfrm rot="21600000">
              <a:off x="0" y="0"/>
              <a:ext cx="2286000" cy="1734311"/>
            </a:xfrm>
            <a:prstGeom prst="rect">
              <a:avLst/>
            </a:prstGeom>
          </p:spPr>
        </p:pic>
        <p:sp>
          <p:nvSpPr>
            <p:cNvPr id="558" name="textbox 558"/>
            <p:cNvSpPr/>
            <p:nvPr/>
          </p:nvSpPr>
          <p:spPr>
            <a:xfrm>
              <a:off x="-12700" y="-12700"/>
              <a:ext cx="2312035" cy="1780539"/>
            </a:xfrm>
            <a:prstGeom prst="rect">
              <a:avLst/>
            </a:prstGeom>
            <a:noFill/>
            <a:ln w="0" cap="flat">
              <a:noFill/>
              <a:prstDash val="solid"/>
              <a:miter lim="0"/>
            </a:ln>
          </p:spPr>
          <p:txBody>
            <a:bodyPr vert="horz" wrap="square" lIns="0" tIns="0" rIns="0" bIns="0"/>
            <a:lstStyle/>
            <a:p>
              <a:pPr algn="l" rtl="0" eaLnBrk="0">
                <a:lnSpc>
                  <a:spcPct val="100000"/>
                </a:lnSpc>
              </a:pPr>
              <a:endParaRPr sz="1000" dirty="0">
                <a:latin typeface="微软雅黑" panose="020B0503020204020204" charset="-122"/>
                <a:ea typeface="微软雅黑" panose="020B0503020204020204" charset="-122"/>
                <a:cs typeface="Arial" panose="020B0604020202020204"/>
              </a:endParaRPr>
            </a:p>
            <a:p>
              <a:pPr algn="l" rtl="0" eaLnBrk="0">
                <a:lnSpc>
                  <a:spcPct val="100000"/>
                </a:lnSpc>
              </a:pPr>
              <a:endParaRPr sz="1000" dirty="0">
                <a:latin typeface="微软雅黑" panose="020B0503020204020204" charset="-122"/>
                <a:ea typeface="微软雅黑" panose="020B0503020204020204" charset="-122"/>
                <a:cs typeface="Arial" panose="020B0604020202020204"/>
              </a:endParaRPr>
            </a:p>
            <a:p>
              <a:pPr algn="l" rtl="0" eaLnBrk="0">
                <a:lnSpc>
                  <a:spcPct val="100000"/>
                </a:lnSpc>
              </a:pPr>
              <a:endParaRPr sz="1000" dirty="0">
                <a:latin typeface="微软雅黑" panose="020B0503020204020204" charset="-122"/>
                <a:ea typeface="微软雅黑" panose="020B0503020204020204" charset="-122"/>
                <a:cs typeface="Arial" panose="020B0604020202020204"/>
              </a:endParaRPr>
            </a:p>
            <a:p>
              <a:pPr algn="l" rtl="0" eaLnBrk="0">
                <a:lnSpc>
                  <a:spcPct val="100000"/>
                </a:lnSpc>
              </a:pPr>
              <a:endParaRPr sz="1000" dirty="0">
                <a:latin typeface="微软雅黑" panose="020B0503020204020204" charset="-122"/>
                <a:ea typeface="微软雅黑" panose="020B0503020204020204" charset="-122"/>
                <a:cs typeface="Arial" panose="020B0604020202020204"/>
              </a:endParaRPr>
            </a:p>
            <a:p>
              <a:pPr algn="l" rtl="0" eaLnBrk="0">
                <a:lnSpc>
                  <a:spcPct val="100000"/>
                </a:lnSpc>
              </a:pPr>
              <a:endParaRPr sz="1000" dirty="0">
                <a:latin typeface="微软雅黑" panose="020B0503020204020204" charset="-122"/>
                <a:ea typeface="微软雅黑" panose="020B0503020204020204" charset="-122"/>
                <a:cs typeface="Arial" panose="020B0604020202020204"/>
              </a:endParaRPr>
            </a:p>
            <a:p>
              <a:pPr algn="l" rtl="0" eaLnBrk="0">
                <a:lnSpc>
                  <a:spcPct val="100000"/>
                </a:lnSpc>
              </a:pPr>
              <a:endParaRPr sz="1000" dirty="0">
                <a:latin typeface="微软雅黑" panose="020B0503020204020204" charset="-122"/>
                <a:ea typeface="微软雅黑" panose="020B0503020204020204" charset="-122"/>
                <a:cs typeface="Arial" panose="020B0604020202020204"/>
              </a:endParaRPr>
            </a:p>
            <a:p>
              <a:pPr algn="l" rtl="0" eaLnBrk="0">
                <a:lnSpc>
                  <a:spcPct val="101000"/>
                </a:lnSpc>
              </a:pPr>
              <a:endParaRPr sz="1000" dirty="0">
                <a:latin typeface="微软雅黑" panose="020B0503020204020204" charset="-122"/>
                <a:ea typeface="微软雅黑" panose="020B0503020204020204" charset="-122"/>
                <a:cs typeface="Arial" panose="020B0604020202020204"/>
              </a:endParaRPr>
            </a:p>
            <a:p>
              <a:pPr algn="l" rtl="0" eaLnBrk="0">
                <a:lnSpc>
                  <a:spcPct val="101000"/>
                </a:lnSpc>
              </a:pPr>
              <a:endParaRPr sz="1000" dirty="0">
                <a:latin typeface="微软雅黑" panose="020B0503020204020204" charset="-122"/>
                <a:ea typeface="微软雅黑" panose="020B0503020204020204" charset="-122"/>
                <a:cs typeface="Arial" panose="020B0604020202020204"/>
              </a:endParaRPr>
            </a:p>
            <a:p>
              <a:pPr algn="l" rtl="0" eaLnBrk="0">
                <a:lnSpc>
                  <a:spcPct val="101000"/>
                </a:lnSpc>
              </a:pPr>
              <a:endParaRPr sz="1000" dirty="0">
                <a:latin typeface="微软雅黑" panose="020B0503020204020204" charset="-122"/>
                <a:ea typeface="微软雅黑" panose="020B0503020204020204" charset="-122"/>
                <a:cs typeface="Arial" panose="020B0604020202020204"/>
              </a:endParaRPr>
            </a:p>
            <a:p>
              <a:pPr algn="l" rtl="0" eaLnBrk="0">
                <a:lnSpc>
                  <a:spcPct val="101000"/>
                </a:lnSpc>
              </a:pPr>
              <a:endParaRPr sz="1000" dirty="0">
                <a:latin typeface="微软雅黑" panose="020B0503020204020204" charset="-122"/>
                <a:ea typeface="微软雅黑" panose="020B0503020204020204" charset="-122"/>
                <a:cs typeface="Arial" panose="020B0604020202020204"/>
              </a:endParaRPr>
            </a:p>
            <a:p>
              <a:pPr marL="499110" algn="l" rtl="0" eaLnBrk="0">
                <a:lnSpc>
                  <a:spcPct val="96000"/>
                </a:lnSpc>
                <a:spcBef>
                  <a:spcPts val="0"/>
                </a:spcBef>
              </a:pPr>
              <a:r>
                <a:rPr sz="1100" kern="0" spc="-30" dirty="0">
                  <a:solidFill>
                    <a:srgbClr val="000000">
                      <a:alpha val="100000"/>
                    </a:srgbClr>
                  </a:solidFill>
                  <a:latin typeface="微软雅黑" panose="020B0503020204020204" charset="-122"/>
                  <a:ea typeface="微软雅黑" panose="020B0503020204020204" charset="-122"/>
                  <a:cs typeface="宋体" panose="02010600030101010101" pitchFamily="2" charset="-122"/>
                </a:rPr>
                <a:t>热处理段</a:t>
              </a:r>
              <a:endParaRPr sz="1100" dirty="0">
                <a:latin typeface="微软雅黑" panose="020B0503020204020204" charset="-122"/>
                <a:ea typeface="微软雅黑" panose="020B0503020204020204" charset="-122"/>
                <a:cs typeface="宋体" panose="02010600030101010101" pitchFamily="2" charset="-122"/>
              </a:endParaRPr>
            </a:p>
          </p:txBody>
        </p:sp>
      </p:grpSp>
      <p:pic>
        <p:nvPicPr>
          <p:cNvPr id="560" name="picture 560"/>
          <p:cNvPicPr>
            <a:picLocks noChangeAspect="1"/>
          </p:cNvPicPr>
          <p:nvPr/>
        </p:nvPicPr>
        <p:blipFill>
          <a:blip r:embed="rId5"/>
          <a:stretch>
            <a:fillRect/>
          </a:stretch>
        </p:blipFill>
        <p:spPr>
          <a:xfrm rot="21600000">
            <a:off x="7935467" y="4742687"/>
            <a:ext cx="1772411" cy="1859279"/>
          </a:xfrm>
          <a:prstGeom prst="rect">
            <a:avLst/>
          </a:prstGeom>
        </p:spPr>
      </p:pic>
      <p:sp>
        <p:nvSpPr>
          <p:cNvPr id="562" name="textbox 562"/>
          <p:cNvSpPr/>
          <p:nvPr/>
        </p:nvSpPr>
        <p:spPr>
          <a:xfrm>
            <a:off x="369556" y="432562"/>
            <a:ext cx="7565909" cy="632156"/>
          </a:xfrm>
          <a:prstGeom prst="rect">
            <a:avLst/>
          </a:prstGeom>
          <a:noFill/>
          <a:ln w="0" cap="flat">
            <a:noFill/>
            <a:prstDash val="solid"/>
            <a:miter lim="0"/>
          </a:ln>
        </p:spPr>
        <p:txBody>
          <a:bodyPr vert="horz" wrap="square" lIns="0" tIns="0" rIns="0" bIns="0"/>
          <a:lstStyle/>
          <a:p>
            <a:pPr algn="l" rtl="0" eaLnBrk="0">
              <a:lnSpc>
                <a:spcPct val="86000"/>
              </a:lnSpc>
            </a:pPr>
            <a:endParaRPr sz="100" dirty="0">
              <a:latin typeface="微软雅黑" panose="020B0503020204020204" charset="-122"/>
              <a:ea typeface="微软雅黑" panose="020B0503020204020204" charset="-122"/>
              <a:cs typeface="Arial" panose="020B0604020202020204"/>
            </a:endParaRPr>
          </a:p>
          <a:p>
            <a:pPr rtl="0" eaLnBrk="0">
              <a:lnSpc>
                <a:spcPct val="88000"/>
              </a:lnSpc>
            </a:pPr>
            <a:r>
              <a:rPr sz="2900" b="1" kern="0" spc="-2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带法兰的</a:t>
            </a:r>
            <a:r>
              <a:rPr sz="2900" b="1" kern="0" spc="-20" dirty="0">
                <a:solidFill>
                  <a:srgbClr val="000000">
                    <a:alpha val="100000"/>
                  </a:srgbClr>
                </a:solidFill>
                <a:latin typeface="等线" panose="02010600030101010101" pitchFamily="2" charset="-122"/>
                <a:ea typeface="等线" panose="02010600030101010101" pitchFamily="2" charset="-122"/>
                <a:cs typeface="Tahoma" panose="020B0604030504040204"/>
              </a:rPr>
              <a:t>C-103</a:t>
            </a:r>
            <a:r>
              <a:rPr sz="2900" b="1" kern="0" spc="-3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合金试验件</a:t>
            </a:r>
            <a:r>
              <a:rPr lang="zh-CN" altLang="en-US" sz="2900" b="1" u="sng" kern="0" spc="0" dirty="0">
                <a:solidFill>
                  <a:srgbClr val="000000">
                    <a:alpha val="100000"/>
                  </a:srgbClr>
                </a:solidFill>
                <a:uFill>
                  <a:solidFill>
                    <a:srgbClr val="9C1006"/>
                  </a:solidFill>
                </a:uFill>
                <a:latin typeface="等线" panose="02010600030101010101" pitchFamily="2" charset="-122"/>
                <a:ea typeface="等线" panose="02010600030101010101" pitchFamily="2" charset="-122"/>
                <a:cs typeface="Tahoma" panose="020B0604030504040204"/>
              </a:rPr>
              <a:t>	</a:t>
            </a:r>
            <a:r>
              <a:rPr lang="en-US" altLang="zh-CN" sz="2900" b="1" u="sng" kern="0" spc="-30" dirty="0">
                <a:solidFill>
                  <a:srgbClr val="000000">
                    <a:alpha val="100000"/>
                  </a:srgbClr>
                </a:solidFill>
                <a:uFill>
                  <a:solidFill>
                    <a:srgbClr val="9C1006"/>
                  </a:solidFill>
                </a:uFill>
                <a:latin typeface="等线" panose="02010600030101010101" pitchFamily="2" charset="-122"/>
                <a:ea typeface="等线" panose="02010600030101010101" pitchFamily="2" charset="-122"/>
                <a:cs typeface="Tahoma" panose="020B0604030504040204"/>
              </a:rPr>
              <a:t>-</a:t>
            </a:r>
            <a:r>
              <a:rPr sz="2900" b="1" u="sng" kern="0" spc="330" dirty="0">
                <a:solidFill>
                  <a:srgbClr val="000000">
                    <a:alpha val="100000"/>
                  </a:srgbClr>
                </a:solidFill>
                <a:uFill>
                  <a:solidFill>
                    <a:srgbClr val="9C1006"/>
                  </a:solidFill>
                </a:uFill>
                <a:latin typeface="等线" panose="02010600030101010101" pitchFamily="2" charset="-122"/>
                <a:ea typeface="等线" panose="02010600030101010101" pitchFamily="2" charset="-122"/>
                <a:cs typeface="Tahoma" panose="020B0604030504040204"/>
              </a:rPr>
              <a:t> </a:t>
            </a:r>
            <a:r>
              <a:rPr sz="2900" b="1" u="sng" kern="0" spc="-30" dirty="0">
                <a:solidFill>
                  <a:srgbClr val="000000">
                    <a:alpha val="100000"/>
                  </a:srgbClr>
                </a:solidFill>
                <a:uFill>
                  <a:solidFill>
                    <a:srgbClr val="9C1006"/>
                  </a:solidFill>
                </a:uFill>
                <a:latin typeface="等线" panose="02010600030101010101" pitchFamily="2" charset="-122"/>
                <a:ea typeface="等线" panose="02010600030101010101" pitchFamily="2" charset="-122"/>
                <a:cs typeface="Tahoma" panose="020B0604030504040204"/>
              </a:rPr>
              <a:t>MTT</a:t>
            </a:r>
            <a:r>
              <a:rPr sz="2900" b="1" u="sng" kern="0" spc="-30" dirty="0">
                <a:solidFill>
                  <a:srgbClr val="000000">
                    <a:alpha val="100000"/>
                  </a:srgbClr>
                </a:solidFill>
                <a:uFill>
                  <a:solidFill>
                    <a:srgbClr val="9C1006"/>
                  </a:solidFill>
                </a:uFill>
                <a:latin typeface="等线" panose="02010600030101010101" pitchFamily="2" charset="-122"/>
                <a:ea typeface="等线" panose="02010600030101010101" pitchFamily="2" charset="-122"/>
                <a:cs typeface="宋体" panose="02010600030101010101" pitchFamily="2" charset="-122"/>
              </a:rPr>
              <a:t>提取</a:t>
            </a:r>
            <a:r>
              <a:rPr sz="2900" b="1" u="sng" kern="0" spc="0" dirty="0">
                <a:solidFill>
                  <a:srgbClr val="000000">
                    <a:alpha val="100000"/>
                  </a:srgbClr>
                </a:solidFill>
                <a:uFill>
                  <a:solidFill>
                    <a:srgbClr val="9C1006"/>
                  </a:solidFill>
                </a:uFill>
                <a:latin typeface="等线" panose="02010600030101010101" pitchFamily="2" charset="-122"/>
                <a:ea typeface="等线" panose="02010600030101010101" pitchFamily="2" charset="-122"/>
                <a:cs typeface="宋体" panose="02010600030101010101" pitchFamily="2" charset="-122"/>
              </a:rPr>
              <a:t>	</a:t>
            </a:r>
            <a:endParaRPr sz="2900" b="1" dirty="0">
              <a:latin typeface="等线" panose="02010600030101010101" pitchFamily="2" charset="-122"/>
              <a:ea typeface="等线" panose="02010600030101010101" pitchFamily="2" charset="-122"/>
              <a:cs typeface="宋体" panose="02010600030101010101" pitchFamily="2" charset="-122"/>
            </a:endParaRPr>
          </a:p>
        </p:txBody>
      </p:sp>
      <p:pic>
        <p:nvPicPr>
          <p:cNvPr id="564" name="picture 564"/>
          <p:cNvPicPr>
            <a:picLocks noChangeAspect="1"/>
          </p:cNvPicPr>
          <p:nvPr/>
        </p:nvPicPr>
        <p:blipFill>
          <a:blip r:embed="rId6"/>
          <a:stretch>
            <a:fillRect/>
          </a:stretch>
        </p:blipFill>
        <p:spPr>
          <a:xfrm rot="21600000">
            <a:off x="7943088" y="1813560"/>
            <a:ext cx="1772411" cy="1831847"/>
          </a:xfrm>
          <a:prstGeom prst="rect">
            <a:avLst/>
          </a:prstGeom>
        </p:spPr>
      </p:pic>
      <p:pic>
        <p:nvPicPr>
          <p:cNvPr id="566" name="picture 566"/>
          <p:cNvPicPr>
            <a:picLocks noChangeAspect="1"/>
          </p:cNvPicPr>
          <p:nvPr/>
        </p:nvPicPr>
        <p:blipFill>
          <a:blip r:embed="rId7"/>
          <a:stretch>
            <a:fillRect/>
          </a:stretch>
        </p:blipFill>
        <p:spPr>
          <a:xfrm rot="21600000">
            <a:off x="9364980" y="461771"/>
            <a:ext cx="2510028" cy="781811"/>
          </a:xfrm>
          <a:prstGeom prst="rect">
            <a:avLst/>
          </a:prstGeom>
        </p:spPr>
      </p:pic>
      <p:sp>
        <p:nvSpPr>
          <p:cNvPr id="568" name="textbox 568"/>
          <p:cNvSpPr/>
          <p:nvPr/>
        </p:nvSpPr>
        <p:spPr>
          <a:xfrm>
            <a:off x="7723361" y="1384529"/>
            <a:ext cx="3780780" cy="429031"/>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503020204020204" charset="-122"/>
              <a:ea typeface="微软雅黑" panose="020B0503020204020204" charset="-122"/>
              <a:cs typeface="Arial" panose="020B0604020202020204"/>
            </a:endParaRPr>
          </a:p>
          <a:p>
            <a:pPr marL="12700" algn="l" rtl="0" eaLnBrk="0">
              <a:lnSpc>
                <a:spcPct val="95000"/>
              </a:lnSpc>
            </a:pPr>
            <a:r>
              <a:rPr sz="2000" kern="0" spc="-40" dirty="0">
                <a:solidFill>
                  <a:srgbClr val="000000">
                    <a:alpha val="100000"/>
                  </a:srgbClr>
                </a:solidFill>
                <a:latin typeface="微软雅黑" panose="020B0503020204020204" charset="-122"/>
                <a:ea typeface="微软雅黑" panose="020B0503020204020204" charset="-122"/>
                <a:cs typeface="Tahoma" panose="020B0604030504040204"/>
              </a:rPr>
              <a:t>MMT</a:t>
            </a:r>
            <a:r>
              <a:rPr sz="2000" kern="0" spc="240" dirty="0">
                <a:solidFill>
                  <a:srgbClr val="000000">
                    <a:alpha val="100000"/>
                  </a:srgbClr>
                </a:solidFill>
                <a:latin typeface="微软雅黑" panose="020B0503020204020204" charset="-122"/>
                <a:ea typeface="微软雅黑" panose="020B0503020204020204" charset="-122"/>
                <a:cs typeface="Tahoma" panose="020B0604030504040204"/>
              </a:rPr>
              <a:t> </a:t>
            </a:r>
            <a:r>
              <a:rPr sz="2000" kern="0" spc="-40" dirty="0">
                <a:solidFill>
                  <a:srgbClr val="000000">
                    <a:alpha val="100000"/>
                  </a:srgbClr>
                </a:solidFill>
                <a:latin typeface="微软雅黑" panose="020B0503020204020204" charset="-122"/>
                <a:ea typeface="微软雅黑" panose="020B0503020204020204" charset="-122"/>
                <a:cs typeface="Tahoma" panose="020B0604030504040204"/>
              </a:rPr>
              <a:t>=</a:t>
            </a:r>
            <a:r>
              <a:rPr sz="2000" kern="0" spc="-40" dirty="0">
                <a:solidFill>
                  <a:srgbClr val="000000">
                    <a:alpha val="100000"/>
                  </a:srgbClr>
                </a:solidFill>
                <a:latin typeface="微软雅黑" panose="020B0503020204020204" charset="-122"/>
                <a:ea typeface="微软雅黑" panose="020B0503020204020204" charset="-122"/>
                <a:cs typeface="宋体" panose="02010600030101010101" pitchFamily="2" charset="-122"/>
              </a:rPr>
              <a:t>微型拉伸试验规格仪</a:t>
            </a:r>
            <a:endParaRPr sz="2000" dirty="0">
              <a:latin typeface="微软雅黑" panose="020B0503020204020204" charset="-122"/>
              <a:ea typeface="微软雅黑" panose="020B0503020204020204" charset="-122"/>
              <a:cs typeface="宋体" panose="02010600030101010101" pitchFamily="2" charset="-122"/>
            </a:endParaRPr>
          </a:p>
        </p:txBody>
      </p:sp>
      <p:pic>
        <p:nvPicPr>
          <p:cNvPr id="572" name="picture 572"/>
          <p:cNvPicPr>
            <a:picLocks noChangeAspect="1"/>
          </p:cNvPicPr>
          <p:nvPr/>
        </p:nvPicPr>
        <p:blipFill>
          <a:blip r:embed="rId8"/>
          <a:stretch>
            <a:fillRect/>
          </a:stretch>
        </p:blipFill>
        <p:spPr>
          <a:xfrm rot="21600000">
            <a:off x="7261352" y="5367032"/>
            <a:ext cx="563384" cy="530910"/>
          </a:xfrm>
          <a:prstGeom prst="rect">
            <a:avLst/>
          </a:prstGeom>
        </p:spPr>
      </p:pic>
      <p:pic>
        <p:nvPicPr>
          <p:cNvPr id="574" name="picture 574"/>
          <p:cNvPicPr>
            <a:picLocks noChangeAspect="1"/>
          </p:cNvPicPr>
          <p:nvPr/>
        </p:nvPicPr>
        <p:blipFill>
          <a:blip r:embed="rId9"/>
          <a:stretch>
            <a:fillRect/>
          </a:stretch>
        </p:blipFill>
        <p:spPr>
          <a:xfrm rot="21600000">
            <a:off x="7268971" y="2483116"/>
            <a:ext cx="563384" cy="530860"/>
          </a:xfrm>
          <a:prstGeom prst="rect">
            <a:avLst/>
          </a:prstGeom>
        </p:spPr>
      </p:pic>
      <p:pic>
        <p:nvPicPr>
          <p:cNvPr id="576" name="picture 576"/>
          <p:cNvPicPr>
            <a:picLocks noChangeAspect="1"/>
          </p:cNvPicPr>
          <p:nvPr/>
        </p:nvPicPr>
        <p:blipFill>
          <a:blip r:embed="rId10"/>
          <a:stretch>
            <a:fillRect/>
          </a:stretch>
        </p:blipFill>
        <p:spPr>
          <a:xfrm rot="21600000">
            <a:off x="3300348" y="2483116"/>
            <a:ext cx="562749" cy="530860"/>
          </a:xfrm>
          <a:prstGeom prst="rect">
            <a:avLst/>
          </a:prstGeom>
        </p:spPr>
      </p:pic>
      <p:pic>
        <p:nvPicPr>
          <p:cNvPr id="578" name="picture 578"/>
          <p:cNvPicPr>
            <a:picLocks noChangeAspect="1"/>
          </p:cNvPicPr>
          <p:nvPr/>
        </p:nvPicPr>
        <p:blipFill>
          <a:blip r:embed="rId11"/>
          <a:stretch>
            <a:fillRect/>
          </a:stretch>
        </p:blipFill>
        <p:spPr>
          <a:xfrm rot="21600000">
            <a:off x="5433059" y="4363211"/>
            <a:ext cx="318515" cy="448055"/>
          </a:xfrm>
          <a:prstGeom prst="rect">
            <a:avLst/>
          </a:prstGeom>
        </p:spPr>
      </p:pic>
      <p:sp>
        <p:nvSpPr>
          <p:cNvPr id="582" name="textbox 582"/>
          <p:cNvSpPr/>
          <p:nvPr/>
        </p:nvSpPr>
        <p:spPr>
          <a:xfrm>
            <a:off x="11605666" y="6478981"/>
            <a:ext cx="181610" cy="177164"/>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微软雅黑" panose="020B0503020204020204" charset="-122"/>
              <a:ea typeface="微软雅黑" panose="020B0503020204020204" charset="-122"/>
              <a:cs typeface="Arial" panose="020B0604020202020204"/>
            </a:endParaRPr>
          </a:p>
          <a:p>
            <a:pPr marL="12700" algn="l" rtl="0" eaLnBrk="0">
              <a:lnSpc>
                <a:spcPct val="83000"/>
              </a:lnSpc>
            </a:pPr>
            <a:r>
              <a:rPr sz="1200" kern="0" spc="-40" dirty="0">
                <a:solidFill>
                  <a:srgbClr val="898989">
                    <a:alpha val="100000"/>
                  </a:srgbClr>
                </a:solidFill>
                <a:latin typeface="微软雅黑" panose="020B0503020204020204" charset="-122"/>
                <a:ea typeface="微软雅黑" panose="020B0503020204020204" charset="-122"/>
                <a:cs typeface="Tahoma" panose="020B0604030504040204"/>
              </a:rPr>
              <a:t>24</a:t>
            </a:r>
            <a:endParaRPr sz="1200" dirty="0">
              <a:latin typeface="微软雅黑" panose="020B0503020204020204" charset="-122"/>
              <a:ea typeface="微软雅黑" panose="020B0503020204020204" charset="-122"/>
              <a:cs typeface="Tahoma" panose="020B060403050404020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2"/>
          <p:cNvGrpSpPr/>
          <p:nvPr/>
        </p:nvGrpSpPr>
        <p:grpSpPr>
          <a:xfrm rot="21600000">
            <a:off x="7469123" y="2040636"/>
            <a:ext cx="4014215" cy="2298191"/>
            <a:chOff x="0" y="0"/>
            <a:chExt cx="4014215" cy="2298191"/>
          </a:xfrm>
        </p:grpSpPr>
        <p:pic>
          <p:nvPicPr>
            <p:cNvPr id="584" name="picture 584"/>
            <p:cNvPicPr>
              <a:picLocks noChangeAspect="1"/>
            </p:cNvPicPr>
            <p:nvPr/>
          </p:nvPicPr>
          <p:blipFill>
            <a:blip r:embed="rId1"/>
            <a:stretch>
              <a:fillRect/>
            </a:stretch>
          </p:blipFill>
          <p:spPr>
            <a:xfrm rot="21600000">
              <a:off x="0" y="0"/>
              <a:ext cx="4014215" cy="2298191"/>
            </a:xfrm>
            <a:prstGeom prst="rect">
              <a:avLst/>
            </a:prstGeom>
          </p:spPr>
        </p:pic>
        <p:sp>
          <p:nvSpPr>
            <p:cNvPr id="586" name="textbox 586"/>
            <p:cNvSpPr/>
            <p:nvPr/>
          </p:nvSpPr>
          <p:spPr>
            <a:xfrm>
              <a:off x="-12700" y="-12700"/>
              <a:ext cx="4039870" cy="2334895"/>
            </a:xfrm>
            <a:prstGeom prst="rect">
              <a:avLst/>
            </a:prstGeom>
            <a:noFill/>
            <a:ln w="0" cap="flat">
              <a:noFill/>
              <a:prstDash val="solid"/>
              <a:miter lim="0"/>
            </a:ln>
          </p:spPr>
          <p:txBody>
            <a:bodyPr vert="horz" wrap="square" lIns="0" tIns="0" rIns="0" bIns="0"/>
            <a:lstStyle/>
            <a:p>
              <a:pPr algn="l" rtl="0" eaLnBrk="0">
                <a:lnSpc>
                  <a:spcPct val="111000"/>
                </a:lnSpc>
              </a:pPr>
              <a:endParaRPr sz="1000" dirty="0">
                <a:latin typeface="微软雅黑" panose="020B0503020204020204" charset="-122"/>
                <a:ea typeface="微软雅黑" panose="020B0503020204020204" charset="-122"/>
                <a:cs typeface="Arial" panose="020B0604020202020204"/>
              </a:endParaRPr>
            </a:p>
            <a:p>
              <a:pPr algn="l" rtl="0" eaLnBrk="0">
                <a:lnSpc>
                  <a:spcPct val="111000"/>
                </a:lnSpc>
              </a:pPr>
              <a:endParaRPr sz="1000" dirty="0">
                <a:latin typeface="微软雅黑" panose="020B0503020204020204" charset="-122"/>
                <a:ea typeface="微软雅黑" panose="020B0503020204020204" charset="-122"/>
                <a:cs typeface="Arial" panose="020B0604020202020204"/>
              </a:endParaRPr>
            </a:p>
            <a:p>
              <a:pPr algn="l" rtl="0" eaLnBrk="0">
                <a:lnSpc>
                  <a:spcPct val="111000"/>
                </a:lnSpc>
              </a:pPr>
              <a:endParaRPr sz="1000" dirty="0">
                <a:latin typeface="微软雅黑" panose="020B0503020204020204" charset="-122"/>
                <a:ea typeface="微软雅黑" panose="020B0503020204020204" charset="-122"/>
                <a:cs typeface="Arial" panose="020B0604020202020204"/>
              </a:endParaRPr>
            </a:p>
            <a:p>
              <a:pPr algn="l" rtl="0" eaLnBrk="0">
                <a:lnSpc>
                  <a:spcPct val="111000"/>
                </a:lnSpc>
              </a:pPr>
              <a:endParaRPr sz="1000" dirty="0">
                <a:latin typeface="微软雅黑" panose="020B0503020204020204" charset="-122"/>
                <a:ea typeface="微软雅黑" panose="020B0503020204020204" charset="-122"/>
                <a:cs typeface="Arial" panose="020B0604020202020204"/>
              </a:endParaRPr>
            </a:p>
            <a:p>
              <a:pPr algn="l" rtl="0" eaLnBrk="0">
                <a:lnSpc>
                  <a:spcPct val="111000"/>
                </a:lnSpc>
              </a:pPr>
              <a:endParaRPr sz="1000" dirty="0">
                <a:latin typeface="微软雅黑" panose="020B0503020204020204" charset="-122"/>
                <a:ea typeface="微软雅黑" panose="020B0503020204020204" charset="-122"/>
                <a:cs typeface="Arial" panose="020B0604020202020204"/>
              </a:endParaRPr>
            </a:p>
            <a:p>
              <a:pPr algn="l" rtl="0" eaLnBrk="0">
                <a:lnSpc>
                  <a:spcPct val="111000"/>
                </a:lnSpc>
              </a:pPr>
              <a:endParaRPr sz="1000" dirty="0">
                <a:latin typeface="微软雅黑" panose="020B0503020204020204" charset="-122"/>
                <a:ea typeface="微软雅黑" panose="020B0503020204020204" charset="-122"/>
                <a:cs typeface="Arial" panose="020B0604020202020204"/>
              </a:endParaRPr>
            </a:p>
            <a:p>
              <a:pPr algn="l" rtl="0" eaLnBrk="0">
                <a:lnSpc>
                  <a:spcPct val="111000"/>
                </a:lnSpc>
              </a:pPr>
              <a:endParaRPr sz="1000" dirty="0">
                <a:latin typeface="微软雅黑" panose="020B0503020204020204" charset="-122"/>
                <a:ea typeface="微软雅黑" panose="020B0503020204020204" charset="-122"/>
                <a:cs typeface="Arial" panose="020B0604020202020204"/>
              </a:endParaRPr>
            </a:p>
            <a:p>
              <a:pPr algn="l" rtl="0" eaLnBrk="0">
                <a:lnSpc>
                  <a:spcPct val="111000"/>
                </a:lnSpc>
              </a:pPr>
              <a:endParaRPr sz="1000" dirty="0">
                <a:latin typeface="微软雅黑" panose="020B0503020204020204" charset="-122"/>
                <a:ea typeface="微软雅黑" panose="020B0503020204020204" charset="-122"/>
                <a:cs typeface="Arial" panose="020B0604020202020204"/>
              </a:endParaRPr>
            </a:p>
            <a:p>
              <a:pPr algn="l" rtl="0" eaLnBrk="0">
                <a:lnSpc>
                  <a:spcPct val="111000"/>
                </a:lnSpc>
              </a:pPr>
              <a:endParaRPr sz="1000" dirty="0">
                <a:latin typeface="微软雅黑" panose="020B0503020204020204" charset="-122"/>
                <a:ea typeface="微软雅黑" panose="020B0503020204020204" charset="-122"/>
                <a:cs typeface="Arial" panose="020B0604020202020204"/>
              </a:endParaRPr>
            </a:p>
            <a:p>
              <a:pPr algn="l" rtl="0" eaLnBrk="0">
                <a:lnSpc>
                  <a:spcPct val="8000"/>
                </a:lnSpc>
              </a:pPr>
              <a:endParaRPr sz="100" dirty="0">
                <a:latin typeface="微软雅黑" panose="020B0503020204020204" charset="-122"/>
                <a:ea typeface="微软雅黑" panose="020B0503020204020204" charset="-122"/>
                <a:cs typeface="Arial" panose="020B0604020202020204"/>
              </a:endParaRPr>
            </a:p>
            <a:p>
              <a:pPr marL="3001645" indent="9525" algn="l" rtl="0" eaLnBrk="0">
                <a:lnSpc>
                  <a:spcPct val="127000"/>
                </a:lnSpc>
              </a:pPr>
              <a:r>
                <a:rPr sz="900" kern="0" spc="-10" dirty="0">
                  <a:solidFill>
                    <a:srgbClr val="595959">
                      <a:alpha val="100000"/>
                    </a:srgbClr>
                  </a:solidFill>
                  <a:latin typeface="微软雅黑" panose="020B0503020204020204" charset="-122"/>
                  <a:ea typeface="微软雅黑" panose="020B0503020204020204" charset="-122"/>
                  <a:cs typeface="Tahoma" panose="020B0604030504040204"/>
                </a:rPr>
                <a:t>C_103_HT_1</a:t>
              </a:r>
              <a:r>
                <a:rPr sz="900" kern="0" spc="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C_103_HT_2</a:t>
              </a:r>
              <a:r>
                <a:rPr sz="900" kern="0" spc="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C_103_HT_3</a:t>
              </a:r>
              <a:r>
                <a:rPr sz="900" kern="0" spc="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C_103_HT_4</a:t>
              </a:r>
              <a:endParaRPr sz="900" dirty="0">
                <a:latin typeface="微软雅黑" panose="020B0503020204020204" charset="-122"/>
                <a:ea typeface="微软雅黑" panose="020B0503020204020204" charset="-122"/>
                <a:cs typeface="Tahoma" panose="020B0604030504040204"/>
              </a:endParaRPr>
            </a:p>
          </p:txBody>
        </p:sp>
      </p:grpSp>
      <p:grpSp>
        <p:nvGrpSpPr>
          <p:cNvPr id="34" name="group 34"/>
          <p:cNvGrpSpPr/>
          <p:nvPr/>
        </p:nvGrpSpPr>
        <p:grpSpPr>
          <a:xfrm rot="21600000">
            <a:off x="1499616" y="2040635"/>
            <a:ext cx="3989831" cy="2272284"/>
            <a:chOff x="0" y="0"/>
            <a:chExt cx="3989831" cy="2272284"/>
          </a:xfrm>
        </p:grpSpPr>
        <p:pic>
          <p:nvPicPr>
            <p:cNvPr id="588" name="picture 588"/>
            <p:cNvPicPr>
              <a:picLocks noChangeAspect="1"/>
            </p:cNvPicPr>
            <p:nvPr/>
          </p:nvPicPr>
          <p:blipFill>
            <a:blip r:embed="rId2"/>
            <a:stretch>
              <a:fillRect/>
            </a:stretch>
          </p:blipFill>
          <p:spPr>
            <a:xfrm rot="21600000">
              <a:off x="0" y="0"/>
              <a:ext cx="3989831" cy="2272284"/>
            </a:xfrm>
            <a:prstGeom prst="rect">
              <a:avLst/>
            </a:prstGeom>
          </p:spPr>
        </p:pic>
        <p:sp>
          <p:nvSpPr>
            <p:cNvPr id="590" name="textbox 590"/>
            <p:cNvSpPr/>
            <p:nvPr/>
          </p:nvSpPr>
          <p:spPr>
            <a:xfrm>
              <a:off x="-12700" y="-12700"/>
              <a:ext cx="4015740" cy="2308860"/>
            </a:xfrm>
            <a:prstGeom prst="rect">
              <a:avLst/>
            </a:prstGeom>
            <a:noFill/>
            <a:ln w="0" cap="flat">
              <a:noFill/>
              <a:prstDash val="solid"/>
              <a:miter lim="0"/>
            </a:ln>
          </p:spPr>
          <p:txBody>
            <a:bodyPr vert="horz" wrap="square" lIns="0" tIns="0" rIns="0" bIns="0"/>
            <a:lstStyle/>
            <a:p>
              <a:pPr algn="l" rtl="0" eaLnBrk="0">
                <a:lnSpc>
                  <a:spcPct val="111000"/>
                </a:lnSpc>
              </a:pPr>
              <a:endParaRPr sz="1000" dirty="0">
                <a:latin typeface="微软雅黑" panose="020B0503020204020204" charset="-122"/>
                <a:ea typeface="微软雅黑" panose="020B0503020204020204" charset="-122"/>
                <a:cs typeface="Arial" panose="020B0604020202020204"/>
              </a:endParaRPr>
            </a:p>
            <a:p>
              <a:pPr algn="l" rtl="0" eaLnBrk="0">
                <a:lnSpc>
                  <a:spcPct val="111000"/>
                </a:lnSpc>
              </a:pPr>
              <a:endParaRPr sz="1000" dirty="0">
                <a:latin typeface="微软雅黑" panose="020B0503020204020204" charset="-122"/>
                <a:ea typeface="微软雅黑" panose="020B0503020204020204" charset="-122"/>
                <a:cs typeface="Arial" panose="020B0604020202020204"/>
              </a:endParaRPr>
            </a:p>
            <a:p>
              <a:pPr algn="l" rtl="0" eaLnBrk="0">
                <a:lnSpc>
                  <a:spcPct val="111000"/>
                </a:lnSpc>
              </a:pPr>
              <a:endParaRPr sz="1000" dirty="0">
                <a:latin typeface="微软雅黑" panose="020B0503020204020204" charset="-122"/>
                <a:ea typeface="微软雅黑" panose="020B0503020204020204" charset="-122"/>
                <a:cs typeface="Arial" panose="020B0604020202020204"/>
              </a:endParaRPr>
            </a:p>
            <a:p>
              <a:pPr algn="l" rtl="0" eaLnBrk="0">
                <a:lnSpc>
                  <a:spcPct val="111000"/>
                </a:lnSpc>
              </a:pPr>
              <a:endParaRPr sz="1000" dirty="0">
                <a:latin typeface="微软雅黑" panose="020B0503020204020204" charset="-122"/>
                <a:ea typeface="微软雅黑" panose="020B0503020204020204" charset="-122"/>
                <a:cs typeface="Arial" panose="020B0604020202020204"/>
              </a:endParaRPr>
            </a:p>
            <a:p>
              <a:pPr algn="l" rtl="0" eaLnBrk="0">
                <a:lnSpc>
                  <a:spcPct val="111000"/>
                </a:lnSpc>
              </a:pPr>
              <a:endParaRPr sz="1000" dirty="0">
                <a:latin typeface="微软雅黑" panose="020B0503020204020204" charset="-122"/>
                <a:ea typeface="微软雅黑" panose="020B0503020204020204" charset="-122"/>
                <a:cs typeface="Arial" panose="020B0604020202020204"/>
              </a:endParaRPr>
            </a:p>
            <a:p>
              <a:pPr algn="l" rtl="0" eaLnBrk="0">
                <a:lnSpc>
                  <a:spcPct val="111000"/>
                </a:lnSpc>
              </a:pPr>
              <a:endParaRPr sz="1000" dirty="0">
                <a:latin typeface="微软雅黑" panose="020B0503020204020204" charset="-122"/>
                <a:ea typeface="微软雅黑" panose="020B0503020204020204" charset="-122"/>
                <a:cs typeface="Arial" panose="020B0604020202020204"/>
              </a:endParaRPr>
            </a:p>
            <a:p>
              <a:pPr algn="l" rtl="0" eaLnBrk="0">
                <a:lnSpc>
                  <a:spcPct val="111000"/>
                </a:lnSpc>
              </a:pPr>
              <a:endParaRPr sz="1000" dirty="0">
                <a:latin typeface="微软雅黑" panose="020B0503020204020204" charset="-122"/>
                <a:ea typeface="微软雅黑" panose="020B0503020204020204" charset="-122"/>
                <a:cs typeface="Arial" panose="020B0604020202020204"/>
              </a:endParaRPr>
            </a:p>
            <a:p>
              <a:pPr algn="l" rtl="0" eaLnBrk="0">
                <a:lnSpc>
                  <a:spcPct val="111000"/>
                </a:lnSpc>
              </a:pPr>
              <a:endParaRPr sz="1000" dirty="0">
                <a:latin typeface="微软雅黑" panose="020B0503020204020204" charset="-122"/>
                <a:ea typeface="微软雅黑" panose="020B0503020204020204" charset="-122"/>
                <a:cs typeface="Arial" panose="020B0604020202020204"/>
              </a:endParaRPr>
            </a:p>
            <a:p>
              <a:pPr algn="l" rtl="0" eaLnBrk="0">
                <a:lnSpc>
                  <a:spcPct val="111000"/>
                </a:lnSpc>
              </a:pPr>
              <a:endParaRPr sz="1000" dirty="0">
                <a:latin typeface="微软雅黑" panose="020B0503020204020204" charset="-122"/>
                <a:ea typeface="微软雅黑" panose="020B0503020204020204" charset="-122"/>
                <a:cs typeface="Arial" panose="020B0604020202020204"/>
              </a:endParaRPr>
            </a:p>
            <a:p>
              <a:pPr algn="l" rtl="0" eaLnBrk="0">
                <a:lnSpc>
                  <a:spcPct val="8000"/>
                </a:lnSpc>
              </a:pPr>
              <a:endParaRPr sz="100" dirty="0">
                <a:latin typeface="微软雅黑" panose="020B0503020204020204" charset="-122"/>
                <a:ea typeface="微软雅黑" panose="020B0503020204020204" charset="-122"/>
                <a:cs typeface="Arial" panose="020B0604020202020204"/>
              </a:endParaRPr>
            </a:p>
            <a:p>
              <a:pPr marL="3067050" indent="10795" algn="l" rtl="0" eaLnBrk="0">
                <a:lnSpc>
                  <a:spcPct val="127000"/>
                </a:lnSpc>
              </a:pPr>
              <a:r>
                <a:rPr sz="900" kern="0" spc="-10" dirty="0">
                  <a:solidFill>
                    <a:srgbClr val="595959">
                      <a:alpha val="100000"/>
                    </a:srgbClr>
                  </a:solidFill>
                  <a:latin typeface="微软雅黑" panose="020B0503020204020204" charset="-122"/>
                  <a:ea typeface="微软雅黑" panose="020B0503020204020204" charset="-122"/>
                  <a:cs typeface="Tahoma" panose="020B0604030504040204"/>
                </a:rPr>
                <a:t>C_103_AS_1</a:t>
              </a:r>
              <a:r>
                <a:rPr sz="900" kern="0" spc="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C_103_AS_2</a:t>
              </a:r>
              <a:r>
                <a:rPr sz="900" kern="0" spc="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C_103_AS_3</a:t>
              </a:r>
              <a:r>
                <a:rPr sz="900" kern="0" spc="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10" dirty="0">
                  <a:solidFill>
                    <a:srgbClr val="595959">
                      <a:alpha val="100000"/>
                    </a:srgbClr>
                  </a:solidFill>
                  <a:latin typeface="微软雅黑" panose="020B0503020204020204" charset="-122"/>
                  <a:ea typeface="微软雅黑" panose="020B0503020204020204" charset="-122"/>
                  <a:cs typeface="Tahoma" panose="020B0604030504040204"/>
                </a:rPr>
                <a:t>C_103_AS_</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4</a:t>
              </a:r>
              <a:endParaRPr sz="900" dirty="0">
                <a:latin typeface="微软雅黑" panose="020B0503020204020204" charset="-122"/>
                <a:ea typeface="微软雅黑" panose="020B0503020204020204" charset="-122"/>
                <a:cs typeface="Tahoma" panose="020B0604030504040204"/>
              </a:endParaRPr>
            </a:p>
          </p:txBody>
        </p:sp>
      </p:grpSp>
      <p:sp>
        <p:nvSpPr>
          <p:cNvPr id="592" name="textbox 592"/>
          <p:cNvSpPr/>
          <p:nvPr/>
        </p:nvSpPr>
        <p:spPr>
          <a:xfrm>
            <a:off x="455607" y="462917"/>
            <a:ext cx="7757794" cy="1129030"/>
          </a:xfrm>
          <a:prstGeom prst="rect">
            <a:avLst/>
          </a:prstGeom>
          <a:noFill/>
          <a:ln w="0" cap="flat">
            <a:noFill/>
            <a:prstDash val="solid"/>
            <a:miter lim="0"/>
          </a:ln>
        </p:spPr>
        <p:txBody>
          <a:bodyPr vert="horz" wrap="square" lIns="0" tIns="0" rIns="0" bIns="0"/>
          <a:lstStyle/>
          <a:p>
            <a:pPr algn="l" rtl="0" eaLnBrk="0">
              <a:lnSpc>
                <a:spcPct val="81000"/>
              </a:lnSpc>
            </a:pPr>
            <a:endParaRPr sz="100" dirty="0">
              <a:latin typeface="微软雅黑" panose="020B0503020204020204" charset="-122"/>
              <a:ea typeface="微软雅黑" panose="020B0503020204020204" charset="-122"/>
              <a:cs typeface="Arial" panose="020B0604020202020204"/>
            </a:endParaRPr>
          </a:p>
          <a:p>
            <a:pPr marL="12700" algn="l" rtl="0" eaLnBrk="0">
              <a:lnSpc>
                <a:spcPct val="95000"/>
              </a:lnSpc>
            </a:pPr>
            <a:r>
              <a:rPr sz="3200" b="1" kern="0" spc="0" dirty="0">
                <a:solidFill>
                  <a:srgbClr val="000000">
                    <a:alpha val="100000"/>
                  </a:srgbClr>
                </a:solidFill>
                <a:latin typeface="等线" panose="02010600030101010101" pitchFamily="2" charset="-122"/>
                <a:ea typeface="等线" panose="02010600030101010101" pitchFamily="2" charset="-122"/>
                <a:cs typeface="Tahoma" panose="020B0604030504040204"/>
              </a:rPr>
              <a:t>C-103</a:t>
            </a:r>
            <a:r>
              <a:rPr sz="3200" b="1" kern="0" spc="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合金试验</a:t>
            </a:r>
            <a:r>
              <a:rPr lang="zh-CN" sz="3200" b="1" kern="0" spc="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零件</a:t>
            </a:r>
            <a:r>
              <a:rPr lang="en-US" altLang="zh-CN" sz="3200" b="1" kern="0" spc="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 </a:t>
            </a:r>
            <a:r>
              <a:rPr sz="3200" b="1" kern="0" spc="0" dirty="0">
                <a:solidFill>
                  <a:srgbClr val="000000">
                    <a:alpha val="100000"/>
                  </a:srgbClr>
                </a:solidFill>
                <a:latin typeface="等线" panose="02010600030101010101" pitchFamily="2" charset="-122"/>
                <a:ea typeface="等线" panose="02010600030101010101" pitchFamily="2" charset="-122"/>
                <a:cs typeface="Tahoma" panose="020B0604030504040204"/>
              </a:rPr>
              <a:t>23°C</a:t>
            </a:r>
            <a:r>
              <a:rPr sz="3200" b="1" kern="0" spc="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下的拉伸试验</a:t>
            </a:r>
            <a:endParaRPr lang="en-US" sz="3200" b="1" dirty="0">
              <a:latin typeface="等线" panose="02010600030101010101" pitchFamily="2" charset="-122"/>
              <a:ea typeface="等线" panose="02010600030101010101" pitchFamily="2" charset="-122"/>
              <a:cs typeface="宋体" panose="02010600030101010101" pitchFamily="2" charset="-122"/>
            </a:endParaRPr>
          </a:p>
          <a:p>
            <a:pPr marL="12700" algn="l" rtl="0" eaLnBrk="0">
              <a:lnSpc>
                <a:spcPct val="95000"/>
              </a:lnSpc>
            </a:pPr>
            <a:endParaRPr lang="en-US" altLang="zh-CN" sz="3200" b="1" kern="0" spc="7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endParaRPr>
          </a:p>
          <a:p>
            <a:pPr marL="12700" algn="l" rtl="0" eaLnBrk="0">
              <a:lnSpc>
                <a:spcPct val="95000"/>
              </a:lnSpc>
            </a:pPr>
            <a:r>
              <a:rPr lang="en-US" altLang="zh-CN" sz="3200" b="1" kern="0" spc="7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                                      </a:t>
            </a:r>
            <a:r>
              <a:rPr lang="zh-CN" sz="2300" b="1" kern="0" spc="70" dirty="0">
                <a:solidFill>
                  <a:srgbClr val="000000">
                    <a:alpha val="100000"/>
                  </a:srgbClr>
                </a:solidFill>
                <a:latin typeface="微软雅黑" panose="020B0503020204020204" charset="-122"/>
                <a:ea typeface="微软雅黑" panose="020B0503020204020204" charset="-122"/>
                <a:cs typeface="宋体" panose="02010600030101010101" pitchFamily="2" charset="-122"/>
              </a:rPr>
              <a:t>均</a:t>
            </a:r>
            <a:r>
              <a:rPr sz="2300" b="1" kern="0" spc="70" dirty="0">
                <a:solidFill>
                  <a:srgbClr val="000000">
                    <a:alpha val="100000"/>
                  </a:srgbClr>
                </a:solidFill>
                <a:latin typeface="微软雅黑" panose="020B0503020204020204" charset="-122"/>
                <a:ea typeface="微软雅黑" panose="020B0503020204020204" charset="-122"/>
                <a:cs typeface="宋体" panose="02010600030101010101" pitchFamily="2" charset="-122"/>
              </a:rPr>
              <a:t>在室温下进行测试</a:t>
            </a:r>
            <a:endParaRPr sz="2300" b="1" dirty="0">
              <a:latin typeface="微软雅黑" panose="020B0503020204020204" charset="-122"/>
              <a:ea typeface="微软雅黑" panose="020B0503020204020204" charset="-122"/>
              <a:cs typeface="宋体" panose="02010600030101010101" pitchFamily="2" charset="-122"/>
            </a:endParaRPr>
          </a:p>
        </p:txBody>
      </p:sp>
      <p:pic>
        <p:nvPicPr>
          <p:cNvPr id="610" name="picture 610"/>
          <p:cNvPicPr>
            <a:picLocks noChangeAspect="1"/>
          </p:cNvPicPr>
          <p:nvPr/>
        </p:nvPicPr>
        <p:blipFill>
          <a:blip r:embed="rId3"/>
          <a:stretch>
            <a:fillRect/>
          </a:stretch>
        </p:blipFill>
        <p:spPr>
          <a:xfrm rot="21600000">
            <a:off x="9364980" y="461771"/>
            <a:ext cx="2510028" cy="781811"/>
          </a:xfrm>
          <a:prstGeom prst="rect">
            <a:avLst/>
          </a:prstGeom>
        </p:spPr>
      </p:pic>
      <p:sp>
        <p:nvSpPr>
          <p:cNvPr id="612" name="textbox 612"/>
          <p:cNvSpPr/>
          <p:nvPr/>
        </p:nvSpPr>
        <p:spPr>
          <a:xfrm>
            <a:off x="1395958" y="4402073"/>
            <a:ext cx="4213225" cy="332740"/>
          </a:xfrm>
          <a:prstGeom prst="rect">
            <a:avLst/>
          </a:prstGeom>
          <a:noFill/>
          <a:ln w="0" cap="flat">
            <a:noFill/>
            <a:prstDash val="solid"/>
            <a:miter lim="0"/>
          </a:ln>
        </p:spPr>
        <p:txBody>
          <a:bodyPr vert="horz" wrap="square" lIns="0" tIns="0" rIns="0" bIns="0"/>
          <a:lstStyle/>
          <a:p>
            <a:pPr algn="l" rtl="0" eaLnBrk="0">
              <a:lnSpc>
                <a:spcPct val="82000"/>
              </a:lnSpc>
            </a:pPr>
            <a:endParaRPr sz="100" dirty="0">
              <a:latin typeface="微软雅黑" panose="020B0503020204020204" charset="-122"/>
              <a:ea typeface="微软雅黑" panose="020B0503020204020204" charset="-122"/>
              <a:cs typeface="Arial" panose="020B0604020202020204"/>
            </a:endParaRPr>
          </a:p>
          <a:p>
            <a:pPr marL="12700" algn="l" rtl="0" eaLnBrk="0">
              <a:lnSpc>
                <a:spcPct val="83000"/>
              </a:lnSpc>
            </a:pP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0 %       10 %       20</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       30</a:t>
            </a:r>
            <a:r>
              <a:rPr sz="900" kern="0" spc="1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      40 %       50</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       60</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       70 %       80 %</a:t>
            </a:r>
            <a:endParaRPr sz="900" dirty="0">
              <a:latin typeface="微软雅黑" panose="020B0503020204020204" charset="-122"/>
              <a:ea typeface="微软雅黑" panose="020B0503020204020204" charset="-122"/>
              <a:cs typeface="Tahoma" panose="020B0604030504040204"/>
            </a:endParaRPr>
          </a:p>
          <a:p>
            <a:pPr algn="l" rtl="0" eaLnBrk="0">
              <a:lnSpc>
                <a:spcPct val="103000"/>
              </a:lnSpc>
            </a:pPr>
            <a:endParaRPr sz="400" dirty="0">
              <a:latin typeface="微软雅黑" panose="020B0503020204020204" charset="-122"/>
              <a:ea typeface="微软雅黑" panose="020B0503020204020204" charset="-122"/>
              <a:cs typeface="Arial" panose="020B0604020202020204"/>
            </a:endParaRPr>
          </a:p>
          <a:p>
            <a:pPr marL="1813560" algn="l" rtl="0" eaLnBrk="0">
              <a:lnSpc>
                <a:spcPct val="95000"/>
              </a:lnSpc>
              <a:spcBef>
                <a:spcPts val="0"/>
              </a:spcBef>
            </a:pPr>
            <a:r>
              <a:rPr sz="900" kern="0" spc="-10" dirty="0">
                <a:solidFill>
                  <a:srgbClr val="595959">
                    <a:alpha val="100000"/>
                  </a:srgbClr>
                </a:solidFill>
                <a:latin typeface="微软雅黑" panose="020B0503020204020204" charset="-122"/>
                <a:ea typeface="微软雅黑" panose="020B0503020204020204" charset="-122"/>
                <a:cs typeface="宋体" panose="02010600030101010101" pitchFamily="2" charset="-122"/>
              </a:rPr>
              <a:t>应变（</a:t>
            </a:r>
            <a:r>
              <a:rPr sz="900" kern="0" spc="-10" dirty="0">
                <a:solidFill>
                  <a:srgbClr val="595959">
                    <a:alpha val="100000"/>
                  </a:srgbClr>
                </a:solidFill>
                <a:latin typeface="微软雅黑" panose="020B0503020204020204" charset="-122"/>
                <a:ea typeface="微软雅黑" panose="020B0503020204020204" charset="-122"/>
                <a:cs typeface="Tahoma" panose="020B0604030504040204"/>
              </a:rPr>
              <a:t>%</a:t>
            </a:r>
            <a:r>
              <a:rPr sz="900" kern="0" spc="-10" dirty="0">
                <a:solidFill>
                  <a:srgbClr val="595959">
                    <a:alpha val="100000"/>
                  </a:srgbClr>
                </a:solidFill>
                <a:latin typeface="微软雅黑" panose="020B0503020204020204" charset="-122"/>
                <a:ea typeface="微软雅黑" panose="020B0503020204020204" charset="-122"/>
                <a:cs typeface="宋体" panose="02010600030101010101" pitchFamily="2" charset="-122"/>
              </a:rPr>
              <a:t>）</a:t>
            </a:r>
            <a:endParaRPr sz="900" dirty="0">
              <a:latin typeface="微软雅黑" panose="020B0503020204020204" charset="-122"/>
              <a:ea typeface="微软雅黑" panose="020B0503020204020204" charset="-122"/>
              <a:cs typeface="宋体" panose="02010600030101010101" pitchFamily="2" charset="-122"/>
            </a:endParaRPr>
          </a:p>
        </p:txBody>
      </p:sp>
      <p:sp>
        <p:nvSpPr>
          <p:cNvPr id="614" name="textbox 614"/>
          <p:cNvSpPr/>
          <p:nvPr/>
        </p:nvSpPr>
        <p:spPr>
          <a:xfrm>
            <a:off x="7366495" y="4427752"/>
            <a:ext cx="4178934" cy="332740"/>
          </a:xfrm>
          <a:prstGeom prst="rect">
            <a:avLst/>
          </a:prstGeom>
          <a:noFill/>
          <a:ln w="0" cap="flat">
            <a:noFill/>
            <a:prstDash val="solid"/>
            <a:miter lim="0"/>
          </a:ln>
        </p:spPr>
        <p:txBody>
          <a:bodyPr vert="horz" wrap="square" lIns="0" tIns="0" rIns="0" bIns="0"/>
          <a:lstStyle/>
          <a:p>
            <a:pPr algn="l" rtl="0" eaLnBrk="0">
              <a:lnSpc>
                <a:spcPct val="82000"/>
              </a:lnSpc>
            </a:pPr>
            <a:endParaRPr sz="100" dirty="0">
              <a:latin typeface="微软雅黑" panose="020B0503020204020204" charset="-122"/>
              <a:ea typeface="微软雅黑" panose="020B0503020204020204" charset="-122"/>
              <a:cs typeface="Arial" panose="020B0604020202020204"/>
            </a:endParaRPr>
          </a:p>
          <a:p>
            <a:pPr marL="12700" algn="l" rtl="0" eaLnBrk="0">
              <a:lnSpc>
                <a:spcPct val="83000"/>
              </a:lnSpc>
            </a:pPr>
            <a:r>
              <a:rPr sz="900" kern="0" spc="-10" dirty="0">
                <a:solidFill>
                  <a:srgbClr val="595959">
                    <a:alpha val="100000"/>
                  </a:srgbClr>
                </a:solidFill>
                <a:latin typeface="微软雅黑" panose="020B0503020204020204" charset="-122"/>
                <a:ea typeface="微软雅黑" panose="020B0503020204020204" charset="-122"/>
                <a:cs typeface="Tahoma" panose="020B0604030504040204"/>
              </a:rPr>
              <a:t>0 %       10 </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       20</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      30</a:t>
            </a:r>
            <a:r>
              <a:rPr sz="900" kern="0" spc="1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       40 %</a:t>
            </a: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50</a:t>
            </a:r>
            <a:r>
              <a:rPr sz="900" kern="0" spc="5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       60</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      70</a:t>
            </a:r>
            <a:r>
              <a:rPr sz="900" kern="0" spc="1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       80</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a:t>
            </a:r>
            <a:endParaRPr sz="900" dirty="0">
              <a:latin typeface="微软雅黑" panose="020B0503020204020204" charset="-122"/>
              <a:ea typeface="微软雅黑" panose="020B0503020204020204" charset="-122"/>
              <a:cs typeface="Tahoma" panose="020B0604030504040204"/>
            </a:endParaRPr>
          </a:p>
          <a:p>
            <a:pPr algn="l" rtl="0" eaLnBrk="0">
              <a:lnSpc>
                <a:spcPct val="103000"/>
              </a:lnSpc>
            </a:pPr>
            <a:endParaRPr sz="400" dirty="0">
              <a:latin typeface="微软雅黑" panose="020B0503020204020204" charset="-122"/>
              <a:ea typeface="微软雅黑" panose="020B0503020204020204" charset="-122"/>
              <a:cs typeface="Arial" panose="020B0604020202020204"/>
            </a:endParaRPr>
          </a:p>
          <a:p>
            <a:pPr marL="1826260" algn="l" rtl="0" eaLnBrk="0">
              <a:lnSpc>
                <a:spcPct val="95000"/>
              </a:lnSpc>
              <a:spcBef>
                <a:spcPts val="0"/>
              </a:spcBef>
            </a:pPr>
            <a:r>
              <a:rPr sz="900" kern="0" spc="-10" dirty="0">
                <a:solidFill>
                  <a:srgbClr val="595959">
                    <a:alpha val="100000"/>
                  </a:srgbClr>
                </a:solidFill>
                <a:latin typeface="微软雅黑" panose="020B0503020204020204" charset="-122"/>
                <a:ea typeface="微软雅黑" panose="020B0503020204020204" charset="-122"/>
                <a:cs typeface="宋体" panose="02010600030101010101" pitchFamily="2" charset="-122"/>
              </a:rPr>
              <a:t>应变（</a:t>
            </a:r>
            <a:r>
              <a:rPr sz="900" kern="0" spc="-10" dirty="0">
                <a:solidFill>
                  <a:srgbClr val="595959">
                    <a:alpha val="100000"/>
                  </a:srgbClr>
                </a:solidFill>
                <a:latin typeface="微软雅黑" panose="020B0503020204020204" charset="-122"/>
                <a:ea typeface="微软雅黑" panose="020B0503020204020204" charset="-122"/>
                <a:cs typeface="Tahoma" panose="020B0604030504040204"/>
              </a:rPr>
              <a:t>%</a:t>
            </a:r>
            <a:r>
              <a:rPr sz="900" kern="0" spc="-10" dirty="0">
                <a:solidFill>
                  <a:srgbClr val="595959">
                    <a:alpha val="100000"/>
                  </a:srgbClr>
                </a:solidFill>
                <a:latin typeface="微软雅黑" panose="020B0503020204020204" charset="-122"/>
                <a:ea typeface="微软雅黑" panose="020B0503020204020204" charset="-122"/>
                <a:cs typeface="宋体" panose="02010600030101010101" pitchFamily="2" charset="-122"/>
              </a:rPr>
              <a:t>）</a:t>
            </a:r>
            <a:endParaRPr sz="900" dirty="0">
              <a:latin typeface="微软雅黑" panose="020B0503020204020204" charset="-122"/>
              <a:ea typeface="微软雅黑" panose="020B0503020204020204" charset="-122"/>
              <a:cs typeface="宋体" panose="02010600030101010101" pitchFamily="2" charset="-122"/>
            </a:endParaRPr>
          </a:p>
        </p:txBody>
      </p:sp>
      <p:sp>
        <p:nvSpPr>
          <p:cNvPr id="616" name="textbox 616"/>
          <p:cNvSpPr/>
          <p:nvPr/>
        </p:nvSpPr>
        <p:spPr>
          <a:xfrm>
            <a:off x="955039" y="1991588"/>
            <a:ext cx="473075" cy="2392679"/>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微软雅黑" panose="020B0503020204020204" charset="-122"/>
              <a:ea typeface="微软雅黑" panose="020B0503020204020204" charset="-122"/>
              <a:cs typeface="Arial" panose="020B0604020202020204"/>
            </a:endParaRPr>
          </a:p>
          <a:p>
            <a:pPr marL="21590" algn="l" rtl="0" eaLnBrk="0">
              <a:lnSpc>
                <a:spcPct val="83000"/>
              </a:lnSpc>
            </a:pP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500</a:t>
            </a:r>
            <a:r>
              <a:rPr sz="900" kern="0" spc="5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MPa</a:t>
            </a:r>
            <a:endParaRPr sz="900" dirty="0">
              <a:latin typeface="微软雅黑" panose="020B0503020204020204" charset="-122"/>
              <a:ea typeface="微软雅黑" panose="020B0503020204020204" charset="-122"/>
              <a:cs typeface="Tahoma" panose="020B0604030504040204"/>
            </a:endParaRPr>
          </a:p>
          <a:p>
            <a:pPr marL="12700" algn="l" rtl="0" eaLnBrk="0">
              <a:lnSpc>
                <a:spcPct val="83000"/>
              </a:lnSpc>
              <a:spcBef>
                <a:spcPts val="880"/>
              </a:spcBef>
            </a:pPr>
            <a:r>
              <a:rPr sz="900" kern="0" spc="-30" dirty="0">
                <a:solidFill>
                  <a:srgbClr val="595959">
                    <a:alpha val="100000"/>
                  </a:srgbClr>
                </a:solidFill>
                <a:latin typeface="微软雅黑" panose="020B0503020204020204" charset="-122"/>
                <a:ea typeface="微软雅黑" panose="020B0503020204020204" charset="-122"/>
                <a:cs typeface="Tahoma" panose="020B0604030504040204"/>
              </a:rPr>
              <a:t>450</a:t>
            </a:r>
            <a:r>
              <a:rPr sz="900" kern="0" spc="3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30" dirty="0">
                <a:solidFill>
                  <a:srgbClr val="595959">
                    <a:alpha val="100000"/>
                  </a:srgbClr>
                </a:solidFill>
                <a:latin typeface="微软雅黑" panose="020B0503020204020204" charset="-122"/>
                <a:ea typeface="微软雅黑" panose="020B0503020204020204" charset="-122"/>
                <a:cs typeface="Tahoma" panose="020B0604030504040204"/>
              </a:rPr>
              <a:t>MPa</a:t>
            </a:r>
            <a:endParaRPr sz="900" dirty="0">
              <a:latin typeface="微软雅黑" panose="020B0503020204020204" charset="-122"/>
              <a:ea typeface="微软雅黑" panose="020B0503020204020204" charset="-122"/>
              <a:cs typeface="Tahoma" panose="020B0604030504040204"/>
            </a:endParaRPr>
          </a:p>
          <a:p>
            <a:pPr marL="12700" algn="l" rtl="0" eaLnBrk="0">
              <a:lnSpc>
                <a:spcPct val="83000"/>
              </a:lnSpc>
              <a:spcBef>
                <a:spcPts val="880"/>
              </a:spcBef>
            </a:pPr>
            <a:r>
              <a:rPr sz="900" kern="0" spc="-30" dirty="0">
                <a:solidFill>
                  <a:srgbClr val="595959">
                    <a:alpha val="100000"/>
                  </a:srgbClr>
                </a:solidFill>
                <a:latin typeface="微软雅黑" panose="020B0503020204020204" charset="-122"/>
                <a:ea typeface="微软雅黑" panose="020B0503020204020204" charset="-122"/>
                <a:cs typeface="Tahoma" panose="020B0604030504040204"/>
              </a:rPr>
              <a:t>400</a:t>
            </a:r>
            <a:r>
              <a:rPr sz="900" kern="0" spc="3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30" dirty="0">
                <a:solidFill>
                  <a:srgbClr val="595959">
                    <a:alpha val="100000"/>
                  </a:srgbClr>
                </a:solidFill>
                <a:latin typeface="微软雅黑" panose="020B0503020204020204" charset="-122"/>
                <a:ea typeface="微软雅黑" panose="020B0503020204020204" charset="-122"/>
                <a:cs typeface="Tahoma" panose="020B0604030504040204"/>
              </a:rPr>
              <a:t>MPa</a:t>
            </a:r>
            <a:endParaRPr sz="900" dirty="0">
              <a:latin typeface="微软雅黑" panose="020B0503020204020204" charset="-122"/>
              <a:ea typeface="微软雅黑" panose="020B0503020204020204" charset="-122"/>
              <a:cs typeface="Tahoma" panose="020B0604030504040204"/>
            </a:endParaRPr>
          </a:p>
          <a:p>
            <a:pPr marL="17780" algn="l" rtl="0" eaLnBrk="0">
              <a:lnSpc>
                <a:spcPct val="83000"/>
              </a:lnSpc>
              <a:spcBef>
                <a:spcPts val="880"/>
              </a:spcBef>
            </a:pP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350</a:t>
            </a:r>
            <a:r>
              <a:rPr sz="900" kern="0" spc="6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MPa</a:t>
            </a:r>
            <a:endParaRPr sz="900" dirty="0">
              <a:latin typeface="微软雅黑" panose="020B0503020204020204" charset="-122"/>
              <a:ea typeface="微软雅黑" panose="020B0503020204020204" charset="-122"/>
              <a:cs typeface="Tahoma" panose="020B0604030504040204"/>
            </a:endParaRPr>
          </a:p>
          <a:p>
            <a:pPr marL="17780" algn="l" rtl="0" eaLnBrk="0">
              <a:lnSpc>
                <a:spcPct val="83000"/>
              </a:lnSpc>
              <a:spcBef>
                <a:spcPts val="880"/>
              </a:spcBef>
            </a:pP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300</a:t>
            </a:r>
            <a:r>
              <a:rPr sz="900" kern="0" spc="6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MPa</a:t>
            </a:r>
            <a:endParaRPr sz="900" dirty="0">
              <a:latin typeface="微软雅黑" panose="020B0503020204020204" charset="-122"/>
              <a:ea typeface="微软雅黑" panose="020B0503020204020204" charset="-122"/>
              <a:cs typeface="Tahoma" panose="020B0604030504040204"/>
            </a:endParaRPr>
          </a:p>
          <a:p>
            <a:pPr marL="19050" algn="l" rtl="0" eaLnBrk="0">
              <a:lnSpc>
                <a:spcPct val="83000"/>
              </a:lnSpc>
              <a:spcBef>
                <a:spcPts val="880"/>
              </a:spcBef>
            </a:pP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250</a:t>
            </a:r>
            <a:r>
              <a:rPr sz="900" kern="0" spc="6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MPa</a:t>
            </a:r>
            <a:endParaRPr sz="900" dirty="0">
              <a:latin typeface="微软雅黑" panose="020B0503020204020204" charset="-122"/>
              <a:ea typeface="微软雅黑" panose="020B0503020204020204" charset="-122"/>
              <a:cs typeface="Tahoma" panose="020B0604030504040204"/>
            </a:endParaRPr>
          </a:p>
          <a:p>
            <a:pPr marL="19050" algn="l" rtl="0" eaLnBrk="0">
              <a:lnSpc>
                <a:spcPct val="83000"/>
              </a:lnSpc>
              <a:spcBef>
                <a:spcPts val="880"/>
              </a:spcBef>
            </a:pP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200</a:t>
            </a:r>
            <a:r>
              <a:rPr sz="900" kern="0" spc="6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MPa</a:t>
            </a:r>
            <a:endParaRPr sz="900" dirty="0">
              <a:latin typeface="微软雅黑" panose="020B0503020204020204" charset="-122"/>
              <a:ea typeface="微软雅黑" panose="020B0503020204020204" charset="-122"/>
              <a:cs typeface="Tahoma" panose="020B0604030504040204"/>
            </a:endParaRPr>
          </a:p>
          <a:p>
            <a:pPr marL="33020" algn="l" rtl="0" eaLnBrk="0">
              <a:lnSpc>
                <a:spcPct val="83000"/>
              </a:lnSpc>
              <a:spcBef>
                <a:spcPts val="880"/>
              </a:spcBef>
            </a:pP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150 MPa</a:t>
            </a:r>
            <a:endParaRPr sz="900" dirty="0">
              <a:latin typeface="微软雅黑" panose="020B0503020204020204" charset="-122"/>
              <a:ea typeface="微软雅黑" panose="020B0503020204020204" charset="-122"/>
              <a:cs typeface="Tahoma" panose="020B0604030504040204"/>
            </a:endParaRPr>
          </a:p>
          <a:p>
            <a:pPr marL="33020" algn="l" rtl="0" eaLnBrk="0">
              <a:lnSpc>
                <a:spcPct val="83000"/>
              </a:lnSpc>
              <a:spcBef>
                <a:spcPts val="880"/>
              </a:spcBef>
            </a:pP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100 MPa</a:t>
            </a:r>
            <a:endParaRPr sz="900" dirty="0">
              <a:latin typeface="微软雅黑" panose="020B0503020204020204" charset="-122"/>
              <a:ea typeface="微软雅黑" panose="020B0503020204020204" charset="-122"/>
              <a:cs typeface="Tahoma" panose="020B0604030504040204"/>
            </a:endParaRPr>
          </a:p>
          <a:p>
            <a:pPr algn="r" rtl="0" eaLnBrk="0">
              <a:lnSpc>
                <a:spcPct val="83000"/>
              </a:lnSpc>
              <a:spcBef>
                <a:spcPts val="880"/>
              </a:spcBef>
            </a:pP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50 MPa</a:t>
            </a:r>
            <a:endParaRPr sz="900" dirty="0">
              <a:latin typeface="微软雅黑" panose="020B0503020204020204" charset="-122"/>
              <a:ea typeface="微软雅黑" panose="020B0503020204020204" charset="-122"/>
              <a:cs typeface="Tahoma" panose="020B0604030504040204"/>
            </a:endParaRPr>
          </a:p>
          <a:p>
            <a:pPr algn="l" rtl="0" eaLnBrk="0">
              <a:lnSpc>
                <a:spcPct val="104000"/>
              </a:lnSpc>
            </a:pPr>
            <a:endParaRPr sz="700" dirty="0">
              <a:latin typeface="微软雅黑" panose="020B0503020204020204" charset="-122"/>
              <a:ea typeface="微软雅黑" panose="020B0503020204020204" charset="-122"/>
              <a:cs typeface="Arial" panose="020B0604020202020204"/>
            </a:endParaRPr>
          </a:p>
          <a:p>
            <a:pPr marL="141605" algn="l" rtl="0" eaLnBrk="0">
              <a:lnSpc>
                <a:spcPct val="83000"/>
              </a:lnSpc>
            </a:pP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0 MPa</a:t>
            </a:r>
            <a:endParaRPr sz="900" dirty="0">
              <a:latin typeface="微软雅黑" panose="020B0503020204020204" charset="-122"/>
              <a:ea typeface="微软雅黑" panose="020B0503020204020204" charset="-122"/>
              <a:cs typeface="Tahoma" panose="020B0604030504040204"/>
            </a:endParaRPr>
          </a:p>
        </p:txBody>
      </p:sp>
      <p:sp>
        <p:nvSpPr>
          <p:cNvPr id="618" name="textbox 618"/>
          <p:cNvSpPr/>
          <p:nvPr/>
        </p:nvSpPr>
        <p:spPr>
          <a:xfrm>
            <a:off x="6925182" y="1996973"/>
            <a:ext cx="445769" cy="2412364"/>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微软雅黑" panose="020B0503020204020204" charset="-122"/>
              <a:ea typeface="微软雅黑" panose="020B0503020204020204" charset="-122"/>
              <a:cs typeface="Arial" panose="020B0604020202020204"/>
            </a:endParaRPr>
          </a:p>
          <a:p>
            <a:pPr marL="21590" algn="l" rtl="0" eaLnBrk="0">
              <a:lnSpc>
                <a:spcPct val="83000"/>
              </a:lnSpc>
            </a:pP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500</a:t>
            </a:r>
            <a:r>
              <a:rPr sz="900" kern="0" spc="5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MPa</a:t>
            </a:r>
            <a:endParaRPr sz="900" dirty="0">
              <a:latin typeface="微软雅黑" panose="020B0503020204020204" charset="-122"/>
              <a:ea typeface="微软雅黑" panose="020B0503020204020204" charset="-122"/>
              <a:cs typeface="Tahoma" panose="020B0604030504040204"/>
            </a:endParaRPr>
          </a:p>
          <a:p>
            <a:pPr marL="12700" algn="l" rtl="0" eaLnBrk="0">
              <a:lnSpc>
                <a:spcPct val="83000"/>
              </a:lnSpc>
              <a:spcBef>
                <a:spcPts val="860"/>
              </a:spcBef>
            </a:pPr>
            <a:r>
              <a:rPr sz="900" kern="0" spc="-30" dirty="0">
                <a:solidFill>
                  <a:srgbClr val="595959">
                    <a:alpha val="100000"/>
                  </a:srgbClr>
                </a:solidFill>
                <a:latin typeface="微软雅黑" panose="020B0503020204020204" charset="-122"/>
                <a:ea typeface="微软雅黑" panose="020B0503020204020204" charset="-122"/>
                <a:cs typeface="Tahoma" panose="020B0604030504040204"/>
              </a:rPr>
              <a:t>450</a:t>
            </a:r>
            <a:r>
              <a:rPr sz="900" kern="0" spc="3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30" dirty="0">
                <a:solidFill>
                  <a:srgbClr val="595959">
                    <a:alpha val="100000"/>
                  </a:srgbClr>
                </a:solidFill>
                <a:latin typeface="微软雅黑" panose="020B0503020204020204" charset="-122"/>
                <a:ea typeface="微软雅黑" panose="020B0503020204020204" charset="-122"/>
                <a:cs typeface="Tahoma" panose="020B0604030504040204"/>
              </a:rPr>
              <a:t>MPa</a:t>
            </a:r>
            <a:endParaRPr sz="900" dirty="0">
              <a:latin typeface="微软雅黑" panose="020B0503020204020204" charset="-122"/>
              <a:ea typeface="微软雅黑" panose="020B0503020204020204" charset="-122"/>
              <a:cs typeface="Tahoma" panose="020B0604030504040204"/>
            </a:endParaRPr>
          </a:p>
          <a:p>
            <a:pPr marL="12700" algn="l" rtl="0" eaLnBrk="0">
              <a:lnSpc>
                <a:spcPct val="83000"/>
              </a:lnSpc>
              <a:spcBef>
                <a:spcPts val="900"/>
              </a:spcBef>
            </a:pPr>
            <a:r>
              <a:rPr sz="900" kern="0" spc="-30" dirty="0">
                <a:solidFill>
                  <a:srgbClr val="595959">
                    <a:alpha val="100000"/>
                  </a:srgbClr>
                </a:solidFill>
                <a:latin typeface="微软雅黑" panose="020B0503020204020204" charset="-122"/>
                <a:ea typeface="微软雅黑" panose="020B0503020204020204" charset="-122"/>
                <a:cs typeface="Tahoma" panose="020B0604030504040204"/>
              </a:rPr>
              <a:t>400</a:t>
            </a:r>
            <a:r>
              <a:rPr sz="900" kern="0" spc="3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30" dirty="0">
                <a:solidFill>
                  <a:srgbClr val="595959">
                    <a:alpha val="100000"/>
                  </a:srgbClr>
                </a:solidFill>
                <a:latin typeface="微软雅黑" panose="020B0503020204020204" charset="-122"/>
                <a:ea typeface="微软雅黑" panose="020B0503020204020204" charset="-122"/>
                <a:cs typeface="Tahoma" panose="020B0604030504040204"/>
              </a:rPr>
              <a:t>MPa</a:t>
            </a:r>
            <a:endParaRPr sz="900" dirty="0">
              <a:latin typeface="微软雅黑" panose="020B0503020204020204" charset="-122"/>
              <a:ea typeface="微软雅黑" panose="020B0503020204020204" charset="-122"/>
              <a:cs typeface="Tahoma" panose="020B0604030504040204"/>
            </a:endParaRPr>
          </a:p>
          <a:p>
            <a:pPr marL="17780" algn="l" rtl="0" eaLnBrk="0">
              <a:lnSpc>
                <a:spcPct val="83000"/>
              </a:lnSpc>
              <a:spcBef>
                <a:spcPts val="900"/>
              </a:spcBef>
            </a:pP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350</a:t>
            </a:r>
            <a:r>
              <a:rPr sz="900" kern="0" spc="6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MPa</a:t>
            </a:r>
            <a:endParaRPr sz="900" dirty="0">
              <a:latin typeface="微软雅黑" panose="020B0503020204020204" charset="-122"/>
              <a:ea typeface="微软雅黑" panose="020B0503020204020204" charset="-122"/>
              <a:cs typeface="Tahoma" panose="020B0604030504040204"/>
            </a:endParaRPr>
          </a:p>
          <a:p>
            <a:pPr marL="17780" algn="l" rtl="0" eaLnBrk="0">
              <a:lnSpc>
                <a:spcPct val="83000"/>
              </a:lnSpc>
              <a:spcBef>
                <a:spcPts val="900"/>
              </a:spcBef>
            </a:pP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300</a:t>
            </a:r>
            <a:r>
              <a:rPr sz="900" kern="0" spc="6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MPa</a:t>
            </a:r>
            <a:endParaRPr sz="900" dirty="0">
              <a:latin typeface="微软雅黑" panose="020B0503020204020204" charset="-122"/>
              <a:ea typeface="微软雅黑" panose="020B0503020204020204" charset="-122"/>
              <a:cs typeface="Tahoma" panose="020B0604030504040204"/>
            </a:endParaRPr>
          </a:p>
          <a:p>
            <a:pPr marL="19050" algn="l" rtl="0" eaLnBrk="0">
              <a:lnSpc>
                <a:spcPct val="83000"/>
              </a:lnSpc>
              <a:spcBef>
                <a:spcPts val="895"/>
              </a:spcBef>
            </a:pP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250</a:t>
            </a:r>
            <a:r>
              <a:rPr sz="900" kern="0" spc="6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MPa</a:t>
            </a:r>
            <a:endParaRPr sz="900" dirty="0">
              <a:latin typeface="微软雅黑" panose="020B0503020204020204" charset="-122"/>
              <a:ea typeface="微软雅黑" panose="020B0503020204020204" charset="-122"/>
              <a:cs typeface="Tahoma" panose="020B0604030504040204"/>
            </a:endParaRPr>
          </a:p>
          <a:p>
            <a:pPr marL="19050" algn="l" rtl="0" eaLnBrk="0">
              <a:lnSpc>
                <a:spcPct val="83000"/>
              </a:lnSpc>
              <a:spcBef>
                <a:spcPts val="900"/>
              </a:spcBef>
            </a:pP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200</a:t>
            </a:r>
            <a:r>
              <a:rPr sz="900" kern="0" spc="6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MPa</a:t>
            </a:r>
            <a:endParaRPr sz="900" dirty="0">
              <a:latin typeface="微软雅黑" panose="020B0503020204020204" charset="-122"/>
              <a:ea typeface="微软雅黑" panose="020B0503020204020204" charset="-122"/>
              <a:cs typeface="Tahoma" panose="020B0604030504040204"/>
            </a:endParaRPr>
          </a:p>
          <a:p>
            <a:pPr marL="33020" algn="l" rtl="0" eaLnBrk="0">
              <a:lnSpc>
                <a:spcPct val="83000"/>
              </a:lnSpc>
              <a:spcBef>
                <a:spcPts val="900"/>
              </a:spcBef>
            </a:pP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150 MPa</a:t>
            </a:r>
            <a:endParaRPr sz="900" dirty="0">
              <a:latin typeface="微软雅黑" panose="020B0503020204020204" charset="-122"/>
              <a:ea typeface="微软雅黑" panose="020B0503020204020204" charset="-122"/>
              <a:cs typeface="Tahoma" panose="020B0604030504040204"/>
            </a:endParaRPr>
          </a:p>
          <a:p>
            <a:pPr marL="33020" algn="l" rtl="0" eaLnBrk="0">
              <a:lnSpc>
                <a:spcPct val="83000"/>
              </a:lnSpc>
              <a:spcBef>
                <a:spcPts val="900"/>
              </a:spcBef>
            </a:pP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100 MPa</a:t>
            </a:r>
            <a:endParaRPr sz="900" dirty="0">
              <a:latin typeface="微软雅黑" panose="020B0503020204020204" charset="-122"/>
              <a:ea typeface="微软雅黑" panose="020B0503020204020204" charset="-122"/>
              <a:cs typeface="Tahoma" panose="020B0604030504040204"/>
            </a:endParaRPr>
          </a:p>
          <a:p>
            <a:pPr algn="r" rtl="0" eaLnBrk="0">
              <a:lnSpc>
                <a:spcPct val="83000"/>
              </a:lnSpc>
              <a:spcBef>
                <a:spcPts val="900"/>
              </a:spcBef>
            </a:pP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50 MPa</a:t>
            </a:r>
            <a:endParaRPr sz="900" dirty="0">
              <a:latin typeface="微软雅黑" panose="020B0503020204020204" charset="-122"/>
              <a:ea typeface="微软雅黑" panose="020B0503020204020204" charset="-122"/>
              <a:cs typeface="Tahoma" panose="020B0604030504040204"/>
            </a:endParaRPr>
          </a:p>
          <a:p>
            <a:pPr algn="l" rtl="0" eaLnBrk="0">
              <a:lnSpc>
                <a:spcPct val="106000"/>
              </a:lnSpc>
            </a:pPr>
            <a:endParaRPr sz="700" dirty="0">
              <a:latin typeface="微软雅黑" panose="020B0503020204020204" charset="-122"/>
              <a:ea typeface="微软雅黑" panose="020B0503020204020204" charset="-122"/>
              <a:cs typeface="Arial" panose="020B0604020202020204"/>
            </a:endParaRPr>
          </a:p>
          <a:p>
            <a:pPr algn="r" rtl="0" eaLnBrk="0">
              <a:lnSpc>
                <a:spcPct val="83000"/>
              </a:lnSpc>
              <a:spcBef>
                <a:spcPts val="5"/>
              </a:spcBef>
            </a:pP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0 MPa</a:t>
            </a:r>
            <a:endParaRPr sz="900" dirty="0">
              <a:latin typeface="微软雅黑" panose="020B0503020204020204" charset="-122"/>
              <a:ea typeface="微软雅黑" panose="020B0503020204020204" charset="-122"/>
              <a:cs typeface="Tahoma" panose="020B0604030504040204"/>
            </a:endParaRPr>
          </a:p>
        </p:txBody>
      </p:sp>
      <p:pic>
        <p:nvPicPr>
          <p:cNvPr id="622" name="picture 622"/>
          <p:cNvPicPr>
            <a:picLocks noChangeAspect="1"/>
          </p:cNvPicPr>
          <p:nvPr/>
        </p:nvPicPr>
        <p:blipFill>
          <a:blip r:embed="rId4"/>
          <a:stretch>
            <a:fillRect/>
          </a:stretch>
        </p:blipFill>
        <p:spPr>
          <a:xfrm rot="21600000">
            <a:off x="5687313" y="3013582"/>
            <a:ext cx="1031875" cy="395897"/>
          </a:xfrm>
          <a:prstGeom prst="rect">
            <a:avLst/>
          </a:prstGeom>
        </p:spPr>
      </p:pic>
      <p:sp>
        <p:nvSpPr>
          <p:cNvPr id="626" name="textbox 626"/>
          <p:cNvSpPr/>
          <p:nvPr/>
        </p:nvSpPr>
        <p:spPr>
          <a:xfrm>
            <a:off x="9178785" y="1803400"/>
            <a:ext cx="546734" cy="233045"/>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微软雅黑" panose="020B0503020204020204" charset="-122"/>
              <a:ea typeface="微软雅黑" panose="020B0503020204020204" charset="-122"/>
              <a:cs typeface="Arial" panose="020B0604020202020204"/>
            </a:endParaRPr>
          </a:p>
          <a:p>
            <a:pPr marL="12700" algn="l" rtl="0" eaLnBrk="0">
              <a:lnSpc>
                <a:spcPct val="97000"/>
              </a:lnSpc>
            </a:pPr>
            <a:r>
              <a:rPr sz="1400" kern="0" spc="-40" dirty="0">
                <a:solidFill>
                  <a:srgbClr val="595959">
                    <a:alpha val="100000"/>
                  </a:srgbClr>
                </a:solidFill>
                <a:latin typeface="微软雅黑" panose="020B0503020204020204" charset="-122"/>
                <a:ea typeface="微软雅黑" panose="020B0503020204020204" charset="-122"/>
                <a:cs typeface="宋体" panose="02010600030101010101" pitchFamily="2" charset="-122"/>
              </a:rPr>
              <a:t>热处理</a:t>
            </a:r>
            <a:endParaRPr sz="1400" dirty="0">
              <a:latin typeface="微软雅黑" panose="020B0503020204020204" charset="-122"/>
              <a:ea typeface="微软雅黑" panose="020B0503020204020204" charset="-122"/>
              <a:cs typeface="宋体" panose="02010600030101010101" pitchFamily="2" charset="-122"/>
            </a:endParaRPr>
          </a:p>
        </p:txBody>
      </p:sp>
      <p:sp>
        <p:nvSpPr>
          <p:cNvPr id="630" name="textbox 630"/>
          <p:cNvSpPr/>
          <p:nvPr/>
        </p:nvSpPr>
        <p:spPr>
          <a:xfrm>
            <a:off x="2973738" y="1810143"/>
            <a:ext cx="775970" cy="131445"/>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微软雅黑" panose="020B0503020204020204" charset="-122"/>
              <a:ea typeface="微软雅黑" panose="020B0503020204020204" charset="-122"/>
              <a:cs typeface="Arial" panose="020B0604020202020204"/>
            </a:endParaRPr>
          </a:p>
          <a:p>
            <a:pPr marL="12700" algn="l" rtl="0" eaLnBrk="0">
              <a:lnSpc>
                <a:spcPct val="95000"/>
              </a:lnSpc>
            </a:pPr>
            <a:r>
              <a:rPr lang="zh-CN" sz="1400" dirty="0">
                <a:latin typeface="微软雅黑" panose="020B0503020204020204" charset="-122"/>
                <a:ea typeface="微软雅黑" panose="020B0503020204020204" charset="-122"/>
                <a:cs typeface="宋体" panose="02010600030101010101" pitchFamily="2" charset="-122"/>
              </a:rPr>
              <a:t>喷涂后</a:t>
            </a:r>
            <a:endParaRPr lang="zh-CN" sz="1400" dirty="0">
              <a:latin typeface="微软雅黑" panose="020B0503020204020204" charset="-122"/>
              <a:ea typeface="微软雅黑" panose="020B0503020204020204" charset="-122"/>
              <a:cs typeface="宋体" panose="02010600030101010101" pitchFamily="2" charset="-122"/>
            </a:endParaRPr>
          </a:p>
        </p:txBody>
      </p:sp>
      <p:sp>
        <p:nvSpPr>
          <p:cNvPr id="636" name="textbox 636"/>
          <p:cNvSpPr/>
          <p:nvPr/>
        </p:nvSpPr>
        <p:spPr>
          <a:xfrm rot="16200000">
            <a:off x="6701204" y="3217115"/>
            <a:ext cx="252095" cy="172720"/>
          </a:xfrm>
          <a:prstGeom prst="rect">
            <a:avLst/>
          </a:prstGeom>
          <a:noFill/>
          <a:ln w="0" cap="flat">
            <a:noFill/>
            <a:prstDash val="solid"/>
            <a:miter lim="0"/>
          </a:ln>
        </p:spPr>
        <p:txBody>
          <a:bodyPr vert="horz" wrap="square" lIns="0" tIns="0" rIns="0" bIns="0"/>
          <a:lstStyle/>
          <a:p>
            <a:pPr algn="l" rtl="0" eaLnBrk="0">
              <a:lnSpc>
                <a:spcPct val="191000"/>
              </a:lnSpc>
            </a:pPr>
            <a:endParaRPr sz="100" dirty="0">
              <a:latin typeface="微软雅黑" panose="020B0503020204020204" charset="-122"/>
              <a:ea typeface="微软雅黑" panose="020B0503020204020204" charset="-122"/>
              <a:cs typeface="Arial" panose="020B0604020202020204"/>
            </a:endParaRPr>
          </a:p>
          <a:p>
            <a:pPr marL="12700" algn="l" rtl="0" eaLnBrk="0">
              <a:lnSpc>
                <a:spcPct val="95000"/>
              </a:lnSpc>
            </a:pPr>
            <a:r>
              <a:rPr sz="900" kern="0" spc="-20" dirty="0">
                <a:solidFill>
                  <a:srgbClr val="595959">
                    <a:alpha val="100000"/>
                  </a:srgbClr>
                </a:solidFill>
                <a:latin typeface="微软雅黑" panose="020B0503020204020204" charset="-122"/>
                <a:ea typeface="微软雅黑" panose="020B0503020204020204" charset="-122"/>
                <a:cs typeface="宋体" panose="02010600030101010101" pitchFamily="2" charset="-122"/>
              </a:rPr>
              <a:t>强度</a:t>
            </a:r>
            <a:endParaRPr sz="900" dirty="0">
              <a:latin typeface="微软雅黑" panose="020B0503020204020204" charset="-122"/>
              <a:ea typeface="微软雅黑" panose="020B0503020204020204" charset="-122"/>
              <a:cs typeface="宋体" panose="02010600030101010101" pitchFamily="2" charset="-122"/>
            </a:endParaRPr>
          </a:p>
        </p:txBody>
      </p:sp>
      <p:sp>
        <p:nvSpPr>
          <p:cNvPr id="638" name="textbox 638"/>
          <p:cNvSpPr/>
          <p:nvPr/>
        </p:nvSpPr>
        <p:spPr>
          <a:xfrm rot="16200000">
            <a:off x="731037" y="3204541"/>
            <a:ext cx="252095" cy="172720"/>
          </a:xfrm>
          <a:prstGeom prst="rect">
            <a:avLst/>
          </a:prstGeom>
          <a:noFill/>
          <a:ln w="0" cap="flat">
            <a:noFill/>
            <a:prstDash val="solid"/>
            <a:miter lim="0"/>
          </a:ln>
        </p:spPr>
        <p:txBody>
          <a:bodyPr vert="horz" wrap="square" lIns="0" tIns="0" rIns="0" bIns="0"/>
          <a:lstStyle/>
          <a:p>
            <a:pPr algn="l" rtl="0" eaLnBrk="0">
              <a:lnSpc>
                <a:spcPct val="191000"/>
              </a:lnSpc>
            </a:pPr>
            <a:endParaRPr sz="100" dirty="0">
              <a:latin typeface="微软雅黑" panose="020B0503020204020204" charset="-122"/>
              <a:ea typeface="微软雅黑" panose="020B0503020204020204" charset="-122"/>
              <a:cs typeface="Arial" panose="020B0604020202020204"/>
            </a:endParaRPr>
          </a:p>
          <a:p>
            <a:pPr marL="12700" algn="l" rtl="0" eaLnBrk="0">
              <a:lnSpc>
                <a:spcPct val="95000"/>
              </a:lnSpc>
            </a:pPr>
            <a:r>
              <a:rPr sz="900" kern="0" spc="-20" dirty="0">
                <a:solidFill>
                  <a:srgbClr val="595959">
                    <a:alpha val="100000"/>
                  </a:srgbClr>
                </a:solidFill>
                <a:latin typeface="微软雅黑" panose="020B0503020204020204" charset="-122"/>
                <a:ea typeface="微软雅黑" panose="020B0503020204020204" charset="-122"/>
                <a:cs typeface="宋体" panose="02010600030101010101" pitchFamily="2" charset="-122"/>
              </a:rPr>
              <a:t>强度</a:t>
            </a:r>
            <a:endParaRPr sz="900" dirty="0">
              <a:latin typeface="微软雅黑" panose="020B0503020204020204" charset="-122"/>
              <a:ea typeface="微软雅黑" panose="020B0503020204020204" charset="-122"/>
              <a:cs typeface="宋体" panose="02010600030101010101" pitchFamily="2" charset="-122"/>
            </a:endParaRPr>
          </a:p>
        </p:txBody>
      </p:sp>
      <p:graphicFrame>
        <p:nvGraphicFramePr>
          <p:cNvPr id="658" name="table 658"/>
          <p:cNvGraphicFramePr>
            <a:graphicFrameLocks noGrp="1"/>
          </p:cNvGraphicFramePr>
          <p:nvPr/>
        </p:nvGraphicFramePr>
        <p:xfrm>
          <a:off x="704392" y="4912740"/>
          <a:ext cx="4993000" cy="1367663"/>
        </p:xfrm>
        <a:graphic>
          <a:graphicData uri="http://schemas.openxmlformats.org/drawingml/2006/table">
            <a:tbl>
              <a:tblPr/>
              <a:tblGrid>
                <a:gridCol w="837564"/>
                <a:gridCol w="527050"/>
                <a:gridCol w="603884"/>
                <a:gridCol w="603884"/>
                <a:gridCol w="603250"/>
                <a:gridCol w="603250"/>
                <a:gridCol w="603884"/>
                <a:gridCol w="610234"/>
              </a:tblGrid>
              <a:tr h="335915">
                <a:tc>
                  <a:txBody>
                    <a:bodyPr/>
                    <a:lstStyle/>
                    <a:p>
                      <a:pPr algn="l" rtl="0" eaLnBrk="0">
                        <a:lnSpc>
                          <a:spcPct val="103000"/>
                        </a:lnSpc>
                      </a:pPr>
                      <a:endParaRPr sz="800" dirty="0">
                        <a:latin typeface="Arial" panose="020B0604020202020204"/>
                        <a:ea typeface="Arial" panose="020B0604020202020204"/>
                        <a:cs typeface="Arial" panose="020B0604020202020204"/>
                      </a:endParaRPr>
                    </a:p>
                    <a:p>
                      <a:pPr marL="230505" algn="l" rtl="0" eaLnBrk="0">
                        <a:lnSpc>
                          <a:spcPct val="97000"/>
                        </a:lnSpc>
                      </a:pPr>
                      <a:r>
                        <a:rPr sz="900" b="1" kern="0" spc="30" dirty="0">
                          <a:solidFill>
                            <a:srgbClr val="000000">
                              <a:alpha val="100000"/>
                            </a:srgbClr>
                          </a:solidFill>
                          <a:latin typeface="Calibri" panose="020F0502020204030204"/>
                          <a:ea typeface="Calibri" panose="020F0502020204030204"/>
                          <a:cs typeface="Calibri" panose="020F0502020204030204"/>
                        </a:rPr>
                        <a:t>Sample</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300" dirty="0">
                        <a:latin typeface="Arial" panose="020B0604020202020204"/>
                        <a:ea typeface="Arial" panose="020B0604020202020204"/>
                        <a:cs typeface="Arial" panose="020B0604020202020204"/>
                      </a:endParaRPr>
                    </a:p>
                    <a:p>
                      <a:pPr marL="97790" algn="l" rtl="0" eaLnBrk="0">
                        <a:lnSpc>
                          <a:spcPct val="97000"/>
                        </a:lnSpc>
                        <a:spcBef>
                          <a:spcPts val="5"/>
                        </a:spcBef>
                      </a:pPr>
                      <a:r>
                        <a:rPr sz="900" b="1" kern="0" spc="40" dirty="0">
                          <a:solidFill>
                            <a:srgbClr val="000000">
                              <a:alpha val="100000"/>
                            </a:srgbClr>
                          </a:solidFill>
                          <a:latin typeface="Calibri" panose="020F0502020204030204"/>
                          <a:ea typeface="Calibri" panose="020F0502020204030204"/>
                          <a:cs typeface="Calibri" panose="020F0502020204030204"/>
                        </a:rPr>
                        <a:t>Temp.</a:t>
                      </a:r>
                      <a:endParaRPr sz="900" dirty="0">
                        <a:latin typeface="Calibri" panose="020F0502020204030204"/>
                        <a:ea typeface="Calibri" panose="020F0502020204030204"/>
                        <a:cs typeface="Calibri" panose="020F0502020204030204"/>
                      </a:endParaRPr>
                    </a:p>
                    <a:p>
                      <a:pPr algn="l" rtl="0" eaLnBrk="0">
                        <a:lnSpc>
                          <a:spcPct val="124000"/>
                        </a:lnSpc>
                      </a:pPr>
                      <a:endParaRPr sz="200" dirty="0">
                        <a:latin typeface="Arial" panose="020B0604020202020204"/>
                        <a:ea typeface="Arial" panose="020B0604020202020204"/>
                        <a:cs typeface="Arial" panose="020B0604020202020204"/>
                      </a:endParaRPr>
                    </a:p>
                    <a:p>
                      <a:pPr marL="208280" algn="l" rtl="0" eaLnBrk="0">
                        <a:lnSpc>
                          <a:spcPct val="81000"/>
                        </a:lnSpc>
                        <a:spcBef>
                          <a:spcPts val="0"/>
                        </a:spcBef>
                      </a:pPr>
                      <a:r>
                        <a:rPr sz="900" b="1" kern="0" spc="30" dirty="0">
                          <a:solidFill>
                            <a:srgbClr val="000000">
                              <a:alpha val="100000"/>
                            </a:srgbClr>
                          </a:solidFill>
                          <a:latin typeface="Calibri" panose="020F0502020204030204"/>
                          <a:ea typeface="Calibri" panose="020F0502020204030204"/>
                          <a:cs typeface="Calibri" panose="020F0502020204030204"/>
                        </a:rPr>
                        <a:t>°C</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2000"/>
                        </a:lnSpc>
                      </a:pPr>
                      <a:endParaRPr sz="400" dirty="0">
                        <a:latin typeface="Arial" panose="020B0604020202020204"/>
                        <a:ea typeface="Arial" panose="020B0604020202020204"/>
                        <a:cs typeface="Arial" panose="020B0604020202020204"/>
                      </a:endParaRPr>
                    </a:p>
                    <a:p>
                      <a:pPr marL="279400" algn="l" rtl="0" eaLnBrk="0">
                        <a:lnSpc>
                          <a:spcPct val="78000"/>
                        </a:lnSpc>
                      </a:pPr>
                      <a:r>
                        <a:rPr sz="900" b="1" kern="0" spc="-20" dirty="0">
                          <a:solidFill>
                            <a:srgbClr val="000000">
                              <a:alpha val="100000"/>
                            </a:srgbClr>
                          </a:solidFill>
                          <a:latin typeface="Calibri" panose="020F0502020204030204"/>
                          <a:ea typeface="Calibri" panose="020F0502020204030204"/>
                          <a:cs typeface="Calibri" panose="020F0502020204030204"/>
                        </a:rPr>
                        <a:t>E</a:t>
                      </a:r>
                      <a:endParaRPr sz="900" dirty="0">
                        <a:latin typeface="Calibri" panose="020F0502020204030204"/>
                        <a:ea typeface="Calibri" panose="020F0502020204030204"/>
                        <a:cs typeface="Calibri" panose="020F0502020204030204"/>
                      </a:endParaRPr>
                    </a:p>
                    <a:p>
                      <a:pPr algn="l" rtl="0" eaLnBrk="0">
                        <a:lnSpc>
                          <a:spcPct val="116000"/>
                        </a:lnSpc>
                      </a:pPr>
                      <a:endParaRPr sz="300" dirty="0">
                        <a:latin typeface="Arial" panose="020B0604020202020204"/>
                        <a:ea typeface="Arial" panose="020B0604020202020204"/>
                        <a:cs typeface="Arial" panose="020B0604020202020204"/>
                      </a:endParaRPr>
                    </a:p>
                    <a:p>
                      <a:pPr marL="215900" algn="l" rtl="0" eaLnBrk="0">
                        <a:lnSpc>
                          <a:spcPct val="78000"/>
                        </a:lnSpc>
                        <a:spcBef>
                          <a:spcPts val="5"/>
                        </a:spcBef>
                      </a:pPr>
                      <a:r>
                        <a:rPr sz="900" b="1" kern="0" spc="30" dirty="0">
                          <a:solidFill>
                            <a:srgbClr val="000000">
                              <a:alpha val="100000"/>
                            </a:srgbClr>
                          </a:solidFill>
                          <a:latin typeface="Calibri" panose="020F0502020204030204"/>
                          <a:ea typeface="Calibri" panose="020F0502020204030204"/>
                          <a:cs typeface="Calibri" panose="020F0502020204030204"/>
                        </a:rPr>
                        <a:t>GPa</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0000"/>
                        </a:lnSpc>
                      </a:pPr>
                      <a:endParaRPr sz="400" dirty="0">
                        <a:latin typeface="Arial" panose="020B0604020202020204"/>
                        <a:ea typeface="Arial" panose="020B0604020202020204"/>
                        <a:cs typeface="Arial" panose="020B0604020202020204"/>
                      </a:endParaRPr>
                    </a:p>
                    <a:p>
                      <a:pPr marL="208915" algn="l" rtl="0" eaLnBrk="0">
                        <a:lnSpc>
                          <a:spcPct val="93000"/>
                        </a:lnSpc>
                        <a:spcBef>
                          <a:spcPts val="5"/>
                        </a:spcBef>
                      </a:pPr>
                      <a:r>
                        <a:rPr sz="1500" b="1" kern="0" spc="-10" baseline="14000" dirty="0">
                          <a:solidFill>
                            <a:srgbClr val="000000">
                              <a:alpha val="100000"/>
                            </a:srgbClr>
                          </a:solidFill>
                          <a:latin typeface="Calibri" panose="020F0502020204030204"/>
                          <a:ea typeface="Calibri" panose="020F0502020204030204"/>
                          <a:cs typeface="Calibri" panose="020F0502020204030204"/>
                        </a:rPr>
                        <a:t>R</a:t>
                      </a:r>
                      <a:r>
                        <a:rPr sz="1000" b="1" kern="0" spc="-10" baseline="-5000" dirty="0">
                          <a:solidFill>
                            <a:srgbClr val="000000">
                              <a:alpha val="100000"/>
                            </a:srgbClr>
                          </a:solidFill>
                          <a:latin typeface="Calibri" panose="020F0502020204030204"/>
                          <a:ea typeface="Calibri" panose="020F0502020204030204"/>
                          <a:cs typeface="Calibri" panose="020F0502020204030204"/>
                        </a:rPr>
                        <a:t>p02</a:t>
                      </a:r>
                      <a:endParaRPr sz="1000" baseline="-5000" dirty="0">
                        <a:latin typeface="Calibri" panose="020F0502020204030204"/>
                        <a:ea typeface="Calibri" panose="020F0502020204030204"/>
                        <a:cs typeface="Calibri" panose="020F0502020204030204"/>
                      </a:endParaRPr>
                    </a:p>
                    <a:p>
                      <a:pPr marL="189230" algn="l" rtl="0" eaLnBrk="0">
                        <a:lnSpc>
                          <a:spcPct val="94000"/>
                        </a:lnSpc>
                        <a:spcBef>
                          <a:spcPts val="10"/>
                        </a:spcBef>
                      </a:pPr>
                      <a:r>
                        <a:rPr sz="900" b="1" kern="0" spc="30" dirty="0">
                          <a:solidFill>
                            <a:srgbClr val="000000">
                              <a:alpha val="100000"/>
                            </a:srgbClr>
                          </a:solidFill>
                          <a:latin typeface="Calibri" panose="020F0502020204030204"/>
                          <a:ea typeface="Calibri" panose="020F0502020204030204"/>
                          <a:cs typeface="Calibri" panose="020F0502020204030204"/>
                        </a:rPr>
                        <a:t>MPa</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0000"/>
                        </a:lnSpc>
                      </a:pPr>
                      <a:endParaRPr sz="400" dirty="0">
                        <a:latin typeface="Arial" panose="020B0604020202020204"/>
                        <a:ea typeface="Arial" panose="020B0604020202020204"/>
                        <a:cs typeface="Arial" panose="020B0604020202020204"/>
                      </a:endParaRPr>
                    </a:p>
                    <a:p>
                      <a:pPr marL="239395" algn="l" rtl="0" eaLnBrk="0">
                        <a:lnSpc>
                          <a:spcPct val="93000"/>
                        </a:lnSpc>
                        <a:spcBef>
                          <a:spcPts val="5"/>
                        </a:spcBef>
                      </a:pPr>
                      <a:r>
                        <a:rPr sz="1500" b="1" kern="0" spc="-30" baseline="10000" dirty="0">
                          <a:solidFill>
                            <a:srgbClr val="000000">
                              <a:alpha val="100000"/>
                            </a:srgbClr>
                          </a:solidFill>
                          <a:latin typeface="Calibri" panose="020F0502020204030204"/>
                          <a:ea typeface="Calibri" panose="020F0502020204030204"/>
                          <a:cs typeface="Calibri" panose="020F0502020204030204"/>
                        </a:rPr>
                        <a:t>R</a:t>
                      </a:r>
                      <a:r>
                        <a:rPr sz="1000" b="1" kern="0" spc="-30" baseline="-10000" dirty="0">
                          <a:solidFill>
                            <a:srgbClr val="000000">
                              <a:alpha val="100000"/>
                            </a:srgbClr>
                          </a:solidFill>
                          <a:latin typeface="Calibri" panose="020F0502020204030204"/>
                          <a:ea typeface="Calibri" panose="020F0502020204030204"/>
                          <a:cs typeface="Calibri" panose="020F0502020204030204"/>
                        </a:rPr>
                        <a:t>m</a:t>
                      </a:r>
                      <a:endParaRPr sz="1000" baseline="-10000" dirty="0">
                        <a:latin typeface="Calibri" panose="020F0502020204030204"/>
                        <a:ea typeface="Calibri" panose="020F0502020204030204"/>
                        <a:cs typeface="Calibri" panose="020F0502020204030204"/>
                      </a:endParaRPr>
                    </a:p>
                    <a:p>
                      <a:pPr marL="189230" algn="l" rtl="0" eaLnBrk="0">
                        <a:lnSpc>
                          <a:spcPct val="94000"/>
                        </a:lnSpc>
                        <a:spcBef>
                          <a:spcPts val="10"/>
                        </a:spcBef>
                      </a:pPr>
                      <a:r>
                        <a:rPr sz="900" b="1" kern="0" spc="30" dirty="0">
                          <a:solidFill>
                            <a:srgbClr val="000000">
                              <a:alpha val="100000"/>
                            </a:srgbClr>
                          </a:solidFill>
                          <a:latin typeface="Calibri" panose="020F0502020204030204"/>
                          <a:ea typeface="Calibri" panose="020F0502020204030204"/>
                          <a:cs typeface="Calibri" panose="020F0502020204030204"/>
                        </a:rPr>
                        <a:t>MPa</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0000"/>
                        </a:lnSpc>
                      </a:pPr>
                      <a:endParaRPr sz="400" dirty="0">
                        <a:latin typeface="Arial" panose="020B0604020202020204"/>
                        <a:ea typeface="Arial" panose="020B0604020202020204"/>
                        <a:cs typeface="Arial" panose="020B0604020202020204"/>
                      </a:endParaRPr>
                    </a:p>
                    <a:p>
                      <a:pPr marL="245110" algn="l" rtl="0" eaLnBrk="0">
                        <a:lnSpc>
                          <a:spcPct val="91000"/>
                        </a:lnSpc>
                        <a:spcBef>
                          <a:spcPts val="5"/>
                        </a:spcBef>
                      </a:pPr>
                      <a:r>
                        <a:rPr sz="1500" b="1" kern="0" spc="-10" baseline="10000" dirty="0">
                          <a:solidFill>
                            <a:srgbClr val="000000">
                              <a:alpha val="100000"/>
                            </a:srgbClr>
                          </a:solidFill>
                          <a:latin typeface="Calibri" panose="020F0502020204030204"/>
                          <a:ea typeface="Calibri" panose="020F0502020204030204"/>
                          <a:cs typeface="Calibri" panose="020F0502020204030204"/>
                        </a:rPr>
                        <a:t>A</a:t>
                      </a:r>
                      <a:r>
                        <a:rPr sz="1000" b="1" kern="0" spc="-10" baseline="-10000" dirty="0">
                          <a:solidFill>
                            <a:srgbClr val="000000">
                              <a:alpha val="100000"/>
                            </a:srgbClr>
                          </a:solidFill>
                          <a:latin typeface="Calibri" panose="020F0502020204030204"/>
                          <a:ea typeface="Calibri" panose="020F0502020204030204"/>
                          <a:cs typeface="Calibri" panose="020F0502020204030204"/>
                        </a:rPr>
                        <a:t>g</a:t>
                      </a:r>
                      <a:endParaRPr sz="1000" baseline="-10000" dirty="0">
                        <a:latin typeface="Calibri" panose="020F0502020204030204"/>
                        <a:ea typeface="Calibri" panose="020F0502020204030204"/>
                        <a:cs typeface="Calibri" panose="020F0502020204030204"/>
                      </a:endParaRPr>
                    </a:p>
                    <a:p>
                      <a:pPr marL="259080" algn="l" rtl="0" eaLnBrk="0">
                        <a:lnSpc>
                          <a:spcPct val="96000"/>
                        </a:lnSpc>
                        <a:spcBef>
                          <a:spcPts val="10"/>
                        </a:spcBef>
                      </a:pPr>
                      <a:r>
                        <a:rPr sz="900" b="1" kern="0" spc="3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0000"/>
                        </a:lnSpc>
                      </a:pPr>
                      <a:endParaRPr sz="400" dirty="0">
                        <a:latin typeface="Arial" panose="020B0604020202020204"/>
                        <a:ea typeface="Arial" panose="020B0604020202020204"/>
                        <a:cs typeface="Arial" panose="020B0604020202020204"/>
                      </a:endParaRPr>
                    </a:p>
                    <a:p>
                      <a:pPr marL="265430" algn="l" rtl="0" eaLnBrk="0">
                        <a:lnSpc>
                          <a:spcPts val="620"/>
                        </a:lnSpc>
                        <a:spcBef>
                          <a:spcPts val="5"/>
                        </a:spcBef>
                      </a:pPr>
                      <a:r>
                        <a:rPr sz="900" b="1" kern="0" spc="30" dirty="0">
                          <a:solidFill>
                            <a:srgbClr val="000000">
                              <a:alpha val="100000"/>
                            </a:srgbClr>
                          </a:solidFill>
                          <a:latin typeface="Calibri" panose="020F0502020204030204"/>
                          <a:ea typeface="Calibri" panose="020F0502020204030204"/>
                          <a:cs typeface="Calibri" panose="020F0502020204030204"/>
                        </a:rPr>
                        <a:t>A</a:t>
                      </a:r>
                      <a:endParaRPr sz="900" dirty="0">
                        <a:latin typeface="Calibri" panose="020F0502020204030204"/>
                        <a:ea typeface="Calibri" panose="020F0502020204030204"/>
                        <a:cs typeface="Calibri" panose="020F0502020204030204"/>
                      </a:endParaRPr>
                    </a:p>
                    <a:p>
                      <a:pPr marL="259715" algn="l" rtl="0" eaLnBrk="0">
                        <a:lnSpc>
                          <a:spcPts val="1490"/>
                        </a:lnSpc>
                      </a:pPr>
                      <a:r>
                        <a:rPr sz="900" b="1" kern="0" spc="3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1000"/>
                        </a:lnSpc>
                      </a:pPr>
                      <a:endParaRPr sz="400" dirty="0">
                        <a:latin typeface="Arial" panose="020B0604020202020204"/>
                        <a:ea typeface="Arial" panose="020B0604020202020204"/>
                        <a:cs typeface="Arial" panose="020B0604020202020204"/>
                      </a:endParaRPr>
                    </a:p>
                    <a:p>
                      <a:pPr marL="274955" algn="l" rtl="0" eaLnBrk="0">
                        <a:lnSpc>
                          <a:spcPts val="615"/>
                        </a:lnSpc>
                        <a:spcBef>
                          <a:spcPts val="0"/>
                        </a:spcBef>
                      </a:pPr>
                      <a:r>
                        <a:rPr sz="900" b="1" kern="0" spc="10" dirty="0">
                          <a:solidFill>
                            <a:srgbClr val="000000">
                              <a:alpha val="100000"/>
                            </a:srgbClr>
                          </a:solidFill>
                          <a:latin typeface="Calibri" panose="020F0502020204030204"/>
                          <a:ea typeface="Calibri" panose="020F0502020204030204"/>
                          <a:cs typeface="Calibri" panose="020F0502020204030204"/>
                        </a:rPr>
                        <a:t>Z</a:t>
                      </a:r>
                      <a:endParaRPr sz="900" dirty="0">
                        <a:latin typeface="Calibri" panose="020F0502020204030204"/>
                        <a:ea typeface="Calibri" panose="020F0502020204030204"/>
                        <a:cs typeface="Calibri" panose="020F0502020204030204"/>
                      </a:endParaRPr>
                    </a:p>
                    <a:p>
                      <a:pPr marL="259715" algn="l" rtl="0" eaLnBrk="0">
                        <a:lnSpc>
                          <a:spcPts val="1490"/>
                        </a:lnSpc>
                      </a:pPr>
                      <a:r>
                        <a:rPr sz="900" b="1" kern="0" spc="3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61925">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06045" algn="l" rtl="0" eaLnBrk="0">
                        <a:lnSpc>
                          <a:spcPct val="78000"/>
                        </a:lnSpc>
                        <a:spcBef>
                          <a:spcPts val="0"/>
                        </a:spcBef>
                      </a:pPr>
                      <a:r>
                        <a:rPr sz="900" kern="0" spc="40" dirty="0">
                          <a:solidFill>
                            <a:srgbClr val="000000">
                              <a:alpha val="100000"/>
                            </a:srgbClr>
                          </a:solidFill>
                          <a:latin typeface="Calibri" panose="020F0502020204030204"/>
                          <a:ea typeface="Calibri" panose="020F0502020204030204"/>
                          <a:cs typeface="Calibri" panose="020F0502020204030204"/>
                        </a:rPr>
                        <a:t>C_103_</a:t>
                      </a:r>
                      <a:r>
                        <a:rPr sz="900" kern="0" spc="0" dirty="0">
                          <a:solidFill>
                            <a:srgbClr val="000000">
                              <a:alpha val="100000"/>
                            </a:srgbClr>
                          </a:solidFill>
                          <a:latin typeface="Calibri" panose="020F0502020204030204"/>
                          <a:ea typeface="Calibri" panose="020F0502020204030204"/>
                          <a:cs typeface="Calibri" panose="020F0502020204030204"/>
                        </a:rPr>
                        <a:t>AS</a:t>
                      </a:r>
                      <a:r>
                        <a:rPr sz="900" kern="0" spc="40" dirty="0">
                          <a:solidFill>
                            <a:srgbClr val="000000">
                              <a:alpha val="100000"/>
                            </a:srgbClr>
                          </a:solidFill>
                          <a:latin typeface="Calibri" panose="020F0502020204030204"/>
                          <a:ea typeface="Calibri" panose="020F0502020204030204"/>
                          <a:cs typeface="Calibri" panose="020F0502020204030204"/>
                        </a:rPr>
                        <a:t>_</a:t>
                      </a:r>
                      <a:r>
                        <a:rPr sz="900" kern="0" spc="-80" dirty="0">
                          <a:solidFill>
                            <a:srgbClr val="000000">
                              <a:alpha val="100000"/>
                            </a:srgbClr>
                          </a:solidFill>
                          <a:latin typeface="Calibri" panose="020F0502020204030204"/>
                          <a:ea typeface="Calibri" panose="020F0502020204030204"/>
                          <a:cs typeface="Calibri" panose="020F0502020204030204"/>
                        </a:rPr>
                        <a:t> </a:t>
                      </a:r>
                      <a:r>
                        <a:rPr sz="900" kern="0" spc="40" dirty="0">
                          <a:solidFill>
                            <a:srgbClr val="000000">
                              <a:alpha val="100000"/>
                            </a:srgbClr>
                          </a:solidFill>
                          <a:latin typeface="Calibri" panose="020F0502020204030204"/>
                          <a:ea typeface="Calibri" panose="020F0502020204030204"/>
                          <a:cs typeface="Calibri" panose="020F0502020204030204"/>
                        </a:rPr>
                        <a:t>1</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207010" algn="l" rtl="0" eaLnBrk="0">
                        <a:lnSpc>
                          <a:spcPct val="78000"/>
                        </a:lnSpc>
                        <a:spcBef>
                          <a:spcPts val="0"/>
                        </a:spcBef>
                      </a:pPr>
                      <a:r>
                        <a:rPr sz="900" kern="0" spc="10" dirty="0">
                          <a:solidFill>
                            <a:srgbClr val="000000">
                              <a:alpha val="100000"/>
                            </a:srgbClr>
                          </a:solidFill>
                          <a:latin typeface="Calibri" panose="020F0502020204030204"/>
                          <a:ea typeface="Calibri" panose="020F0502020204030204"/>
                          <a:cs typeface="Calibri" panose="020F0502020204030204"/>
                        </a:rPr>
                        <a:t>23</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94945" algn="l" rtl="0" eaLnBrk="0">
                        <a:lnSpc>
                          <a:spcPct val="78000"/>
                        </a:lnSpc>
                        <a:spcBef>
                          <a:spcPts val="0"/>
                        </a:spcBef>
                      </a:pPr>
                      <a:r>
                        <a:rPr sz="900" kern="0" spc="30" dirty="0">
                          <a:solidFill>
                            <a:srgbClr val="000000">
                              <a:alpha val="100000"/>
                            </a:srgbClr>
                          </a:solidFill>
                          <a:latin typeface="Calibri" panose="020F0502020204030204"/>
                          <a:ea typeface="Calibri" panose="020F0502020204030204"/>
                          <a:cs typeface="Calibri" panose="020F0502020204030204"/>
                        </a:rPr>
                        <a:t>86.2</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287020" algn="l" rtl="0" eaLnBrk="0">
                        <a:lnSpc>
                          <a:spcPts val="475"/>
                        </a:lnSpc>
                        <a:spcBef>
                          <a:spcPts val="0"/>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63830" algn="l" rtl="0" eaLnBrk="0">
                        <a:lnSpc>
                          <a:spcPct val="78000"/>
                        </a:lnSpc>
                        <a:spcBef>
                          <a:spcPts val="0"/>
                        </a:spcBef>
                      </a:pPr>
                      <a:r>
                        <a:rPr sz="900" kern="0" spc="30" dirty="0">
                          <a:solidFill>
                            <a:srgbClr val="000000">
                              <a:alpha val="100000"/>
                            </a:srgbClr>
                          </a:solidFill>
                          <a:latin typeface="Calibri" panose="020F0502020204030204"/>
                          <a:ea typeface="Calibri" panose="020F0502020204030204"/>
                          <a:cs typeface="Calibri" panose="020F0502020204030204"/>
                        </a:rPr>
                        <a:t>322.6</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226695" algn="l" rtl="0" eaLnBrk="0">
                        <a:lnSpc>
                          <a:spcPct val="78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0.0</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227330" algn="l" rtl="0" eaLnBrk="0">
                        <a:lnSpc>
                          <a:spcPct val="78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0.0</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233680" algn="l" rtl="0" eaLnBrk="0">
                        <a:lnSpc>
                          <a:spcPct val="78000"/>
                        </a:lnSpc>
                        <a:spcBef>
                          <a:spcPts val="0"/>
                        </a:spcBef>
                      </a:pPr>
                      <a:r>
                        <a:rPr sz="900" kern="0" spc="10" dirty="0">
                          <a:solidFill>
                            <a:srgbClr val="000000">
                              <a:alpha val="100000"/>
                            </a:srgbClr>
                          </a:solidFill>
                          <a:latin typeface="Calibri" panose="020F0502020204030204"/>
                          <a:ea typeface="Calibri" panose="020F0502020204030204"/>
                          <a:cs typeface="Calibri" panose="020F0502020204030204"/>
                        </a:rPr>
                        <a:t>1.6</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06045" algn="l" rtl="0" eaLnBrk="0">
                        <a:lnSpc>
                          <a:spcPct val="78000"/>
                        </a:lnSpc>
                        <a:spcBef>
                          <a:spcPts val="0"/>
                        </a:spcBef>
                      </a:pPr>
                      <a:r>
                        <a:rPr sz="900" kern="0" spc="50" dirty="0">
                          <a:solidFill>
                            <a:srgbClr val="000000">
                              <a:alpha val="100000"/>
                            </a:srgbClr>
                          </a:solidFill>
                          <a:latin typeface="Calibri" panose="020F0502020204030204"/>
                          <a:ea typeface="Calibri" panose="020F0502020204030204"/>
                          <a:cs typeface="Calibri" panose="020F0502020204030204"/>
                        </a:rPr>
                        <a:t>C_103_</a:t>
                      </a:r>
                      <a:r>
                        <a:rPr sz="900" kern="0" spc="0" dirty="0">
                          <a:solidFill>
                            <a:srgbClr val="000000">
                              <a:alpha val="100000"/>
                            </a:srgbClr>
                          </a:solidFill>
                          <a:latin typeface="Calibri" panose="020F0502020204030204"/>
                          <a:ea typeface="Calibri" panose="020F0502020204030204"/>
                          <a:cs typeface="Calibri" panose="020F0502020204030204"/>
                        </a:rPr>
                        <a:t>AS</a:t>
                      </a:r>
                      <a:r>
                        <a:rPr sz="900" kern="0" spc="50" dirty="0">
                          <a:solidFill>
                            <a:srgbClr val="000000">
                              <a:alpha val="100000"/>
                            </a:srgbClr>
                          </a:solidFill>
                          <a:latin typeface="Calibri" panose="020F0502020204030204"/>
                          <a:ea typeface="Calibri" panose="020F0502020204030204"/>
                          <a:cs typeface="Calibri" panose="020F0502020204030204"/>
                        </a:rPr>
                        <a:t>_2</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207010" algn="l" rtl="0" eaLnBrk="0">
                        <a:lnSpc>
                          <a:spcPct val="78000"/>
                        </a:lnSpc>
                        <a:spcBef>
                          <a:spcPts val="0"/>
                        </a:spcBef>
                      </a:pPr>
                      <a:r>
                        <a:rPr sz="900" kern="0" spc="10" dirty="0">
                          <a:solidFill>
                            <a:srgbClr val="000000">
                              <a:alpha val="100000"/>
                            </a:srgbClr>
                          </a:solidFill>
                          <a:latin typeface="Calibri" panose="020F0502020204030204"/>
                          <a:ea typeface="Calibri" panose="020F0502020204030204"/>
                          <a:cs typeface="Calibri" panose="020F0502020204030204"/>
                        </a:rPr>
                        <a:t>23</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94945" algn="l" rtl="0" eaLnBrk="0">
                        <a:lnSpc>
                          <a:spcPct val="78000"/>
                        </a:lnSpc>
                        <a:spcBef>
                          <a:spcPts val="0"/>
                        </a:spcBef>
                      </a:pPr>
                      <a:r>
                        <a:rPr sz="900" kern="0" spc="30" dirty="0">
                          <a:solidFill>
                            <a:srgbClr val="000000">
                              <a:alpha val="100000"/>
                            </a:srgbClr>
                          </a:solidFill>
                          <a:latin typeface="Calibri" panose="020F0502020204030204"/>
                          <a:ea typeface="Calibri" panose="020F0502020204030204"/>
                          <a:cs typeface="Calibri" panose="020F0502020204030204"/>
                        </a:rPr>
                        <a:t>87.2</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287020" algn="l" rtl="0" eaLnBrk="0">
                        <a:lnSpc>
                          <a:spcPts val="475"/>
                        </a:lnSpc>
                        <a:spcBef>
                          <a:spcPts val="0"/>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63830" algn="l" rtl="0" eaLnBrk="0">
                        <a:lnSpc>
                          <a:spcPct val="78000"/>
                        </a:lnSpc>
                        <a:spcBef>
                          <a:spcPts val="0"/>
                        </a:spcBef>
                      </a:pPr>
                      <a:r>
                        <a:rPr sz="900" kern="0" spc="30" dirty="0">
                          <a:solidFill>
                            <a:srgbClr val="000000">
                              <a:alpha val="100000"/>
                            </a:srgbClr>
                          </a:solidFill>
                          <a:latin typeface="Calibri" panose="020F0502020204030204"/>
                          <a:ea typeface="Calibri" panose="020F0502020204030204"/>
                          <a:cs typeface="Calibri" panose="020F0502020204030204"/>
                        </a:rPr>
                        <a:t>315.8</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226695" algn="l" rtl="0" eaLnBrk="0">
                        <a:lnSpc>
                          <a:spcPct val="78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0.1</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227330" algn="l" rtl="0" eaLnBrk="0">
                        <a:lnSpc>
                          <a:spcPct val="78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0.1</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227330" algn="l" rtl="0" eaLnBrk="0">
                        <a:lnSpc>
                          <a:spcPct val="78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0.0</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06045" algn="l" rtl="0" eaLnBrk="0">
                        <a:lnSpc>
                          <a:spcPct val="78000"/>
                        </a:lnSpc>
                        <a:spcBef>
                          <a:spcPts val="0"/>
                        </a:spcBef>
                      </a:pPr>
                      <a:r>
                        <a:rPr sz="900" kern="0" spc="50" dirty="0">
                          <a:solidFill>
                            <a:srgbClr val="000000">
                              <a:alpha val="100000"/>
                            </a:srgbClr>
                          </a:solidFill>
                          <a:latin typeface="Calibri" panose="020F0502020204030204"/>
                          <a:ea typeface="Calibri" panose="020F0502020204030204"/>
                          <a:cs typeface="Calibri" panose="020F0502020204030204"/>
                        </a:rPr>
                        <a:t>C_103_</a:t>
                      </a:r>
                      <a:r>
                        <a:rPr sz="900" kern="0" spc="0" dirty="0">
                          <a:solidFill>
                            <a:srgbClr val="000000">
                              <a:alpha val="100000"/>
                            </a:srgbClr>
                          </a:solidFill>
                          <a:latin typeface="Calibri" panose="020F0502020204030204"/>
                          <a:ea typeface="Calibri" panose="020F0502020204030204"/>
                          <a:cs typeface="Calibri" panose="020F0502020204030204"/>
                        </a:rPr>
                        <a:t>AS</a:t>
                      </a:r>
                      <a:r>
                        <a:rPr sz="900" kern="0" spc="50" dirty="0">
                          <a:solidFill>
                            <a:srgbClr val="000000">
                              <a:alpha val="100000"/>
                            </a:srgbClr>
                          </a:solidFill>
                          <a:latin typeface="Calibri" panose="020F0502020204030204"/>
                          <a:ea typeface="Calibri" panose="020F0502020204030204"/>
                          <a:cs typeface="Calibri" panose="020F0502020204030204"/>
                        </a:rPr>
                        <a:t>_3</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207010" algn="l" rtl="0" eaLnBrk="0">
                        <a:lnSpc>
                          <a:spcPct val="78000"/>
                        </a:lnSpc>
                        <a:spcBef>
                          <a:spcPts val="0"/>
                        </a:spcBef>
                      </a:pPr>
                      <a:r>
                        <a:rPr sz="900" kern="0" spc="10" dirty="0">
                          <a:solidFill>
                            <a:srgbClr val="000000">
                              <a:alpha val="100000"/>
                            </a:srgbClr>
                          </a:solidFill>
                          <a:latin typeface="Calibri" panose="020F0502020204030204"/>
                          <a:ea typeface="Calibri" panose="020F0502020204030204"/>
                          <a:cs typeface="Calibri" panose="020F0502020204030204"/>
                        </a:rPr>
                        <a:t>23</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94945" algn="l" rtl="0" eaLnBrk="0">
                        <a:lnSpc>
                          <a:spcPct val="78000"/>
                        </a:lnSpc>
                        <a:spcBef>
                          <a:spcPts val="0"/>
                        </a:spcBef>
                      </a:pPr>
                      <a:r>
                        <a:rPr sz="900" kern="0" spc="30" dirty="0">
                          <a:solidFill>
                            <a:srgbClr val="000000">
                              <a:alpha val="100000"/>
                            </a:srgbClr>
                          </a:solidFill>
                          <a:latin typeface="Calibri" panose="020F0502020204030204"/>
                          <a:ea typeface="Calibri" panose="020F0502020204030204"/>
                          <a:cs typeface="Calibri" panose="020F0502020204030204"/>
                        </a:rPr>
                        <a:t>89.6</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287020" algn="l" rtl="0" eaLnBrk="0">
                        <a:lnSpc>
                          <a:spcPts val="475"/>
                        </a:lnSpc>
                        <a:spcBef>
                          <a:spcPts val="5"/>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65100" algn="l" rtl="0" eaLnBrk="0">
                        <a:lnSpc>
                          <a:spcPct val="78000"/>
                        </a:lnSpc>
                        <a:spcBef>
                          <a:spcPts val="0"/>
                        </a:spcBef>
                      </a:pPr>
                      <a:r>
                        <a:rPr sz="900" kern="0" spc="30" dirty="0">
                          <a:solidFill>
                            <a:srgbClr val="000000">
                              <a:alpha val="100000"/>
                            </a:srgbClr>
                          </a:solidFill>
                          <a:latin typeface="Calibri" panose="020F0502020204030204"/>
                          <a:ea typeface="Calibri" panose="020F0502020204030204"/>
                          <a:cs typeface="Calibri" panose="020F0502020204030204"/>
                        </a:rPr>
                        <a:t>297.5</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226695" algn="l" rtl="0" eaLnBrk="0">
                        <a:lnSpc>
                          <a:spcPct val="78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0.0</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227330" algn="l" rtl="0" eaLnBrk="0">
                        <a:lnSpc>
                          <a:spcPct val="78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0.0</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227330" algn="l" rtl="0" eaLnBrk="0">
                        <a:lnSpc>
                          <a:spcPct val="78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0.7</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06045" algn="l" rtl="0" eaLnBrk="0">
                        <a:lnSpc>
                          <a:spcPct val="78000"/>
                        </a:lnSpc>
                        <a:spcBef>
                          <a:spcPts val="0"/>
                        </a:spcBef>
                      </a:pPr>
                      <a:r>
                        <a:rPr sz="900" kern="0" spc="50" dirty="0">
                          <a:solidFill>
                            <a:srgbClr val="000000">
                              <a:alpha val="100000"/>
                            </a:srgbClr>
                          </a:solidFill>
                          <a:latin typeface="Calibri" panose="020F0502020204030204"/>
                          <a:ea typeface="Calibri" panose="020F0502020204030204"/>
                          <a:cs typeface="Calibri" panose="020F0502020204030204"/>
                        </a:rPr>
                        <a:t>C_103_</a:t>
                      </a:r>
                      <a:r>
                        <a:rPr sz="900" kern="0" spc="0" dirty="0">
                          <a:solidFill>
                            <a:srgbClr val="000000">
                              <a:alpha val="100000"/>
                            </a:srgbClr>
                          </a:solidFill>
                          <a:latin typeface="Calibri" panose="020F0502020204030204"/>
                          <a:ea typeface="Calibri" panose="020F0502020204030204"/>
                          <a:cs typeface="Calibri" panose="020F0502020204030204"/>
                        </a:rPr>
                        <a:t>AS</a:t>
                      </a:r>
                      <a:r>
                        <a:rPr sz="900" kern="0" spc="50" dirty="0">
                          <a:solidFill>
                            <a:srgbClr val="000000">
                              <a:alpha val="100000"/>
                            </a:srgbClr>
                          </a:solidFill>
                          <a:latin typeface="Calibri" panose="020F0502020204030204"/>
                          <a:ea typeface="Calibri" panose="020F0502020204030204"/>
                          <a:cs typeface="Calibri" panose="020F0502020204030204"/>
                        </a:rPr>
                        <a:t>_4</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207010" algn="l" rtl="0" eaLnBrk="0">
                        <a:lnSpc>
                          <a:spcPct val="78000"/>
                        </a:lnSpc>
                        <a:spcBef>
                          <a:spcPts val="0"/>
                        </a:spcBef>
                      </a:pPr>
                      <a:r>
                        <a:rPr sz="900" kern="0" spc="10" dirty="0">
                          <a:solidFill>
                            <a:srgbClr val="000000">
                              <a:alpha val="100000"/>
                            </a:srgbClr>
                          </a:solidFill>
                          <a:latin typeface="Calibri" panose="020F0502020204030204"/>
                          <a:ea typeface="Calibri" panose="020F0502020204030204"/>
                          <a:cs typeface="Calibri" panose="020F0502020204030204"/>
                        </a:rPr>
                        <a:t>23</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94945" algn="l" rtl="0" eaLnBrk="0">
                        <a:lnSpc>
                          <a:spcPct val="78000"/>
                        </a:lnSpc>
                        <a:spcBef>
                          <a:spcPts val="0"/>
                        </a:spcBef>
                      </a:pPr>
                      <a:r>
                        <a:rPr sz="900" kern="0" spc="30" dirty="0">
                          <a:solidFill>
                            <a:srgbClr val="000000">
                              <a:alpha val="100000"/>
                            </a:srgbClr>
                          </a:solidFill>
                          <a:latin typeface="Calibri" panose="020F0502020204030204"/>
                          <a:ea typeface="Calibri" panose="020F0502020204030204"/>
                          <a:cs typeface="Calibri" panose="020F0502020204030204"/>
                        </a:rPr>
                        <a:t>92.6</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287020" algn="l" rtl="0" eaLnBrk="0">
                        <a:lnSpc>
                          <a:spcPts val="475"/>
                        </a:lnSpc>
                        <a:spcBef>
                          <a:spcPts val="5"/>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63830" algn="l" rtl="0" eaLnBrk="0">
                        <a:lnSpc>
                          <a:spcPct val="78000"/>
                        </a:lnSpc>
                        <a:spcBef>
                          <a:spcPts val="0"/>
                        </a:spcBef>
                      </a:pPr>
                      <a:r>
                        <a:rPr sz="900" kern="0" spc="30" dirty="0">
                          <a:solidFill>
                            <a:srgbClr val="000000">
                              <a:alpha val="100000"/>
                            </a:srgbClr>
                          </a:solidFill>
                          <a:latin typeface="Calibri" panose="020F0502020204030204"/>
                          <a:ea typeface="Calibri" panose="020F0502020204030204"/>
                          <a:cs typeface="Calibri" panose="020F0502020204030204"/>
                        </a:rPr>
                        <a:t>323.6</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226695" algn="l" rtl="0" eaLnBrk="0">
                        <a:lnSpc>
                          <a:spcPct val="78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0.1</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227330" algn="l" rtl="0" eaLnBrk="0">
                        <a:lnSpc>
                          <a:spcPct val="78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0.1</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233680" algn="l" rtl="0" eaLnBrk="0">
                        <a:lnSpc>
                          <a:spcPct val="78000"/>
                        </a:lnSpc>
                        <a:spcBef>
                          <a:spcPts val="0"/>
                        </a:spcBef>
                      </a:pPr>
                      <a:r>
                        <a:rPr sz="900" kern="0" spc="10" dirty="0">
                          <a:solidFill>
                            <a:srgbClr val="000000">
                              <a:alpha val="100000"/>
                            </a:srgbClr>
                          </a:solidFill>
                          <a:latin typeface="Calibri" panose="020F0502020204030204"/>
                          <a:ea typeface="Calibri" panose="020F0502020204030204"/>
                          <a:cs typeface="Calibri" panose="020F0502020204030204"/>
                        </a:rPr>
                        <a:t>1.0</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l" rtl="0" eaLnBrk="0">
                        <a:lnSpc>
                          <a:spcPct val="100000"/>
                        </a:lnSpc>
                      </a:pPr>
                      <a:endParaRPr sz="300" dirty="0">
                        <a:latin typeface="Arial" panose="020B0604020202020204"/>
                        <a:ea typeface="Arial" panose="020B0604020202020204"/>
                        <a:cs typeface="Arial" panose="020B0604020202020204"/>
                      </a:endParaRPr>
                    </a:p>
                    <a:p>
                      <a:pPr marL="254635" algn="l" rtl="0" eaLnBrk="0">
                        <a:lnSpc>
                          <a:spcPct val="89000"/>
                        </a:lnSpc>
                        <a:spcBef>
                          <a:spcPts val="0"/>
                        </a:spcBef>
                      </a:pPr>
                      <a:r>
                        <a:rPr sz="800" kern="0" spc="-10" dirty="0">
                          <a:solidFill>
                            <a:srgbClr val="000000">
                              <a:alpha val="100000"/>
                            </a:srgbClr>
                          </a:solidFill>
                          <a:latin typeface="Calibri" panose="020F0502020204030204"/>
                          <a:ea typeface="Calibri" panose="020F0502020204030204"/>
                          <a:cs typeface="Calibri" panose="020F0502020204030204"/>
                        </a:rPr>
                        <a:t>Average</a:t>
                      </a:r>
                      <a:endParaRPr sz="8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263525" algn="l" rtl="0" eaLnBrk="0">
                        <a:lnSpc>
                          <a:spcPts val="475"/>
                        </a:lnSpc>
                        <a:spcBef>
                          <a:spcPts val="5"/>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94945" algn="l" rtl="0" eaLnBrk="0">
                        <a:lnSpc>
                          <a:spcPct val="78000"/>
                        </a:lnSpc>
                        <a:spcBef>
                          <a:spcPts val="0"/>
                        </a:spcBef>
                      </a:pPr>
                      <a:r>
                        <a:rPr sz="900" kern="0" spc="30" dirty="0">
                          <a:solidFill>
                            <a:srgbClr val="000000">
                              <a:alpha val="100000"/>
                            </a:srgbClr>
                          </a:solidFill>
                          <a:latin typeface="Calibri" panose="020F0502020204030204"/>
                          <a:ea typeface="Calibri" panose="020F0502020204030204"/>
                          <a:cs typeface="Calibri" panose="020F0502020204030204"/>
                        </a:rPr>
                        <a:t>88.9</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300990" algn="l" rtl="0" eaLnBrk="0">
                        <a:lnSpc>
                          <a:spcPts val="475"/>
                        </a:lnSpc>
                        <a:spcBef>
                          <a:spcPts val="5"/>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63830" algn="l" rtl="0" eaLnBrk="0">
                        <a:lnSpc>
                          <a:spcPct val="78000"/>
                        </a:lnSpc>
                        <a:spcBef>
                          <a:spcPts val="0"/>
                        </a:spcBef>
                      </a:pPr>
                      <a:r>
                        <a:rPr sz="900" kern="0" spc="30" dirty="0">
                          <a:solidFill>
                            <a:srgbClr val="000000">
                              <a:alpha val="100000"/>
                            </a:srgbClr>
                          </a:solidFill>
                          <a:latin typeface="Calibri" panose="020F0502020204030204"/>
                          <a:ea typeface="Calibri" panose="020F0502020204030204"/>
                          <a:cs typeface="Calibri" panose="020F0502020204030204"/>
                        </a:rPr>
                        <a:t>314.9</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226695" algn="l" rtl="0" eaLnBrk="0">
                        <a:lnSpc>
                          <a:spcPct val="78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0.1</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227330" algn="l" rtl="0" eaLnBrk="0">
                        <a:lnSpc>
                          <a:spcPct val="78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0.1</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227330" algn="l" rtl="0" eaLnBrk="0">
                        <a:lnSpc>
                          <a:spcPct val="78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0.8</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68275">
                <a:tc>
                  <a:txBody>
                    <a:bodyPr/>
                    <a:lstStyle/>
                    <a:p>
                      <a:pPr algn="l" rtl="0" eaLnBrk="0">
                        <a:lnSpc>
                          <a:spcPct val="115000"/>
                        </a:lnSpc>
                      </a:pPr>
                      <a:endParaRPr sz="300" dirty="0">
                        <a:latin typeface="Arial" panose="020B0604020202020204"/>
                        <a:ea typeface="Arial" panose="020B0604020202020204"/>
                        <a:cs typeface="Arial" panose="020B0604020202020204"/>
                      </a:endParaRPr>
                    </a:p>
                    <a:p>
                      <a:pPr marL="285115" algn="l" rtl="0" eaLnBrk="0">
                        <a:lnSpc>
                          <a:spcPct val="77000"/>
                        </a:lnSpc>
                        <a:spcBef>
                          <a:spcPts val="0"/>
                        </a:spcBef>
                      </a:pPr>
                      <a:r>
                        <a:rPr sz="800" kern="0" spc="-10" dirty="0">
                          <a:solidFill>
                            <a:srgbClr val="000000">
                              <a:alpha val="100000"/>
                            </a:srgbClr>
                          </a:solidFill>
                          <a:latin typeface="Calibri" panose="020F0502020204030204"/>
                          <a:ea typeface="Calibri" panose="020F0502020204030204"/>
                          <a:cs typeface="Calibri" panose="020F0502020204030204"/>
                        </a:rPr>
                        <a:t>Stdeva</a:t>
                      </a:r>
                      <a:endParaRPr sz="8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263525" algn="l" rtl="0" eaLnBrk="0">
                        <a:lnSpc>
                          <a:spcPts val="475"/>
                        </a:lnSpc>
                        <a:spcBef>
                          <a:spcPts val="5"/>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7000"/>
                        </a:lnSpc>
                      </a:pPr>
                      <a:endParaRPr sz="300" dirty="0">
                        <a:latin typeface="Arial" panose="020B0604020202020204"/>
                        <a:ea typeface="Arial" panose="020B0604020202020204"/>
                        <a:cs typeface="Arial" panose="020B0604020202020204"/>
                      </a:endParaRPr>
                    </a:p>
                    <a:p>
                      <a:pPr marL="196850" algn="l" rtl="0" eaLnBrk="0">
                        <a:lnSpc>
                          <a:spcPct val="79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2.87</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300990" algn="l" rtl="0" eaLnBrk="0">
                        <a:lnSpc>
                          <a:spcPts val="475"/>
                        </a:lnSpc>
                        <a:spcBef>
                          <a:spcPts val="5"/>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7000"/>
                        </a:lnSpc>
                      </a:pPr>
                      <a:endParaRPr sz="300" dirty="0">
                        <a:latin typeface="Arial" panose="020B0604020202020204"/>
                        <a:ea typeface="Arial" panose="020B0604020202020204"/>
                        <a:cs typeface="Arial" panose="020B0604020202020204"/>
                      </a:endParaRPr>
                    </a:p>
                    <a:p>
                      <a:pPr marL="168275" algn="l" rtl="0" eaLnBrk="0">
                        <a:lnSpc>
                          <a:spcPct val="79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12.08</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7000"/>
                        </a:lnSpc>
                      </a:pPr>
                      <a:endParaRPr sz="300" dirty="0">
                        <a:latin typeface="Arial" panose="020B0604020202020204"/>
                        <a:ea typeface="Arial" panose="020B0604020202020204"/>
                        <a:cs typeface="Arial" panose="020B0604020202020204"/>
                      </a:endParaRPr>
                    </a:p>
                    <a:p>
                      <a:pPr marL="194945" algn="l" rtl="0" eaLnBrk="0">
                        <a:lnSpc>
                          <a:spcPct val="79000"/>
                        </a:lnSpc>
                        <a:spcBef>
                          <a:spcPts val="0"/>
                        </a:spcBef>
                      </a:pPr>
                      <a:r>
                        <a:rPr sz="900" kern="0" spc="30" dirty="0">
                          <a:solidFill>
                            <a:srgbClr val="000000">
                              <a:alpha val="100000"/>
                            </a:srgbClr>
                          </a:solidFill>
                          <a:latin typeface="Calibri" panose="020F0502020204030204"/>
                          <a:ea typeface="Calibri" panose="020F0502020204030204"/>
                          <a:cs typeface="Calibri" panose="020F0502020204030204"/>
                        </a:rPr>
                        <a:t>0.02</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7000"/>
                        </a:lnSpc>
                      </a:pPr>
                      <a:endParaRPr sz="300" dirty="0">
                        <a:latin typeface="Arial" panose="020B0604020202020204"/>
                        <a:ea typeface="Arial" panose="020B0604020202020204"/>
                        <a:cs typeface="Arial" panose="020B0604020202020204"/>
                      </a:endParaRPr>
                    </a:p>
                    <a:p>
                      <a:pPr marL="194945" algn="l" rtl="0" eaLnBrk="0">
                        <a:lnSpc>
                          <a:spcPct val="79000"/>
                        </a:lnSpc>
                        <a:spcBef>
                          <a:spcPts val="0"/>
                        </a:spcBef>
                      </a:pPr>
                      <a:r>
                        <a:rPr sz="900" kern="0" spc="30" dirty="0">
                          <a:solidFill>
                            <a:srgbClr val="000000">
                              <a:alpha val="100000"/>
                            </a:srgbClr>
                          </a:solidFill>
                          <a:latin typeface="Calibri" panose="020F0502020204030204"/>
                          <a:ea typeface="Calibri" panose="020F0502020204030204"/>
                          <a:cs typeface="Calibri" panose="020F0502020204030204"/>
                        </a:rPr>
                        <a:t>0.02</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7000"/>
                        </a:lnSpc>
                      </a:pPr>
                      <a:endParaRPr sz="300" dirty="0">
                        <a:latin typeface="Arial" panose="020B0604020202020204"/>
                        <a:ea typeface="Arial" panose="020B0604020202020204"/>
                        <a:cs typeface="Arial" panose="020B0604020202020204"/>
                      </a:endParaRPr>
                    </a:p>
                    <a:p>
                      <a:pPr marL="194945" algn="l" rtl="0" eaLnBrk="0">
                        <a:lnSpc>
                          <a:spcPct val="79000"/>
                        </a:lnSpc>
                        <a:spcBef>
                          <a:spcPts val="0"/>
                        </a:spcBef>
                      </a:pPr>
                      <a:r>
                        <a:rPr sz="900" kern="0" spc="30" dirty="0">
                          <a:solidFill>
                            <a:srgbClr val="000000">
                              <a:alpha val="100000"/>
                            </a:srgbClr>
                          </a:solidFill>
                          <a:latin typeface="Calibri" panose="020F0502020204030204"/>
                          <a:ea typeface="Calibri" panose="020F0502020204030204"/>
                          <a:cs typeface="Calibri" panose="020F0502020204030204"/>
                        </a:rPr>
                        <a:t>0.67</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graphicFrame>
        <p:nvGraphicFramePr>
          <p:cNvPr id="656" name="table 656"/>
          <p:cNvGraphicFramePr>
            <a:graphicFrameLocks noGrp="1"/>
          </p:cNvGraphicFramePr>
          <p:nvPr/>
        </p:nvGraphicFramePr>
        <p:xfrm>
          <a:off x="6699250" y="4923028"/>
          <a:ext cx="4993633" cy="1329436"/>
        </p:xfrm>
        <a:graphic>
          <a:graphicData uri="http://schemas.openxmlformats.org/drawingml/2006/table">
            <a:tbl>
              <a:tblPr/>
              <a:tblGrid>
                <a:gridCol w="837564"/>
                <a:gridCol w="526415"/>
                <a:gridCol w="603884"/>
                <a:gridCol w="603884"/>
                <a:gridCol w="603884"/>
                <a:gridCol w="603884"/>
                <a:gridCol w="603884"/>
                <a:gridCol w="610234"/>
              </a:tblGrid>
              <a:tr h="337820">
                <a:tc>
                  <a:txBody>
                    <a:bodyPr/>
                    <a:lstStyle/>
                    <a:p>
                      <a:pPr algn="l" rtl="0" eaLnBrk="0">
                        <a:lnSpc>
                          <a:spcPct val="103000"/>
                        </a:lnSpc>
                      </a:pPr>
                      <a:endParaRPr sz="8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231140" algn="l" rtl="0" eaLnBrk="0">
                        <a:lnSpc>
                          <a:spcPct val="97000"/>
                        </a:lnSpc>
                      </a:pPr>
                      <a:r>
                        <a:rPr sz="900" b="1" kern="0" spc="30" dirty="0">
                          <a:solidFill>
                            <a:srgbClr val="000000">
                              <a:alpha val="100000"/>
                            </a:srgbClr>
                          </a:solidFill>
                          <a:latin typeface="Calibri" panose="020F0502020204030204"/>
                          <a:ea typeface="Calibri" panose="020F0502020204030204"/>
                          <a:cs typeface="Calibri" panose="020F0502020204030204"/>
                        </a:rPr>
                        <a:t>Sample</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8000"/>
                        </a:lnSpc>
                      </a:pPr>
                      <a:endParaRPr sz="300" dirty="0">
                        <a:latin typeface="Arial" panose="020B0604020202020204"/>
                        <a:ea typeface="Arial" panose="020B0604020202020204"/>
                        <a:cs typeface="Arial" panose="020B0604020202020204"/>
                      </a:endParaRPr>
                    </a:p>
                    <a:p>
                      <a:pPr marL="99060" algn="l" rtl="0" eaLnBrk="0">
                        <a:lnSpc>
                          <a:spcPct val="97000"/>
                        </a:lnSpc>
                      </a:pPr>
                      <a:r>
                        <a:rPr sz="900" b="1" kern="0" spc="40" dirty="0">
                          <a:solidFill>
                            <a:srgbClr val="000000">
                              <a:alpha val="100000"/>
                            </a:srgbClr>
                          </a:solidFill>
                          <a:latin typeface="Calibri" panose="020F0502020204030204"/>
                          <a:ea typeface="Calibri" panose="020F0502020204030204"/>
                          <a:cs typeface="Calibri" panose="020F0502020204030204"/>
                        </a:rPr>
                        <a:t>Temp.</a:t>
                      </a:r>
                      <a:endParaRPr sz="900" dirty="0">
                        <a:latin typeface="Calibri" panose="020F0502020204030204"/>
                        <a:ea typeface="Calibri" panose="020F0502020204030204"/>
                        <a:cs typeface="Calibri" panose="020F0502020204030204"/>
                      </a:endParaRPr>
                    </a:p>
                    <a:p>
                      <a:pPr algn="l" rtl="0" eaLnBrk="0">
                        <a:lnSpc>
                          <a:spcPct val="124000"/>
                        </a:lnSpc>
                      </a:pPr>
                      <a:endParaRPr sz="200" dirty="0">
                        <a:latin typeface="Arial" panose="020B0604020202020204"/>
                        <a:ea typeface="Arial" panose="020B0604020202020204"/>
                        <a:cs typeface="Arial" panose="020B0604020202020204"/>
                      </a:endParaRPr>
                    </a:p>
                    <a:p>
                      <a:pPr marL="209550" algn="l" rtl="0" eaLnBrk="0">
                        <a:lnSpc>
                          <a:spcPct val="81000"/>
                        </a:lnSpc>
                        <a:spcBef>
                          <a:spcPts val="0"/>
                        </a:spcBef>
                      </a:pPr>
                      <a:r>
                        <a:rPr sz="900" b="1" kern="0" spc="30" dirty="0">
                          <a:solidFill>
                            <a:srgbClr val="000000">
                              <a:alpha val="100000"/>
                            </a:srgbClr>
                          </a:solidFill>
                          <a:latin typeface="Calibri" panose="020F0502020204030204"/>
                          <a:ea typeface="Calibri" panose="020F0502020204030204"/>
                          <a:cs typeface="Calibri" panose="020F0502020204030204"/>
                        </a:rPr>
                        <a:t>°C</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5000"/>
                        </a:lnSpc>
                      </a:pPr>
                      <a:endParaRPr sz="400" dirty="0">
                        <a:latin typeface="Arial" panose="020B0604020202020204"/>
                        <a:ea typeface="Arial" panose="020B0604020202020204"/>
                        <a:cs typeface="Arial" panose="020B0604020202020204"/>
                      </a:endParaRPr>
                    </a:p>
                    <a:p>
                      <a:pPr marL="280670" algn="l" rtl="0" eaLnBrk="0">
                        <a:lnSpc>
                          <a:spcPct val="78000"/>
                        </a:lnSpc>
                        <a:spcBef>
                          <a:spcPts val="0"/>
                        </a:spcBef>
                      </a:pPr>
                      <a:r>
                        <a:rPr sz="900" b="1" kern="0" spc="-20" dirty="0">
                          <a:solidFill>
                            <a:srgbClr val="000000">
                              <a:alpha val="100000"/>
                            </a:srgbClr>
                          </a:solidFill>
                          <a:latin typeface="Calibri" panose="020F0502020204030204"/>
                          <a:ea typeface="Calibri" panose="020F0502020204030204"/>
                          <a:cs typeface="Calibri" panose="020F0502020204030204"/>
                        </a:rPr>
                        <a:t>E</a:t>
                      </a:r>
                      <a:endParaRPr sz="900" dirty="0">
                        <a:latin typeface="Calibri" panose="020F0502020204030204"/>
                        <a:ea typeface="Calibri" panose="020F0502020204030204"/>
                        <a:cs typeface="Calibri" panose="020F0502020204030204"/>
                      </a:endParaRPr>
                    </a:p>
                    <a:p>
                      <a:pPr algn="l" rtl="0" eaLnBrk="0">
                        <a:lnSpc>
                          <a:spcPct val="116000"/>
                        </a:lnSpc>
                      </a:pPr>
                      <a:endParaRPr sz="300" dirty="0">
                        <a:latin typeface="Arial" panose="020B0604020202020204"/>
                        <a:ea typeface="Arial" panose="020B0604020202020204"/>
                        <a:cs typeface="Arial" panose="020B0604020202020204"/>
                      </a:endParaRPr>
                    </a:p>
                    <a:p>
                      <a:pPr marL="217170" algn="l" rtl="0" eaLnBrk="0">
                        <a:lnSpc>
                          <a:spcPct val="78000"/>
                        </a:lnSpc>
                        <a:spcBef>
                          <a:spcPts val="5"/>
                        </a:spcBef>
                      </a:pPr>
                      <a:r>
                        <a:rPr sz="900" b="1" kern="0" spc="30" dirty="0">
                          <a:solidFill>
                            <a:srgbClr val="000000">
                              <a:alpha val="100000"/>
                            </a:srgbClr>
                          </a:solidFill>
                          <a:latin typeface="Calibri" panose="020F0502020204030204"/>
                          <a:ea typeface="Calibri" panose="020F0502020204030204"/>
                          <a:cs typeface="Calibri" panose="020F0502020204030204"/>
                        </a:rPr>
                        <a:t>GPa</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400" dirty="0">
                        <a:latin typeface="Arial" panose="020B0604020202020204"/>
                        <a:ea typeface="Arial" panose="020B0604020202020204"/>
                        <a:cs typeface="Arial" panose="020B0604020202020204"/>
                      </a:endParaRPr>
                    </a:p>
                    <a:p>
                      <a:pPr marL="210185" algn="l" rtl="0" eaLnBrk="0">
                        <a:lnSpc>
                          <a:spcPct val="93000"/>
                        </a:lnSpc>
                        <a:spcBef>
                          <a:spcPts val="5"/>
                        </a:spcBef>
                      </a:pPr>
                      <a:r>
                        <a:rPr sz="1500" b="1" kern="0" spc="-10" baseline="14000" dirty="0">
                          <a:solidFill>
                            <a:srgbClr val="000000">
                              <a:alpha val="100000"/>
                            </a:srgbClr>
                          </a:solidFill>
                          <a:latin typeface="Calibri" panose="020F0502020204030204"/>
                          <a:ea typeface="Calibri" panose="020F0502020204030204"/>
                          <a:cs typeface="Calibri" panose="020F0502020204030204"/>
                        </a:rPr>
                        <a:t>R</a:t>
                      </a:r>
                      <a:r>
                        <a:rPr sz="1000" b="1" kern="0" spc="-10" baseline="-5000" dirty="0">
                          <a:solidFill>
                            <a:srgbClr val="000000">
                              <a:alpha val="100000"/>
                            </a:srgbClr>
                          </a:solidFill>
                          <a:latin typeface="Calibri" panose="020F0502020204030204"/>
                          <a:ea typeface="Calibri" panose="020F0502020204030204"/>
                          <a:cs typeface="Calibri" panose="020F0502020204030204"/>
                        </a:rPr>
                        <a:t>p02</a:t>
                      </a:r>
                      <a:endParaRPr sz="1000" baseline="-5000" dirty="0">
                        <a:latin typeface="Calibri" panose="020F0502020204030204"/>
                        <a:ea typeface="Calibri" panose="020F0502020204030204"/>
                        <a:cs typeface="Calibri" panose="020F0502020204030204"/>
                      </a:endParaRPr>
                    </a:p>
                    <a:p>
                      <a:pPr marL="190500" algn="l" rtl="0" eaLnBrk="0">
                        <a:lnSpc>
                          <a:spcPct val="94000"/>
                        </a:lnSpc>
                        <a:spcBef>
                          <a:spcPts val="10"/>
                        </a:spcBef>
                      </a:pPr>
                      <a:r>
                        <a:rPr sz="900" b="1" kern="0" spc="30" dirty="0">
                          <a:solidFill>
                            <a:srgbClr val="000000">
                              <a:alpha val="100000"/>
                            </a:srgbClr>
                          </a:solidFill>
                          <a:latin typeface="Calibri" panose="020F0502020204030204"/>
                          <a:ea typeface="Calibri" panose="020F0502020204030204"/>
                          <a:cs typeface="Calibri" panose="020F0502020204030204"/>
                        </a:rPr>
                        <a:t>MPa</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400" dirty="0">
                        <a:latin typeface="Arial" panose="020B0604020202020204"/>
                        <a:ea typeface="Arial" panose="020B0604020202020204"/>
                        <a:cs typeface="Arial" panose="020B0604020202020204"/>
                      </a:endParaRPr>
                    </a:p>
                    <a:p>
                      <a:pPr marL="240665" algn="l" rtl="0" eaLnBrk="0">
                        <a:lnSpc>
                          <a:spcPct val="93000"/>
                        </a:lnSpc>
                        <a:spcBef>
                          <a:spcPts val="5"/>
                        </a:spcBef>
                      </a:pPr>
                      <a:r>
                        <a:rPr sz="1500" b="1" kern="0" spc="-30" baseline="10000" dirty="0">
                          <a:solidFill>
                            <a:srgbClr val="000000">
                              <a:alpha val="100000"/>
                            </a:srgbClr>
                          </a:solidFill>
                          <a:latin typeface="Calibri" panose="020F0502020204030204"/>
                          <a:ea typeface="Calibri" panose="020F0502020204030204"/>
                          <a:cs typeface="Calibri" panose="020F0502020204030204"/>
                        </a:rPr>
                        <a:t>R</a:t>
                      </a:r>
                      <a:r>
                        <a:rPr sz="1000" b="1" kern="0" spc="-30" baseline="-10000" dirty="0">
                          <a:solidFill>
                            <a:srgbClr val="000000">
                              <a:alpha val="100000"/>
                            </a:srgbClr>
                          </a:solidFill>
                          <a:latin typeface="Calibri" panose="020F0502020204030204"/>
                          <a:ea typeface="Calibri" panose="020F0502020204030204"/>
                          <a:cs typeface="Calibri" panose="020F0502020204030204"/>
                        </a:rPr>
                        <a:t>m</a:t>
                      </a:r>
                      <a:endParaRPr sz="1000" baseline="-10000" dirty="0">
                        <a:latin typeface="Calibri" panose="020F0502020204030204"/>
                        <a:ea typeface="Calibri" panose="020F0502020204030204"/>
                        <a:cs typeface="Calibri" panose="020F0502020204030204"/>
                      </a:endParaRPr>
                    </a:p>
                    <a:p>
                      <a:pPr marL="190500" algn="l" rtl="0" eaLnBrk="0">
                        <a:lnSpc>
                          <a:spcPct val="94000"/>
                        </a:lnSpc>
                        <a:spcBef>
                          <a:spcPts val="10"/>
                        </a:spcBef>
                      </a:pPr>
                      <a:r>
                        <a:rPr sz="900" b="1" kern="0" spc="30" dirty="0">
                          <a:solidFill>
                            <a:srgbClr val="000000">
                              <a:alpha val="100000"/>
                            </a:srgbClr>
                          </a:solidFill>
                          <a:latin typeface="Calibri" panose="020F0502020204030204"/>
                          <a:ea typeface="Calibri" panose="020F0502020204030204"/>
                          <a:cs typeface="Calibri" panose="020F0502020204030204"/>
                        </a:rPr>
                        <a:t>MPa</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400" dirty="0">
                        <a:latin typeface="Arial" panose="020B0604020202020204"/>
                        <a:ea typeface="Arial" panose="020B0604020202020204"/>
                        <a:cs typeface="Arial" panose="020B0604020202020204"/>
                      </a:endParaRPr>
                    </a:p>
                    <a:p>
                      <a:pPr marL="245745" algn="l" rtl="0" eaLnBrk="0">
                        <a:lnSpc>
                          <a:spcPct val="91000"/>
                        </a:lnSpc>
                        <a:spcBef>
                          <a:spcPts val="5"/>
                        </a:spcBef>
                      </a:pPr>
                      <a:r>
                        <a:rPr sz="1500" b="1" kern="0" spc="-10" baseline="10000" dirty="0">
                          <a:solidFill>
                            <a:srgbClr val="000000">
                              <a:alpha val="100000"/>
                            </a:srgbClr>
                          </a:solidFill>
                          <a:latin typeface="Calibri" panose="020F0502020204030204"/>
                          <a:ea typeface="Calibri" panose="020F0502020204030204"/>
                          <a:cs typeface="Calibri" panose="020F0502020204030204"/>
                        </a:rPr>
                        <a:t>A</a:t>
                      </a:r>
                      <a:r>
                        <a:rPr sz="1000" b="1" kern="0" spc="-10" baseline="-10000" dirty="0">
                          <a:solidFill>
                            <a:srgbClr val="000000">
                              <a:alpha val="100000"/>
                            </a:srgbClr>
                          </a:solidFill>
                          <a:latin typeface="Calibri" panose="020F0502020204030204"/>
                          <a:ea typeface="Calibri" panose="020F0502020204030204"/>
                          <a:cs typeface="Calibri" panose="020F0502020204030204"/>
                        </a:rPr>
                        <a:t>g</a:t>
                      </a:r>
                      <a:endParaRPr sz="1000" baseline="-10000" dirty="0">
                        <a:latin typeface="Calibri" panose="020F0502020204030204"/>
                        <a:ea typeface="Calibri" panose="020F0502020204030204"/>
                        <a:cs typeface="Calibri" panose="020F0502020204030204"/>
                      </a:endParaRPr>
                    </a:p>
                    <a:p>
                      <a:pPr marL="259715" algn="l" rtl="0" eaLnBrk="0">
                        <a:lnSpc>
                          <a:spcPct val="96000"/>
                        </a:lnSpc>
                        <a:spcBef>
                          <a:spcPts val="10"/>
                        </a:spcBef>
                      </a:pPr>
                      <a:r>
                        <a:rPr sz="900" b="1" kern="0" spc="3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400" dirty="0">
                        <a:latin typeface="Arial" panose="020B0604020202020204"/>
                        <a:ea typeface="Arial" panose="020B0604020202020204"/>
                        <a:cs typeface="Arial" panose="020B0604020202020204"/>
                      </a:endParaRPr>
                    </a:p>
                    <a:p>
                      <a:pPr marL="265430" algn="l" rtl="0" eaLnBrk="0">
                        <a:lnSpc>
                          <a:spcPts val="620"/>
                        </a:lnSpc>
                        <a:spcBef>
                          <a:spcPts val="5"/>
                        </a:spcBef>
                      </a:pPr>
                      <a:r>
                        <a:rPr sz="900" b="1" kern="0" spc="30" dirty="0">
                          <a:solidFill>
                            <a:srgbClr val="000000">
                              <a:alpha val="100000"/>
                            </a:srgbClr>
                          </a:solidFill>
                          <a:latin typeface="Calibri" panose="020F0502020204030204"/>
                          <a:ea typeface="Calibri" panose="020F0502020204030204"/>
                          <a:cs typeface="Calibri" panose="020F0502020204030204"/>
                        </a:rPr>
                        <a:t>A</a:t>
                      </a:r>
                      <a:endParaRPr sz="900" dirty="0">
                        <a:latin typeface="Calibri" panose="020F0502020204030204"/>
                        <a:ea typeface="Calibri" panose="020F0502020204030204"/>
                        <a:cs typeface="Calibri" panose="020F0502020204030204"/>
                      </a:endParaRPr>
                    </a:p>
                    <a:p>
                      <a:pPr marL="259715" algn="l" rtl="0" eaLnBrk="0">
                        <a:lnSpc>
                          <a:spcPts val="1490"/>
                        </a:lnSpc>
                      </a:pPr>
                      <a:r>
                        <a:rPr sz="900" b="1" kern="0" spc="3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4000"/>
                        </a:lnSpc>
                      </a:pPr>
                      <a:endParaRPr sz="400" dirty="0">
                        <a:latin typeface="Arial" panose="020B0604020202020204"/>
                        <a:ea typeface="Arial" panose="020B0604020202020204"/>
                        <a:cs typeface="Arial" panose="020B0604020202020204"/>
                      </a:endParaRPr>
                    </a:p>
                    <a:p>
                      <a:pPr marL="274320" algn="l" rtl="0" eaLnBrk="0">
                        <a:lnSpc>
                          <a:spcPts val="615"/>
                        </a:lnSpc>
                        <a:spcBef>
                          <a:spcPts val="0"/>
                        </a:spcBef>
                      </a:pPr>
                      <a:r>
                        <a:rPr sz="900" b="1" kern="0" spc="10" dirty="0">
                          <a:solidFill>
                            <a:srgbClr val="000000">
                              <a:alpha val="100000"/>
                            </a:srgbClr>
                          </a:solidFill>
                          <a:latin typeface="Calibri" panose="020F0502020204030204"/>
                          <a:ea typeface="Calibri" panose="020F0502020204030204"/>
                          <a:cs typeface="Calibri" panose="020F0502020204030204"/>
                        </a:rPr>
                        <a:t>Z</a:t>
                      </a:r>
                      <a:endParaRPr sz="900" dirty="0">
                        <a:latin typeface="Calibri" panose="020F0502020204030204"/>
                        <a:ea typeface="Calibri" panose="020F0502020204030204"/>
                        <a:cs typeface="Calibri" panose="020F0502020204030204"/>
                      </a:endParaRPr>
                    </a:p>
                    <a:p>
                      <a:pPr marL="259715" algn="l" rtl="0" eaLnBrk="0">
                        <a:lnSpc>
                          <a:spcPts val="1490"/>
                        </a:lnSpc>
                      </a:pPr>
                      <a:r>
                        <a:rPr sz="900" b="1" kern="0" spc="3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61925">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02235" algn="l" rtl="0" eaLnBrk="0">
                        <a:lnSpc>
                          <a:spcPct val="78000"/>
                        </a:lnSpc>
                        <a:spcBef>
                          <a:spcPts val="0"/>
                        </a:spcBef>
                      </a:pPr>
                      <a:r>
                        <a:rPr sz="900" kern="0" spc="50" dirty="0">
                          <a:solidFill>
                            <a:srgbClr val="000000">
                              <a:alpha val="100000"/>
                            </a:srgbClr>
                          </a:solidFill>
                          <a:latin typeface="Calibri" panose="020F0502020204030204"/>
                          <a:ea typeface="Calibri" panose="020F0502020204030204"/>
                          <a:cs typeface="Calibri" panose="020F0502020204030204"/>
                        </a:rPr>
                        <a:t>C_103_</a:t>
                      </a:r>
                      <a:r>
                        <a:rPr sz="900" kern="0" spc="0" dirty="0">
                          <a:solidFill>
                            <a:srgbClr val="000000">
                              <a:alpha val="100000"/>
                            </a:srgbClr>
                          </a:solidFill>
                          <a:latin typeface="Calibri" panose="020F0502020204030204"/>
                          <a:ea typeface="Calibri" panose="020F0502020204030204"/>
                          <a:cs typeface="Calibri" panose="020F0502020204030204"/>
                        </a:rPr>
                        <a:t>HT</a:t>
                      </a:r>
                      <a:r>
                        <a:rPr sz="900" kern="0" spc="50" dirty="0">
                          <a:solidFill>
                            <a:srgbClr val="000000">
                              <a:alpha val="100000"/>
                            </a:srgbClr>
                          </a:solidFill>
                          <a:latin typeface="Calibri" panose="020F0502020204030204"/>
                          <a:ea typeface="Calibri" panose="020F0502020204030204"/>
                          <a:cs typeface="Calibri" panose="020F0502020204030204"/>
                        </a:rPr>
                        <a:t>_1</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207010" algn="l" rtl="0" eaLnBrk="0">
                        <a:lnSpc>
                          <a:spcPct val="78000"/>
                        </a:lnSpc>
                        <a:spcBef>
                          <a:spcPts val="0"/>
                        </a:spcBef>
                      </a:pPr>
                      <a:r>
                        <a:rPr sz="900" kern="0" spc="10" dirty="0">
                          <a:solidFill>
                            <a:srgbClr val="000000">
                              <a:alpha val="100000"/>
                            </a:srgbClr>
                          </a:solidFill>
                          <a:latin typeface="Calibri" panose="020F0502020204030204"/>
                          <a:ea typeface="Calibri" panose="020F0502020204030204"/>
                          <a:cs typeface="Calibri" panose="020F0502020204030204"/>
                        </a:rPr>
                        <a:t>23</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96215" algn="l" rtl="0" eaLnBrk="0">
                        <a:lnSpc>
                          <a:spcPct val="78000"/>
                        </a:lnSpc>
                        <a:spcBef>
                          <a:spcPts val="0"/>
                        </a:spcBef>
                      </a:pPr>
                      <a:r>
                        <a:rPr sz="900" kern="0" spc="30" dirty="0">
                          <a:solidFill>
                            <a:srgbClr val="000000">
                              <a:alpha val="100000"/>
                            </a:srgbClr>
                          </a:solidFill>
                          <a:latin typeface="Calibri" panose="020F0502020204030204"/>
                          <a:ea typeface="Calibri" panose="020F0502020204030204"/>
                          <a:cs typeface="Calibri" panose="020F0502020204030204"/>
                        </a:rPr>
                        <a:t>95.7</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65100" algn="l" rtl="0" eaLnBrk="0">
                        <a:lnSpc>
                          <a:spcPct val="78000"/>
                        </a:lnSpc>
                        <a:spcBef>
                          <a:spcPts val="0"/>
                        </a:spcBef>
                      </a:pPr>
                      <a:r>
                        <a:rPr sz="900" kern="0" spc="30" dirty="0">
                          <a:solidFill>
                            <a:srgbClr val="000000">
                              <a:alpha val="100000"/>
                            </a:srgbClr>
                          </a:solidFill>
                          <a:latin typeface="Calibri" panose="020F0502020204030204"/>
                          <a:ea typeface="Calibri" panose="020F0502020204030204"/>
                          <a:cs typeface="Calibri" panose="020F0502020204030204"/>
                        </a:rPr>
                        <a:t>345.3</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61925" algn="l" rtl="0" eaLnBrk="0">
                        <a:lnSpc>
                          <a:spcPct val="78000"/>
                        </a:lnSpc>
                        <a:spcBef>
                          <a:spcPts val="0"/>
                        </a:spcBef>
                      </a:pPr>
                      <a:r>
                        <a:rPr sz="900" kern="0" spc="30" dirty="0">
                          <a:solidFill>
                            <a:srgbClr val="000000">
                              <a:alpha val="100000"/>
                            </a:srgbClr>
                          </a:solidFill>
                          <a:latin typeface="Calibri" panose="020F0502020204030204"/>
                          <a:ea typeface="Calibri" panose="020F0502020204030204"/>
                          <a:cs typeface="Calibri" panose="020F0502020204030204"/>
                        </a:rPr>
                        <a:t>467.8</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9000"/>
                        </a:lnSpc>
                      </a:pPr>
                      <a:endParaRPr sz="300" dirty="0">
                        <a:latin typeface="Arial" panose="020B0604020202020204"/>
                        <a:ea typeface="Arial" panose="020B0604020202020204"/>
                        <a:cs typeface="Arial" panose="020B0604020202020204"/>
                      </a:endParaRPr>
                    </a:p>
                    <a:p>
                      <a:pPr marL="201295" algn="l" rtl="0" eaLnBrk="0">
                        <a:lnSpc>
                          <a:spcPct val="77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15.5</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98120" algn="l" rtl="0" eaLnBrk="0">
                        <a:lnSpc>
                          <a:spcPct val="78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27.2</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97485" algn="l" rtl="0" eaLnBrk="0">
                        <a:lnSpc>
                          <a:spcPct val="78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39.0</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02235" algn="l" rtl="0" eaLnBrk="0">
                        <a:lnSpc>
                          <a:spcPct val="78000"/>
                        </a:lnSpc>
                        <a:spcBef>
                          <a:spcPts val="0"/>
                        </a:spcBef>
                      </a:pPr>
                      <a:r>
                        <a:rPr sz="900" kern="0" spc="50" dirty="0">
                          <a:solidFill>
                            <a:srgbClr val="000000">
                              <a:alpha val="100000"/>
                            </a:srgbClr>
                          </a:solidFill>
                          <a:latin typeface="Calibri" panose="020F0502020204030204"/>
                          <a:ea typeface="Calibri" panose="020F0502020204030204"/>
                          <a:cs typeface="Calibri" panose="020F0502020204030204"/>
                        </a:rPr>
                        <a:t>C_103_</a:t>
                      </a:r>
                      <a:r>
                        <a:rPr sz="900" kern="0" spc="0" dirty="0">
                          <a:solidFill>
                            <a:srgbClr val="000000">
                              <a:alpha val="100000"/>
                            </a:srgbClr>
                          </a:solidFill>
                          <a:latin typeface="Calibri" panose="020F0502020204030204"/>
                          <a:ea typeface="Calibri" panose="020F0502020204030204"/>
                          <a:cs typeface="Calibri" panose="020F0502020204030204"/>
                        </a:rPr>
                        <a:t>HT</a:t>
                      </a:r>
                      <a:r>
                        <a:rPr sz="900" kern="0" spc="50" dirty="0">
                          <a:solidFill>
                            <a:srgbClr val="000000">
                              <a:alpha val="100000"/>
                            </a:srgbClr>
                          </a:solidFill>
                          <a:latin typeface="Calibri" panose="020F0502020204030204"/>
                          <a:ea typeface="Calibri" panose="020F0502020204030204"/>
                          <a:cs typeface="Calibri" panose="020F0502020204030204"/>
                        </a:rPr>
                        <a:t>_2</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207010" algn="l" rtl="0" eaLnBrk="0">
                        <a:lnSpc>
                          <a:spcPct val="78000"/>
                        </a:lnSpc>
                        <a:spcBef>
                          <a:spcPts val="0"/>
                        </a:spcBef>
                      </a:pPr>
                      <a:r>
                        <a:rPr sz="900" kern="0" spc="10" dirty="0">
                          <a:solidFill>
                            <a:srgbClr val="000000">
                              <a:alpha val="100000"/>
                            </a:srgbClr>
                          </a:solidFill>
                          <a:latin typeface="Calibri" panose="020F0502020204030204"/>
                          <a:ea typeface="Calibri" panose="020F0502020204030204"/>
                          <a:cs typeface="Calibri" panose="020F0502020204030204"/>
                        </a:rPr>
                        <a:t>23</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69545" algn="l" rtl="0" eaLnBrk="0">
                        <a:lnSpc>
                          <a:spcPct val="78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102.1</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65100" algn="l" rtl="0" eaLnBrk="0">
                        <a:lnSpc>
                          <a:spcPct val="78000"/>
                        </a:lnSpc>
                        <a:spcBef>
                          <a:spcPts val="0"/>
                        </a:spcBef>
                      </a:pPr>
                      <a:r>
                        <a:rPr sz="900" kern="0" spc="30" dirty="0">
                          <a:solidFill>
                            <a:srgbClr val="000000">
                              <a:alpha val="100000"/>
                            </a:srgbClr>
                          </a:solidFill>
                          <a:latin typeface="Calibri" panose="020F0502020204030204"/>
                          <a:ea typeface="Calibri" panose="020F0502020204030204"/>
                          <a:cs typeface="Calibri" panose="020F0502020204030204"/>
                        </a:rPr>
                        <a:t>346.3</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61925" algn="l" rtl="0" eaLnBrk="0">
                        <a:lnSpc>
                          <a:spcPct val="78000"/>
                        </a:lnSpc>
                        <a:spcBef>
                          <a:spcPts val="0"/>
                        </a:spcBef>
                      </a:pPr>
                      <a:r>
                        <a:rPr sz="900" kern="0" spc="30" dirty="0">
                          <a:solidFill>
                            <a:srgbClr val="000000">
                              <a:alpha val="100000"/>
                            </a:srgbClr>
                          </a:solidFill>
                          <a:latin typeface="Calibri" panose="020F0502020204030204"/>
                          <a:ea typeface="Calibri" panose="020F0502020204030204"/>
                          <a:cs typeface="Calibri" panose="020F0502020204030204"/>
                        </a:rPr>
                        <a:t>466.9</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201295" algn="l" rtl="0" eaLnBrk="0">
                        <a:lnSpc>
                          <a:spcPct val="78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15.3</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98120" algn="l" rtl="0" eaLnBrk="0">
                        <a:lnSpc>
                          <a:spcPct val="78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25.6</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97485" algn="l" rtl="0" eaLnBrk="0">
                        <a:lnSpc>
                          <a:spcPct val="78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36.4</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02235" algn="l" rtl="0" eaLnBrk="0">
                        <a:lnSpc>
                          <a:spcPct val="78000"/>
                        </a:lnSpc>
                        <a:spcBef>
                          <a:spcPts val="0"/>
                        </a:spcBef>
                      </a:pPr>
                      <a:r>
                        <a:rPr sz="900" kern="0" spc="50" dirty="0">
                          <a:solidFill>
                            <a:srgbClr val="000000">
                              <a:alpha val="100000"/>
                            </a:srgbClr>
                          </a:solidFill>
                          <a:latin typeface="Calibri" panose="020F0502020204030204"/>
                          <a:ea typeface="Calibri" panose="020F0502020204030204"/>
                          <a:cs typeface="Calibri" panose="020F0502020204030204"/>
                        </a:rPr>
                        <a:t>C_103_</a:t>
                      </a:r>
                      <a:r>
                        <a:rPr sz="900" kern="0" spc="0" dirty="0">
                          <a:solidFill>
                            <a:srgbClr val="000000">
                              <a:alpha val="100000"/>
                            </a:srgbClr>
                          </a:solidFill>
                          <a:latin typeface="Calibri" panose="020F0502020204030204"/>
                          <a:ea typeface="Calibri" panose="020F0502020204030204"/>
                          <a:cs typeface="Calibri" panose="020F0502020204030204"/>
                        </a:rPr>
                        <a:t>HT</a:t>
                      </a:r>
                      <a:r>
                        <a:rPr sz="900" kern="0" spc="50" dirty="0">
                          <a:solidFill>
                            <a:srgbClr val="000000">
                              <a:alpha val="100000"/>
                            </a:srgbClr>
                          </a:solidFill>
                          <a:latin typeface="Calibri" panose="020F0502020204030204"/>
                          <a:ea typeface="Calibri" panose="020F0502020204030204"/>
                          <a:cs typeface="Calibri" panose="020F0502020204030204"/>
                        </a:rPr>
                        <a:t>_3</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207010" algn="l" rtl="0" eaLnBrk="0">
                        <a:lnSpc>
                          <a:spcPct val="78000"/>
                        </a:lnSpc>
                        <a:spcBef>
                          <a:spcPts val="0"/>
                        </a:spcBef>
                      </a:pPr>
                      <a:r>
                        <a:rPr sz="900" kern="0" spc="10" dirty="0">
                          <a:solidFill>
                            <a:srgbClr val="000000">
                              <a:alpha val="100000"/>
                            </a:srgbClr>
                          </a:solidFill>
                          <a:latin typeface="Calibri" panose="020F0502020204030204"/>
                          <a:ea typeface="Calibri" panose="020F0502020204030204"/>
                          <a:cs typeface="Calibri" panose="020F0502020204030204"/>
                        </a:rPr>
                        <a:t>23</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96215" algn="l" rtl="0" eaLnBrk="0">
                        <a:lnSpc>
                          <a:spcPct val="78000"/>
                        </a:lnSpc>
                        <a:spcBef>
                          <a:spcPts val="0"/>
                        </a:spcBef>
                      </a:pPr>
                      <a:r>
                        <a:rPr sz="900" kern="0" spc="30" dirty="0">
                          <a:solidFill>
                            <a:srgbClr val="000000">
                              <a:alpha val="100000"/>
                            </a:srgbClr>
                          </a:solidFill>
                          <a:latin typeface="Calibri" panose="020F0502020204030204"/>
                          <a:ea typeface="Calibri" panose="020F0502020204030204"/>
                          <a:cs typeface="Calibri" panose="020F0502020204030204"/>
                        </a:rPr>
                        <a:t>93.0</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65100" algn="l" rtl="0" eaLnBrk="0">
                        <a:lnSpc>
                          <a:spcPct val="78000"/>
                        </a:lnSpc>
                        <a:spcBef>
                          <a:spcPts val="0"/>
                        </a:spcBef>
                      </a:pPr>
                      <a:r>
                        <a:rPr sz="900" kern="0" spc="30" dirty="0">
                          <a:solidFill>
                            <a:srgbClr val="000000">
                              <a:alpha val="100000"/>
                            </a:srgbClr>
                          </a:solidFill>
                          <a:latin typeface="Calibri" panose="020F0502020204030204"/>
                          <a:ea typeface="Calibri" panose="020F0502020204030204"/>
                          <a:cs typeface="Calibri" panose="020F0502020204030204"/>
                        </a:rPr>
                        <a:t>343.8</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61925" algn="l" rtl="0" eaLnBrk="0">
                        <a:lnSpc>
                          <a:spcPct val="78000"/>
                        </a:lnSpc>
                        <a:spcBef>
                          <a:spcPts val="0"/>
                        </a:spcBef>
                      </a:pPr>
                      <a:r>
                        <a:rPr sz="900" kern="0" spc="30" dirty="0">
                          <a:solidFill>
                            <a:srgbClr val="000000">
                              <a:alpha val="100000"/>
                            </a:srgbClr>
                          </a:solidFill>
                          <a:latin typeface="Calibri" panose="020F0502020204030204"/>
                          <a:ea typeface="Calibri" panose="020F0502020204030204"/>
                          <a:cs typeface="Calibri" panose="020F0502020204030204"/>
                        </a:rPr>
                        <a:t>466.3</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201295" algn="l" rtl="0" eaLnBrk="0">
                        <a:lnSpc>
                          <a:spcPct val="78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15.8</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98120" algn="l" rtl="0" eaLnBrk="0">
                        <a:lnSpc>
                          <a:spcPct val="78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27.5</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97485" algn="l" rtl="0" eaLnBrk="0">
                        <a:lnSpc>
                          <a:spcPct val="78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36.6</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02235" algn="l" rtl="0" eaLnBrk="0">
                        <a:lnSpc>
                          <a:spcPct val="78000"/>
                        </a:lnSpc>
                        <a:spcBef>
                          <a:spcPts val="0"/>
                        </a:spcBef>
                      </a:pPr>
                      <a:r>
                        <a:rPr sz="900" kern="0" spc="50" dirty="0">
                          <a:solidFill>
                            <a:srgbClr val="000000">
                              <a:alpha val="100000"/>
                            </a:srgbClr>
                          </a:solidFill>
                          <a:latin typeface="Calibri" panose="020F0502020204030204"/>
                          <a:ea typeface="Calibri" panose="020F0502020204030204"/>
                          <a:cs typeface="Calibri" panose="020F0502020204030204"/>
                        </a:rPr>
                        <a:t>C_103_</a:t>
                      </a:r>
                      <a:r>
                        <a:rPr sz="900" kern="0" spc="0" dirty="0">
                          <a:solidFill>
                            <a:srgbClr val="000000">
                              <a:alpha val="100000"/>
                            </a:srgbClr>
                          </a:solidFill>
                          <a:latin typeface="Calibri" panose="020F0502020204030204"/>
                          <a:ea typeface="Calibri" panose="020F0502020204030204"/>
                          <a:cs typeface="Calibri" panose="020F0502020204030204"/>
                        </a:rPr>
                        <a:t>HT</a:t>
                      </a:r>
                      <a:r>
                        <a:rPr sz="900" kern="0" spc="50" dirty="0">
                          <a:solidFill>
                            <a:srgbClr val="000000">
                              <a:alpha val="100000"/>
                            </a:srgbClr>
                          </a:solidFill>
                          <a:latin typeface="Calibri" panose="020F0502020204030204"/>
                          <a:ea typeface="Calibri" panose="020F0502020204030204"/>
                          <a:cs typeface="Calibri" panose="020F0502020204030204"/>
                        </a:rPr>
                        <a:t>_4</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207010" algn="l" rtl="0" eaLnBrk="0">
                        <a:lnSpc>
                          <a:spcPct val="78000"/>
                        </a:lnSpc>
                        <a:spcBef>
                          <a:spcPts val="0"/>
                        </a:spcBef>
                      </a:pPr>
                      <a:r>
                        <a:rPr sz="900" kern="0" spc="10" dirty="0">
                          <a:solidFill>
                            <a:srgbClr val="000000">
                              <a:alpha val="100000"/>
                            </a:srgbClr>
                          </a:solidFill>
                          <a:latin typeface="Calibri" panose="020F0502020204030204"/>
                          <a:ea typeface="Calibri" panose="020F0502020204030204"/>
                          <a:cs typeface="Calibri" panose="020F0502020204030204"/>
                        </a:rPr>
                        <a:t>23</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96215" algn="l" rtl="0" eaLnBrk="0">
                        <a:lnSpc>
                          <a:spcPct val="78000"/>
                        </a:lnSpc>
                        <a:spcBef>
                          <a:spcPts val="0"/>
                        </a:spcBef>
                      </a:pPr>
                      <a:r>
                        <a:rPr sz="900" kern="0" spc="30" dirty="0">
                          <a:solidFill>
                            <a:srgbClr val="000000">
                              <a:alpha val="100000"/>
                            </a:srgbClr>
                          </a:solidFill>
                          <a:latin typeface="Calibri" panose="020F0502020204030204"/>
                          <a:ea typeface="Calibri" panose="020F0502020204030204"/>
                          <a:cs typeface="Calibri" panose="020F0502020204030204"/>
                        </a:rPr>
                        <a:t>95.2</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65100" algn="l" rtl="0" eaLnBrk="0">
                        <a:lnSpc>
                          <a:spcPct val="78000"/>
                        </a:lnSpc>
                        <a:spcBef>
                          <a:spcPts val="0"/>
                        </a:spcBef>
                      </a:pPr>
                      <a:r>
                        <a:rPr sz="900" kern="0" spc="30" dirty="0">
                          <a:solidFill>
                            <a:srgbClr val="000000">
                              <a:alpha val="100000"/>
                            </a:srgbClr>
                          </a:solidFill>
                          <a:latin typeface="Calibri" panose="020F0502020204030204"/>
                          <a:ea typeface="Calibri" panose="020F0502020204030204"/>
                          <a:cs typeface="Calibri" panose="020F0502020204030204"/>
                        </a:rPr>
                        <a:t>343.1</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61925" algn="l" rtl="0" eaLnBrk="0">
                        <a:lnSpc>
                          <a:spcPct val="78000"/>
                        </a:lnSpc>
                        <a:spcBef>
                          <a:spcPts val="0"/>
                        </a:spcBef>
                      </a:pPr>
                      <a:r>
                        <a:rPr sz="900" kern="0" spc="30" dirty="0">
                          <a:solidFill>
                            <a:srgbClr val="000000">
                              <a:alpha val="100000"/>
                            </a:srgbClr>
                          </a:solidFill>
                          <a:latin typeface="Calibri" panose="020F0502020204030204"/>
                          <a:ea typeface="Calibri" panose="020F0502020204030204"/>
                          <a:cs typeface="Calibri" panose="020F0502020204030204"/>
                        </a:rPr>
                        <a:t>465.1</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201295" algn="l" rtl="0" eaLnBrk="0">
                        <a:lnSpc>
                          <a:spcPct val="78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14.8</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98120" algn="l" rtl="0" eaLnBrk="0">
                        <a:lnSpc>
                          <a:spcPct val="78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21.3</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97485" algn="l" rtl="0" eaLnBrk="0">
                        <a:lnSpc>
                          <a:spcPct val="78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34.4</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l" rtl="0" eaLnBrk="0">
                        <a:lnSpc>
                          <a:spcPct val="149000"/>
                        </a:lnSpc>
                      </a:pPr>
                      <a:endParaRPr sz="200" dirty="0">
                        <a:latin typeface="Arial" panose="020B0604020202020204"/>
                        <a:ea typeface="Arial" panose="020B0604020202020204"/>
                        <a:cs typeface="Arial" panose="020B0604020202020204"/>
                      </a:endParaRPr>
                    </a:p>
                    <a:p>
                      <a:pPr marL="254635" algn="l" rtl="0" eaLnBrk="0">
                        <a:lnSpc>
                          <a:spcPct val="89000"/>
                        </a:lnSpc>
                        <a:spcBef>
                          <a:spcPts val="0"/>
                        </a:spcBef>
                      </a:pPr>
                      <a:r>
                        <a:rPr sz="800" kern="0" spc="-10" dirty="0">
                          <a:solidFill>
                            <a:srgbClr val="000000">
                              <a:alpha val="100000"/>
                            </a:srgbClr>
                          </a:solidFill>
                          <a:latin typeface="Calibri" panose="020F0502020204030204"/>
                          <a:ea typeface="Calibri" panose="020F0502020204030204"/>
                          <a:cs typeface="Calibri" panose="020F0502020204030204"/>
                        </a:rPr>
                        <a:t>Average</a:t>
                      </a:r>
                      <a:endParaRPr sz="8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264160" algn="l" rtl="0" eaLnBrk="0">
                        <a:lnSpc>
                          <a:spcPts val="475"/>
                        </a:lnSpc>
                        <a:spcBef>
                          <a:spcPts val="0"/>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96215" algn="l" rtl="0" eaLnBrk="0">
                        <a:lnSpc>
                          <a:spcPct val="78000"/>
                        </a:lnSpc>
                        <a:spcBef>
                          <a:spcPts val="0"/>
                        </a:spcBef>
                      </a:pPr>
                      <a:r>
                        <a:rPr sz="900" kern="0" spc="30" dirty="0">
                          <a:solidFill>
                            <a:srgbClr val="000000">
                              <a:alpha val="100000"/>
                            </a:srgbClr>
                          </a:solidFill>
                          <a:latin typeface="Calibri" panose="020F0502020204030204"/>
                          <a:ea typeface="Calibri" panose="020F0502020204030204"/>
                          <a:cs typeface="Calibri" panose="020F0502020204030204"/>
                        </a:rPr>
                        <a:t>96.5</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65100" algn="l" rtl="0" eaLnBrk="0">
                        <a:lnSpc>
                          <a:spcPct val="78000"/>
                        </a:lnSpc>
                        <a:spcBef>
                          <a:spcPts val="0"/>
                        </a:spcBef>
                      </a:pPr>
                      <a:r>
                        <a:rPr sz="900" kern="0" spc="30" dirty="0">
                          <a:solidFill>
                            <a:srgbClr val="000000">
                              <a:alpha val="100000"/>
                            </a:srgbClr>
                          </a:solidFill>
                          <a:latin typeface="Calibri" panose="020F0502020204030204"/>
                          <a:ea typeface="Calibri" panose="020F0502020204030204"/>
                          <a:cs typeface="Calibri" panose="020F0502020204030204"/>
                        </a:rPr>
                        <a:t>344.6</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61925" algn="l" rtl="0" eaLnBrk="0">
                        <a:lnSpc>
                          <a:spcPct val="78000"/>
                        </a:lnSpc>
                        <a:spcBef>
                          <a:spcPts val="0"/>
                        </a:spcBef>
                      </a:pPr>
                      <a:r>
                        <a:rPr sz="900" kern="0" spc="30" dirty="0">
                          <a:solidFill>
                            <a:srgbClr val="000000">
                              <a:alpha val="100000"/>
                            </a:srgbClr>
                          </a:solidFill>
                          <a:latin typeface="Calibri" panose="020F0502020204030204"/>
                          <a:ea typeface="Calibri" panose="020F0502020204030204"/>
                          <a:cs typeface="Calibri" panose="020F0502020204030204"/>
                        </a:rPr>
                        <a:t>466.5</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201295" algn="l" rtl="0" eaLnBrk="0">
                        <a:lnSpc>
                          <a:spcPct val="78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15.3</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98120" algn="l" rtl="0" eaLnBrk="0">
                        <a:lnSpc>
                          <a:spcPct val="78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25.4</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97485" algn="l" rtl="0" eaLnBrk="0">
                        <a:lnSpc>
                          <a:spcPct val="78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36.6</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68275">
                <a:tc>
                  <a:txBody>
                    <a:bodyPr/>
                    <a:lstStyle/>
                    <a:p>
                      <a:pPr algn="l" rtl="0" eaLnBrk="0">
                        <a:lnSpc>
                          <a:spcPct val="115000"/>
                        </a:lnSpc>
                      </a:pPr>
                      <a:endParaRPr sz="300" dirty="0">
                        <a:latin typeface="Arial" panose="020B0604020202020204"/>
                        <a:ea typeface="Arial" panose="020B0604020202020204"/>
                        <a:cs typeface="Arial" panose="020B0604020202020204"/>
                      </a:endParaRPr>
                    </a:p>
                    <a:p>
                      <a:pPr marL="285750" algn="l" rtl="0" eaLnBrk="0">
                        <a:lnSpc>
                          <a:spcPct val="77000"/>
                        </a:lnSpc>
                        <a:spcBef>
                          <a:spcPts val="0"/>
                        </a:spcBef>
                      </a:pPr>
                      <a:r>
                        <a:rPr sz="800" kern="0" spc="-10" dirty="0">
                          <a:solidFill>
                            <a:srgbClr val="000000">
                              <a:alpha val="100000"/>
                            </a:srgbClr>
                          </a:solidFill>
                          <a:latin typeface="Calibri" panose="020F0502020204030204"/>
                          <a:ea typeface="Calibri" panose="020F0502020204030204"/>
                          <a:cs typeface="Calibri" panose="020F0502020204030204"/>
                        </a:rPr>
                        <a:t>Stdeva</a:t>
                      </a:r>
                      <a:endParaRPr sz="8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264160" algn="l" rtl="0" eaLnBrk="0">
                        <a:lnSpc>
                          <a:spcPts val="475"/>
                        </a:lnSpc>
                        <a:spcBef>
                          <a:spcPts val="5"/>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7000"/>
                        </a:lnSpc>
                      </a:pPr>
                      <a:endParaRPr sz="300" dirty="0">
                        <a:latin typeface="Arial" panose="020B0604020202020204"/>
                        <a:ea typeface="Arial" panose="020B0604020202020204"/>
                        <a:cs typeface="Arial" panose="020B0604020202020204"/>
                      </a:endParaRPr>
                    </a:p>
                    <a:p>
                      <a:pPr marL="197485" algn="l" rtl="0" eaLnBrk="0">
                        <a:lnSpc>
                          <a:spcPct val="79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3.92</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7000"/>
                        </a:lnSpc>
                      </a:pPr>
                      <a:endParaRPr sz="300" dirty="0">
                        <a:latin typeface="Arial" panose="020B0604020202020204"/>
                        <a:ea typeface="Arial" panose="020B0604020202020204"/>
                        <a:cs typeface="Arial" panose="020B0604020202020204"/>
                      </a:endParaRPr>
                    </a:p>
                    <a:p>
                      <a:pPr marL="201930" algn="l" rtl="0" eaLnBrk="0">
                        <a:lnSpc>
                          <a:spcPct val="79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1.42</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7000"/>
                        </a:lnSpc>
                      </a:pPr>
                      <a:endParaRPr sz="300" dirty="0">
                        <a:latin typeface="Arial" panose="020B0604020202020204"/>
                        <a:ea typeface="Arial" panose="020B0604020202020204"/>
                        <a:cs typeface="Arial" panose="020B0604020202020204"/>
                      </a:endParaRPr>
                    </a:p>
                    <a:p>
                      <a:pPr marL="201930" algn="l" rtl="0" eaLnBrk="0">
                        <a:lnSpc>
                          <a:spcPct val="79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1.12</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7000"/>
                        </a:lnSpc>
                      </a:pPr>
                      <a:endParaRPr sz="300" dirty="0">
                        <a:latin typeface="Arial" panose="020B0604020202020204"/>
                        <a:ea typeface="Arial" panose="020B0604020202020204"/>
                        <a:cs typeface="Arial" panose="020B0604020202020204"/>
                      </a:endParaRPr>
                    </a:p>
                    <a:p>
                      <a:pPr marL="194945" algn="l" rtl="0" eaLnBrk="0">
                        <a:lnSpc>
                          <a:spcPct val="79000"/>
                        </a:lnSpc>
                        <a:spcBef>
                          <a:spcPts val="0"/>
                        </a:spcBef>
                      </a:pPr>
                      <a:r>
                        <a:rPr sz="900" kern="0" spc="30" dirty="0">
                          <a:solidFill>
                            <a:srgbClr val="000000">
                              <a:alpha val="100000"/>
                            </a:srgbClr>
                          </a:solidFill>
                          <a:latin typeface="Calibri" panose="020F0502020204030204"/>
                          <a:ea typeface="Calibri" panose="020F0502020204030204"/>
                          <a:cs typeface="Calibri" panose="020F0502020204030204"/>
                        </a:rPr>
                        <a:t>0.43</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7000"/>
                        </a:lnSpc>
                      </a:pPr>
                      <a:endParaRPr sz="300" dirty="0">
                        <a:latin typeface="Arial" panose="020B0604020202020204"/>
                        <a:ea typeface="Arial" panose="020B0604020202020204"/>
                        <a:cs typeface="Arial" panose="020B0604020202020204"/>
                      </a:endParaRPr>
                    </a:p>
                    <a:p>
                      <a:pPr marL="198120" algn="l" rtl="0" eaLnBrk="0">
                        <a:lnSpc>
                          <a:spcPct val="79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2.88</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7000"/>
                        </a:lnSpc>
                      </a:pPr>
                      <a:endParaRPr sz="300" dirty="0">
                        <a:latin typeface="Arial" panose="020B0604020202020204"/>
                        <a:ea typeface="Arial" panose="020B0604020202020204"/>
                        <a:cs typeface="Arial" panose="020B0604020202020204"/>
                      </a:endParaRPr>
                    </a:p>
                    <a:p>
                      <a:pPr marL="201930" algn="l" rtl="0" eaLnBrk="0">
                        <a:lnSpc>
                          <a:spcPct val="79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1.88</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4" name="table 644"/>
          <p:cNvGraphicFramePr>
            <a:graphicFrameLocks noGrp="1"/>
          </p:cNvGraphicFramePr>
          <p:nvPr/>
        </p:nvGraphicFramePr>
        <p:xfrm>
          <a:off x="1490091" y="2046859"/>
          <a:ext cx="3997959" cy="2277108"/>
        </p:xfrm>
        <a:graphic>
          <a:graphicData uri="http://schemas.openxmlformats.org/drawingml/2006/table">
            <a:tbl>
              <a:tblPr/>
              <a:tblGrid>
                <a:gridCol w="3997959"/>
              </a:tblGrid>
              <a:tr h="235584">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9525" cap="flat" cmpd="sng" algn="ctr">
                      <a:solidFill>
                        <a:srgbClr val="CFCFCF"/>
                      </a:solidFill>
                      <a:prstDash val="solid"/>
                      <a:round/>
                      <a:headEnd type="none" w="med" len="med"/>
                      <a:tailEnd type="none" w="med" len="med"/>
                    </a:lnL>
                    <a:lnR w="9525" cap="flat" cmpd="sng" algn="ctr">
                      <a:solidFill>
                        <a:srgbClr val="CFCFCF"/>
                      </a:solidFill>
                      <a:prstDash val="solid"/>
                      <a:round/>
                      <a:headEnd type="none" w="med" len="med"/>
                      <a:tailEnd type="none" w="med" len="med"/>
                    </a:lnR>
                    <a:lnT w="9525" cap="flat" cmpd="sng" algn="ctr">
                      <a:solidFill>
                        <a:srgbClr val="CFCFCF"/>
                      </a:solidFill>
                      <a:prstDash val="solid"/>
                      <a:round/>
                      <a:headEnd type="none" w="med" len="med"/>
                      <a:tailEnd type="none" w="med" len="med"/>
                    </a:lnT>
                    <a:lnB w="9525" cap="flat" cmpd="sng" algn="ctr">
                      <a:solidFill>
                        <a:srgbClr val="D9D9D9"/>
                      </a:solidFill>
                      <a:prstDash val="solid"/>
                      <a:round/>
                      <a:headEnd type="none" w="med" len="med"/>
                      <a:tailEnd type="none" w="med" len="med"/>
                    </a:lnB>
                  </a:tcPr>
                </a:tc>
              </a:tr>
              <a:tr h="225425">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9525" cap="flat" cmpd="sng" algn="ctr">
                      <a:solidFill>
                        <a:srgbClr val="CFCFCF"/>
                      </a:solidFill>
                      <a:prstDash val="solid"/>
                      <a:round/>
                      <a:headEnd type="none" w="med" len="med"/>
                      <a:tailEnd type="none" w="med" len="med"/>
                    </a:lnL>
                    <a:lnR w="9525" cap="flat" cmpd="sng" algn="ctr">
                      <a:solidFill>
                        <a:srgbClr val="CFCFCF"/>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tcPr>
                </a:tc>
              </a:tr>
              <a:tr h="225425">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9525" cap="flat" cmpd="sng" algn="ctr">
                      <a:solidFill>
                        <a:srgbClr val="CFCFCF"/>
                      </a:solidFill>
                      <a:prstDash val="solid"/>
                      <a:round/>
                      <a:headEnd type="none" w="med" len="med"/>
                      <a:tailEnd type="none" w="med" len="med"/>
                    </a:lnL>
                    <a:lnR w="9525" cap="flat" cmpd="sng" algn="ctr">
                      <a:solidFill>
                        <a:srgbClr val="CFCFCF"/>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tcPr>
                </a:tc>
              </a:tr>
              <a:tr h="225425">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9525" cap="flat" cmpd="sng" algn="ctr">
                      <a:solidFill>
                        <a:srgbClr val="CFCFCF"/>
                      </a:solidFill>
                      <a:prstDash val="solid"/>
                      <a:round/>
                      <a:headEnd type="none" w="med" len="med"/>
                      <a:tailEnd type="none" w="med" len="med"/>
                    </a:lnL>
                    <a:lnR w="9525" cap="flat" cmpd="sng" algn="ctr">
                      <a:solidFill>
                        <a:srgbClr val="CFCFCF"/>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tcPr>
                </a:tc>
              </a:tr>
              <a:tr h="227329">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9525" cap="flat" cmpd="sng" algn="ctr">
                      <a:solidFill>
                        <a:srgbClr val="CFCFCF"/>
                      </a:solidFill>
                      <a:prstDash val="solid"/>
                      <a:round/>
                      <a:headEnd type="none" w="med" len="med"/>
                      <a:tailEnd type="none" w="med" len="med"/>
                    </a:lnL>
                    <a:lnR w="9525" cap="flat" cmpd="sng" algn="ctr">
                      <a:solidFill>
                        <a:srgbClr val="CFCFCF"/>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tcPr>
                </a:tc>
              </a:tr>
              <a:tr h="225425">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9525" cap="flat" cmpd="sng" algn="ctr">
                      <a:solidFill>
                        <a:srgbClr val="CFCFCF"/>
                      </a:solidFill>
                      <a:prstDash val="solid"/>
                      <a:round/>
                      <a:headEnd type="none" w="med" len="med"/>
                      <a:tailEnd type="none" w="med" len="med"/>
                    </a:lnL>
                    <a:lnR w="9525" cap="flat" cmpd="sng" algn="ctr">
                      <a:solidFill>
                        <a:srgbClr val="CFCFCF"/>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tcPr>
                </a:tc>
              </a:tr>
              <a:tr h="225425">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9525" cap="flat" cmpd="sng" algn="ctr">
                      <a:solidFill>
                        <a:srgbClr val="CFCFCF"/>
                      </a:solidFill>
                      <a:prstDash val="solid"/>
                      <a:round/>
                      <a:headEnd type="none" w="med" len="med"/>
                      <a:tailEnd type="none" w="med" len="med"/>
                    </a:lnL>
                    <a:lnR w="9525" cap="flat" cmpd="sng" algn="ctr">
                      <a:solidFill>
                        <a:srgbClr val="CFCFCF"/>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tcPr>
                </a:tc>
              </a:tr>
              <a:tr h="225425">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9525" cap="flat" cmpd="sng" algn="ctr">
                      <a:solidFill>
                        <a:srgbClr val="CFCFCF"/>
                      </a:solidFill>
                      <a:prstDash val="solid"/>
                      <a:round/>
                      <a:headEnd type="none" w="med" len="med"/>
                      <a:tailEnd type="none" w="med" len="med"/>
                    </a:lnL>
                    <a:lnR w="9525" cap="flat" cmpd="sng" algn="ctr">
                      <a:solidFill>
                        <a:srgbClr val="CFCFCF"/>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tcPr>
                </a:tc>
              </a:tr>
              <a:tr h="225425">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9525" cap="flat" cmpd="sng" algn="ctr">
                      <a:solidFill>
                        <a:srgbClr val="CFCFCF"/>
                      </a:solidFill>
                      <a:prstDash val="solid"/>
                      <a:round/>
                      <a:headEnd type="none" w="med" len="med"/>
                      <a:tailEnd type="none" w="med" len="med"/>
                    </a:lnL>
                    <a:lnR w="9525" cap="flat" cmpd="sng" algn="ctr">
                      <a:solidFill>
                        <a:srgbClr val="CFCFCF"/>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tcPr>
                </a:tc>
              </a:tr>
              <a:tr h="236220">
                <a:tc>
                  <a:txBody>
                    <a:bodyPr/>
                    <a:lstStyle/>
                    <a:p>
                      <a:pPr algn="l" rtl="0" eaLnBrk="0">
                        <a:lnSpc>
                          <a:spcPct val="139000"/>
                        </a:lnSpc>
                      </a:pPr>
                      <a:endParaRPr sz="200" dirty="0">
                        <a:latin typeface="Arial" panose="020B0604020202020204"/>
                        <a:ea typeface="Arial" panose="020B0604020202020204"/>
                        <a:cs typeface="Arial" panose="020B0604020202020204"/>
                      </a:endParaRPr>
                    </a:p>
                    <a:p>
                      <a:pPr marL="2792730" algn="l" rtl="0" eaLnBrk="0">
                        <a:lnSpc>
                          <a:spcPct val="83000"/>
                        </a:lnSpc>
                        <a:spcBef>
                          <a:spcPts val="0"/>
                        </a:spcBef>
                      </a:pPr>
                      <a:r>
                        <a:rPr sz="900" kern="0" spc="0" dirty="0">
                          <a:solidFill>
                            <a:srgbClr val="595959">
                              <a:alpha val="100000"/>
                            </a:srgbClr>
                          </a:solidFill>
                          <a:latin typeface="Tahoma" panose="020B0604030504040204"/>
                          <a:ea typeface="Tahoma" panose="020B0604030504040204"/>
                          <a:cs typeface="Tahoma" panose="020B0604030504040204"/>
                        </a:rPr>
                        <a:t>C_103_AS_1</a:t>
                      </a:r>
                      <a:r>
                        <a:rPr sz="900" kern="0" spc="-10" dirty="0">
                          <a:solidFill>
                            <a:srgbClr val="595959">
                              <a:alpha val="100000"/>
                            </a:srgbClr>
                          </a:solidFill>
                          <a:latin typeface="Tahoma" panose="020B0604030504040204"/>
                          <a:ea typeface="Tahoma" panose="020B0604030504040204"/>
                          <a:cs typeface="Tahoma" panose="020B0604030504040204"/>
                        </a:rPr>
                        <a:t> 200…</a:t>
                      </a:r>
                      <a:endParaRPr sz="900" dirty="0">
                        <a:latin typeface="Tahoma" panose="020B0604030504040204"/>
                        <a:ea typeface="Tahoma" panose="020B0604030504040204"/>
                        <a:cs typeface="Tahoma" panose="020B0604030504040204"/>
                      </a:endParaRPr>
                    </a:p>
                  </a:txBody>
                  <a:tcPr marL="0" marR="0" marT="0" marB="0">
                    <a:lnL w="9525" cap="flat" cmpd="sng" algn="ctr">
                      <a:solidFill>
                        <a:srgbClr val="CFCFCF"/>
                      </a:solidFill>
                      <a:prstDash val="solid"/>
                      <a:round/>
                      <a:headEnd type="none" w="med" len="med"/>
                      <a:tailEnd type="none" w="med" len="med"/>
                    </a:lnL>
                    <a:lnR w="9525" cap="flat" cmpd="sng" algn="ctr">
                      <a:solidFill>
                        <a:srgbClr val="CFCFCF"/>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CFCFCF"/>
                      </a:solidFill>
                      <a:prstDash val="solid"/>
                      <a:round/>
                      <a:headEnd type="none" w="med" len="med"/>
                      <a:tailEnd type="none" w="med" len="med"/>
                    </a:lnB>
                  </a:tcPr>
                </a:tc>
              </a:tr>
            </a:tbl>
          </a:graphicData>
        </a:graphic>
      </p:graphicFrame>
      <p:grpSp>
        <p:nvGrpSpPr>
          <p:cNvPr id="38" name="group 38"/>
          <p:cNvGrpSpPr/>
          <p:nvPr/>
        </p:nvGrpSpPr>
        <p:grpSpPr>
          <a:xfrm rot="21600000">
            <a:off x="7488935" y="2069592"/>
            <a:ext cx="3989831" cy="2269235"/>
            <a:chOff x="0" y="0"/>
            <a:chExt cx="3989831" cy="2269235"/>
          </a:xfrm>
        </p:grpSpPr>
        <p:pic>
          <p:nvPicPr>
            <p:cNvPr id="646" name="picture 646"/>
            <p:cNvPicPr>
              <a:picLocks noChangeAspect="1"/>
            </p:cNvPicPr>
            <p:nvPr/>
          </p:nvPicPr>
          <p:blipFill>
            <a:blip r:embed="rId1"/>
            <a:stretch>
              <a:fillRect/>
            </a:stretch>
          </p:blipFill>
          <p:spPr>
            <a:xfrm rot="21600000">
              <a:off x="0" y="0"/>
              <a:ext cx="3989831" cy="2269235"/>
            </a:xfrm>
            <a:prstGeom prst="rect">
              <a:avLst/>
            </a:prstGeom>
          </p:spPr>
        </p:pic>
        <p:sp>
          <p:nvSpPr>
            <p:cNvPr id="648" name="textbox 648"/>
            <p:cNvSpPr/>
            <p:nvPr/>
          </p:nvSpPr>
          <p:spPr>
            <a:xfrm>
              <a:off x="-12700" y="-12700"/>
              <a:ext cx="4015740" cy="2305685"/>
            </a:xfrm>
            <a:prstGeom prst="rect">
              <a:avLst/>
            </a:prstGeom>
            <a:noFill/>
            <a:ln w="0" cap="flat">
              <a:noFill/>
              <a:prstDash val="solid"/>
              <a:miter lim="0"/>
            </a:ln>
          </p:spPr>
          <p:txBody>
            <a:bodyPr vert="horz" wrap="square" lIns="0" tIns="0" rIns="0" bIns="0"/>
            <a:lstStyle/>
            <a:p>
              <a:pPr algn="l" rtl="0" eaLnBrk="0">
                <a:lnSpc>
                  <a:spcPct val="103000"/>
                </a:lnSpc>
              </a:pPr>
              <a:endParaRPr sz="1000" dirty="0">
                <a:latin typeface="微软雅黑" panose="020B0503020204020204" charset="-122"/>
                <a:ea typeface="微软雅黑" panose="020B0503020204020204" charset="-122"/>
                <a:cs typeface="Arial" panose="020B0604020202020204"/>
              </a:endParaRPr>
            </a:p>
            <a:p>
              <a:pPr algn="l" rtl="0" eaLnBrk="0">
                <a:lnSpc>
                  <a:spcPct val="103000"/>
                </a:lnSpc>
              </a:pPr>
              <a:endParaRPr sz="1000" dirty="0">
                <a:latin typeface="微软雅黑" panose="020B0503020204020204" charset="-122"/>
                <a:ea typeface="微软雅黑" panose="020B0503020204020204" charset="-122"/>
                <a:cs typeface="Arial" panose="020B0604020202020204"/>
              </a:endParaRPr>
            </a:p>
            <a:p>
              <a:pPr algn="l" rtl="0" eaLnBrk="0">
                <a:lnSpc>
                  <a:spcPct val="103000"/>
                </a:lnSpc>
              </a:pPr>
              <a:endParaRPr sz="1000" dirty="0">
                <a:latin typeface="微软雅黑" panose="020B0503020204020204" charset="-122"/>
                <a:ea typeface="微软雅黑" panose="020B0503020204020204" charset="-122"/>
                <a:cs typeface="Arial" panose="020B0604020202020204"/>
              </a:endParaRPr>
            </a:p>
            <a:p>
              <a:pPr algn="l" rtl="0" eaLnBrk="0">
                <a:lnSpc>
                  <a:spcPct val="103000"/>
                </a:lnSpc>
              </a:pPr>
              <a:endParaRPr sz="1000" dirty="0">
                <a:latin typeface="微软雅黑" panose="020B0503020204020204" charset="-122"/>
                <a:ea typeface="微软雅黑" panose="020B0503020204020204" charset="-122"/>
                <a:cs typeface="Arial" panose="020B0604020202020204"/>
              </a:endParaRPr>
            </a:p>
            <a:p>
              <a:pPr algn="l" rtl="0" eaLnBrk="0">
                <a:lnSpc>
                  <a:spcPct val="103000"/>
                </a:lnSpc>
              </a:pPr>
              <a:endParaRPr sz="1000" dirty="0">
                <a:latin typeface="微软雅黑" panose="020B0503020204020204" charset="-122"/>
                <a:ea typeface="微软雅黑" panose="020B0503020204020204" charset="-122"/>
                <a:cs typeface="Arial" panose="020B0604020202020204"/>
              </a:endParaRPr>
            </a:p>
            <a:p>
              <a:pPr algn="l" rtl="0" eaLnBrk="0">
                <a:lnSpc>
                  <a:spcPct val="103000"/>
                </a:lnSpc>
              </a:pPr>
              <a:endParaRPr sz="1000" dirty="0">
                <a:latin typeface="微软雅黑" panose="020B0503020204020204" charset="-122"/>
                <a:ea typeface="微软雅黑" panose="020B0503020204020204" charset="-122"/>
                <a:cs typeface="Arial" panose="020B0604020202020204"/>
              </a:endParaRPr>
            </a:p>
            <a:p>
              <a:pPr algn="l" rtl="0" eaLnBrk="0">
                <a:lnSpc>
                  <a:spcPct val="103000"/>
                </a:lnSpc>
              </a:pPr>
              <a:endParaRPr sz="1000" dirty="0">
                <a:latin typeface="微软雅黑" panose="020B0503020204020204" charset="-122"/>
                <a:ea typeface="微软雅黑" panose="020B0503020204020204" charset="-122"/>
                <a:cs typeface="Arial" panose="020B0604020202020204"/>
              </a:endParaRPr>
            </a:p>
            <a:p>
              <a:pPr algn="l" rtl="0" eaLnBrk="0">
                <a:lnSpc>
                  <a:spcPct val="103000"/>
                </a:lnSpc>
              </a:pPr>
              <a:endParaRPr sz="1000" dirty="0">
                <a:latin typeface="微软雅黑" panose="020B0503020204020204" charset="-122"/>
                <a:ea typeface="微软雅黑" panose="020B0503020204020204" charset="-122"/>
                <a:cs typeface="Arial" panose="020B0604020202020204"/>
              </a:endParaRPr>
            </a:p>
            <a:p>
              <a:pPr algn="l" rtl="0" eaLnBrk="0">
                <a:lnSpc>
                  <a:spcPct val="103000"/>
                </a:lnSpc>
              </a:pPr>
              <a:endParaRPr sz="1000" dirty="0">
                <a:latin typeface="微软雅黑" panose="020B0503020204020204" charset="-122"/>
                <a:ea typeface="微软雅黑" panose="020B0503020204020204" charset="-122"/>
                <a:cs typeface="Arial" panose="020B0604020202020204"/>
              </a:endParaRPr>
            </a:p>
            <a:p>
              <a:pPr algn="l" rtl="0" eaLnBrk="0">
                <a:lnSpc>
                  <a:spcPct val="104000"/>
                </a:lnSpc>
              </a:pPr>
              <a:endParaRPr sz="1000" dirty="0">
                <a:latin typeface="微软雅黑" panose="020B0503020204020204" charset="-122"/>
                <a:ea typeface="微软雅黑" panose="020B0503020204020204" charset="-122"/>
                <a:cs typeface="Arial" panose="020B0604020202020204"/>
              </a:endParaRPr>
            </a:p>
            <a:p>
              <a:pPr algn="l" rtl="0" eaLnBrk="0">
                <a:lnSpc>
                  <a:spcPct val="104000"/>
                </a:lnSpc>
              </a:pPr>
              <a:endParaRPr sz="1000" dirty="0">
                <a:latin typeface="微软雅黑" panose="020B0503020204020204" charset="-122"/>
                <a:ea typeface="微软雅黑" panose="020B0503020204020204" charset="-122"/>
                <a:cs typeface="Arial" panose="020B0604020202020204"/>
              </a:endParaRPr>
            </a:p>
            <a:p>
              <a:pPr algn="l" rtl="0" eaLnBrk="0">
                <a:lnSpc>
                  <a:spcPct val="104000"/>
                </a:lnSpc>
              </a:pPr>
              <a:endParaRPr sz="1000" dirty="0">
                <a:latin typeface="微软雅黑" panose="020B0503020204020204" charset="-122"/>
                <a:ea typeface="微软雅黑" panose="020B0503020204020204" charset="-122"/>
                <a:cs typeface="Arial" panose="020B0604020202020204"/>
              </a:endParaRPr>
            </a:p>
            <a:p>
              <a:pPr algn="l" rtl="0" eaLnBrk="0">
                <a:lnSpc>
                  <a:spcPct val="104000"/>
                </a:lnSpc>
              </a:pPr>
              <a:endParaRPr sz="1000" dirty="0">
                <a:latin typeface="微软雅黑" panose="020B0503020204020204" charset="-122"/>
                <a:ea typeface="微软雅黑" panose="020B0503020204020204" charset="-122"/>
                <a:cs typeface="Arial" panose="020B0604020202020204"/>
              </a:endParaRPr>
            </a:p>
            <a:p>
              <a:pPr marL="2936875" algn="l" rtl="0" eaLnBrk="0">
                <a:lnSpc>
                  <a:spcPct val="83000"/>
                </a:lnSpc>
                <a:spcBef>
                  <a:spcPts val="5"/>
                </a:spcBef>
              </a:pPr>
              <a:r>
                <a:rPr sz="900" kern="0" spc="0" dirty="0">
                  <a:solidFill>
                    <a:srgbClr val="595959">
                      <a:alpha val="100000"/>
                    </a:srgbClr>
                  </a:solidFill>
                  <a:latin typeface="微软雅黑" panose="020B0503020204020204" charset="-122"/>
                  <a:ea typeface="微软雅黑" panose="020B0503020204020204" charset="-122"/>
                  <a:cs typeface="Tahoma" panose="020B0604030504040204"/>
                </a:rPr>
                <a:t>C_103_HT_1 20...</a:t>
              </a:r>
              <a:endParaRPr sz="900" dirty="0">
                <a:latin typeface="微软雅黑" panose="020B0503020204020204" charset="-122"/>
                <a:ea typeface="微软雅黑" panose="020B0503020204020204" charset="-122"/>
                <a:cs typeface="Tahoma" panose="020B0604030504040204"/>
              </a:endParaRPr>
            </a:p>
          </p:txBody>
        </p:sp>
      </p:grpSp>
      <p:sp>
        <p:nvSpPr>
          <p:cNvPr id="654" name="textbox 654"/>
          <p:cNvSpPr/>
          <p:nvPr/>
        </p:nvSpPr>
        <p:spPr>
          <a:xfrm>
            <a:off x="1871345" y="576580"/>
            <a:ext cx="7066280" cy="1103630"/>
          </a:xfrm>
          <a:prstGeom prst="rect">
            <a:avLst/>
          </a:prstGeom>
          <a:noFill/>
          <a:ln w="0" cap="flat">
            <a:noFill/>
            <a:prstDash val="solid"/>
            <a:miter lim="0"/>
          </a:ln>
        </p:spPr>
        <p:txBody>
          <a:bodyPr vert="horz" wrap="square" lIns="0" tIns="0" rIns="0" bIns="0"/>
          <a:lstStyle/>
          <a:p>
            <a:pPr algn="l" rtl="0" eaLnBrk="0">
              <a:lnSpc>
                <a:spcPct val="96000"/>
              </a:lnSpc>
            </a:pPr>
            <a:endParaRPr sz="100" b="1" dirty="0">
              <a:latin typeface="等线" panose="02010600030101010101" pitchFamily="2" charset="-122"/>
              <a:ea typeface="等线" panose="02010600030101010101" pitchFamily="2" charset="-122"/>
              <a:cs typeface="Arial" panose="020B0604020202020204"/>
            </a:endParaRPr>
          </a:p>
          <a:p>
            <a:pPr marL="12700" algn="l" rtl="0" eaLnBrk="0">
              <a:lnSpc>
                <a:spcPct val="83000"/>
              </a:lnSpc>
            </a:pPr>
            <a:r>
              <a:rPr sz="3200" b="1" kern="0" spc="-10" dirty="0">
                <a:solidFill>
                  <a:srgbClr val="000000">
                    <a:alpha val="100000"/>
                  </a:srgbClr>
                </a:solidFill>
                <a:latin typeface="等线" panose="02010600030101010101" pitchFamily="2" charset="-122"/>
                <a:ea typeface="等线" panose="02010600030101010101" pitchFamily="2" charset="-122"/>
                <a:cs typeface="Tahoma" panose="020B0604030504040204"/>
              </a:rPr>
              <a:t>C-103</a:t>
            </a:r>
            <a:r>
              <a:rPr sz="3200" b="1" kern="0" spc="-1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合金试验</a:t>
            </a:r>
            <a:r>
              <a:rPr lang="zh-CN" sz="3200" b="1" kern="0" spc="-1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零件</a:t>
            </a:r>
            <a:r>
              <a:rPr lang="en-US" altLang="zh-CN" sz="3200" b="1" kern="0" spc="-1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 </a:t>
            </a:r>
            <a:r>
              <a:rPr sz="3200" b="1" kern="0" spc="-10" dirty="0">
                <a:solidFill>
                  <a:srgbClr val="000000">
                    <a:alpha val="100000"/>
                  </a:srgbClr>
                </a:solidFill>
                <a:latin typeface="等线" panose="02010600030101010101" pitchFamily="2" charset="-122"/>
                <a:ea typeface="等线" panose="02010600030101010101" pitchFamily="2" charset="-122"/>
                <a:cs typeface="Tahoma" panose="020B0604030504040204"/>
              </a:rPr>
              <a:t>1200°C</a:t>
            </a:r>
            <a:r>
              <a:rPr sz="3200" b="1" kern="0" spc="-1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拉伸试验</a:t>
            </a:r>
            <a:endParaRPr sz="3200" b="1" dirty="0">
              <a:latin typeface="等线" panose="02010600030101010101" pitchFamily="2" charset="-122"/>
              <a:ea typeface="等线" panose="02010600030101010101" pitchFamily="2" charset="-122"/>
              <a:cs typeface="宋体" panose="02010600030101010101" pitchFamily="2" charset="-122"/>
            </a:endParaRPr>
          </a:p>
          <a:p>
            <a:pPr marL="2874645" algn="l" rtl="0" eaLnBrk="0">
              <a:lnSpc>
                <a:spcPts val="5285"/>
              </a:lnSpc>
            </a:pPr>
            <a:r>
              <a:rPr sz="2300" b="1" kern="0" spc="5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均在</a:t>
            </a:r>
            <a:r>
              <a:rPr sz="2300" b="1" kern="0" spc="50" dirty="0">
                <a:solidFill>
                  <a:srgbClr val="000000">
                    <a:alpha val="100000"/>
                  </a:srgbClr>
                </a:solidFill>
                <a:latin typeface="等线" panose="02010600030101010101" pitchFamily="2" charset="-122"/>
                <a:ea typeface="等线" panose="02010600030101010101" pitchFamily="2" charset="-122"/>
                <a:cs typeface="Tahoma" panose="020B0604030504040204"/>
              </a:rPr>
              <a:t>1200°C</a:t>
            </a:r>
            <a:r>
              <a:rPr sz="2300" b="1" kern="0" spc="5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下进行测试</a:t>
            </a:r>
            <a:endParaRPr sz="2300" b="1" dirty="0">
              <a:latin typeface="等线" panose="02010600030101010101" pitchFamily="2" charset="-122"/>
              <a:ea typeface="等线" panose="02010600030101010101" pitchFamily="2" charset="-122"/>
              <a:cs typeface="宋体" panose="02010600030101010101" pitchFamily="2" charset="-122"/>
            </a:endParaRPr>
          </a:p>
        </p:txBody>
      </p:sp>
      <p:pic>
        <p:nvPicPr>
          <p:cNvPr id="656" name="picture 656"/>
          <p:cNvPicPr>
            <a:picLocks noChangeAspect="1"/>
          </p:cNvPicPr>
          <p:nvPr/>
        </p:nvPicPr>
        <p:blipFill>
          <a:blip r:embed="rId2"/>
          <a:stretch>
            <a:fillRect/>
          </a:stretch>
        </p:blipFill>
        <p:spPr>
          <a:xfrm rot="21600000">
            <a:off x="9364980" y="461771"/>
            <a:ext cx="2510028" cy="781811"/>
          </a:xfrm>
          <a:prstGeom prst="rect">
            <a:avLst/>
          </a:prstGeom>
        </p:spPr>
      </p:pic>
      <p:sp>
        <p:nvSpPr>
          <p:cNvPr id="658" name="textbox 658"/>
          <p:cNvSpPr/>
          <p:nvPr/>
        </p:nvSpPr>
        <p:spPr>
          <a:xfrm>
            <a:off x="1391386" y="4412742"/>
            <a:ext cx="4213225" cy="332740"/>
          </a:xfrm>
          <a:prstGeom prst="rect">
            <a:avLst/>
          </a:prstGeom>
          <a:noFill/>
          <a:ln w="0" cap="flat">
            <a:noFill/>
            <a:prstDash val="solid"/>
            <a:miter lim="0"/>
          </a:ln>
        </p:spPr>
        <p:txBody>
          <a:bodyPr vert="horz" wrap="square" lIns="0" tIns="0" rIns="0" bIns="0"/>
          <a:lstStyle/>
          <a:p>
            <a:pPr algn="l" rtl="0" eaLnBrk="0">
              <a:lnSpc>
                <a:spcPct val="82000"/>
              </a:lnSpc>
            </a:pPr>
            <a:endParaRPr sz="100" dirty="0">
              <a:latin typeface="微软雅黑" panose="020B0503020204020204" charset="-122"/>
              <a:ea typeface="微软雅黑" panose="020B0503020204020204" charset="-122"/>
              <a:cs typeface="Arial" panose="020B0604020202020204"/>
            </a:endParaRPr>
          </a:p>
          <a:p>
            <a:pPr marL="12700" algn="l" rtl="0" eaLnBrk="0">
              <a:lnSpc>
                <a:spcPct val="83000"/>
              </a:lnSpc>
            </a:pP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0 %       10 %       20</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       30</a:t>
            </a:r>
            <a:r>
              <a:rPr sz="900" kern="0" spc="1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      40 %       50</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       60</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       70 %       80 %</a:t>
            </a:r>
            <a:endParaRPr sz="900" dirty="0">
              <a:latin typeface="微软雅黑" panose="020B0503020204020204" charset="-122"/>
              <a:ea typeface="微软雅黑" panose="020B0503020204020204" charset="-122"/>
              <a:cs typeface="Tahoma" panose="020B0604030504040204"/>
            </a:endParaRPr>
          </a:p>
          <a:p>
            <a:pPr algn="l" rtl="0" eaLnBrk="0">
              <a:lnSpc>
                <a:spcPct val="103000"/>
              </a:lnSpc>
            </a:pPr>
            <a:endParaRPr sz="400" dirty="0">
              <a:latin typeface="微软雅黑" panose="020B0503020204020204" charset="-122"/>
              <a:ea typeface="微软雅黑" panose="020B0503020204020204" charset="-122"/>
              <a:cs typeface="Arial" panose="020B0604020202020204"/>
            </a:endParaRPr>
          </a:p>
          <a:p>
            <a:pPr marL="1813560" algn="l" rtl="0" eaLnBrk="0">
              <a:lnSpc>
                <a:spcPct val="95000"/>
              </a:lnSpc>
              <a:spcBef>
                <a:spcPts val="0"/>
              </a:spcBef>
            </a:pPr>
            <a:r>
              <a:rPr sz="900" kern="0" spc="-10" dirty="0">
                <a:solidFill>
                  <a:srgbClr val="595959">
                    <a:alpha val="100000"/>
                  </a:srgbClr>
                </a:solidFill>
                <a:latin typeface="微软雅黑" panose="020B0503020204020204" charset="-122"/>
                <a:ea typeface="微软雅黑" panose="020B0503020204020204" charset="-122"/>
                <a:cs typeface="宋体" panose="02010600030101010101" pitchFamily="2" charset="-122"/>
              </a:rPr>
              <a:t>应变（</a:t>
            </a:r>
            <a:r>
              <a:rPr sz="900" kern="0" spc="-10" dirty="0">
                <a:solidFill>
                  <a:srgbClr val="595959">
                    <a:alpha val="100000"/>
                  </a:srgbClr>
                </a:solidFill>
                <a:latin typeface="微软雅黑" panose="020B0503020204020204" charset="-122"/>
                <a:ea typeface="微软雅黑" panose="020B0503020204020204" charset="-122"/>
                <a:cs typeface="Tahoma" panose="020B0604030504040204"/>
              </a:rPr>
              <a:t>%</a:t>
            </a:r>
            <a:r>
              <a:rPr sz="900" kern="0" spc="-10" dirty="0">
                <a:solidFill>
                  <a:srgbClr val="595959">
                    <a:alpha val="100000"/>
                  </a:srgbClr>
                </a:solidFill>
                <a:latin typeface="微软雅黑" panose="020B0503020204020204" charset="-122"/>
                <a:ea typeface="微软雅黑" panose="020B0503020204020204" charset="-122"/>
                <a:cs typeface="宋体" panose="02010600030101010101" pitchFamily="2" charset="-122"/>
              </a:rPr>
              <a:t>）</a:t>
            </a:r>
            <a:endParaRPr sz="900" dirty="0">
              <a:latin typeface="微软雅黑" panose="020B0503020204020204" charset="-122"/>
              <a:ea typeface="微软雅黑" panose="020B0503020204020204" charset="-122"/>
              <a:cs typeface="宋体" panose="02010600030101010101" pitchFamily="2" charset="-122"/>
            </a:endParaRPr>
          </a:p>
        </p:txBody>
      </p:sp>
      <p:sp>
        <p:nvSpPr>
          <p:cNvPr id="660" name="textbox 660"/>
          <p:cNvSpPr/>
          <p:nvPr/>
        </p:nvSpPr>
        <p:spPr>
          <a:xfrm>
            <a:off x="7387183" y="4430141"/>
            <a:ext cx="4213225" cy="332740"/>
          </a:xfrm>
          <a:prstGeom prst="rect">
            <a:avLst/>
          </a:prstGeom>
          <a:noFill/>
          <a:ln w="0" cap="flat">
            <a:noFill/>
            <a:prstDash val="solid"/>
            <a:miter lim="0"/>
          </a:ln>
        </p:spPr>
        <p:txBody>
          <a:bodyPr vert="horz" wrap="square" lIns="0" tIns="0" rIns="0" bIns="0"/>
          <a:lstStyle/>
          <a:p>
            <a:pPr algn="l" rtl="0" eaLnBrk="0">
              <a:lnSpc>
                <a:spcPct val="82000"/>
              </a:lnSpc>
            </a:pPr>
            <a:endParaRPr sz="100" dirty="0">
              <a:latin typeface="微软雅黑" panose="020B0503020204020204" charset="-122"/>
              <a:ea typeface="微软雅黑" panose="020B0503020204020204" charset="-122"/>
              <a:cs typeface="Arial" panose="020B0604020202020204"/>
            </a:endParaRPr>
          </a:p>
          <a:p>
            <a:pPr marL="12700" algn="l" rtl="0" eaLnBrk="0">
              <a:lnSpc>
                <a:spcPct val="83000"/>
              </a:lnSpc>
            </a:pP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0 %       10 %       20</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       30</a:t>
            </a:r>
            <a:r>
              <a:rPr sz="900" kern="0" spc="1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      40 %       50</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       60</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20" dirty="0">
                <a:solidFill>
                  <a:srgbClr val="595959">
                    <a:alpha val="100000"/>
                  </a:srgbClr>
                </a:solidFill>
                <a:latin typeface="微软雅黑" panose="020B0503020204020204" charset="-122"/>
                <a:ea typeface="微软雅黑" panose="020B0503020204020204" charset="-122"/>
                <a:cs typeface="Tahoma" panose="020B0604030504040204"/>
              </a:rPr>
              <a:t>%       70 %       80 %</a:t>
            </a:r>
            <a:endParaRPr sz="900" dirty="0">
              <a:latin typeface="微软雅黑" panose="020B0503020204020204" charset="-122"/>
              <a:ea typeface="微软雅黑" panose="020B0503020204020204" charset="-122"/>
              <a:cs typeface="Tahoma" panose="020B0604030504040204"/>
            </a:endParaRPr>
          </a:p>
          <a:p>
            <a:pPr algn="l" rtl="0" eaLnBrk="0">
              <a:lnSpc>
                <a:spcPct val="103000"/>
              </a:lnSpc>
            </a:pPr>
            <a:endParaRPr sz="400" dirty="0">
              <a:latin typeface="微软雅黑" panose="020B0503020204020204" charset="-122"/>
              <a:ea typeface="微软雅黑" panose="020B0503020204020204" charset="-122"/>
              <a:cs typeface="Arial" panose="020B0604020202020204"/>
            </a:endParaRPr>
          </a:p>
          <a:p>
            <a:pPr marL="1813560" algn="l" rtl="0" eaLnBrk="0">
              <a:lnSpc>
                <a:spcPct val="95000"/>
              </a:lnSpc>
              <a:spcBef>
                <a:spcPts val="0"/>
              </a:spcBef>
            </a:pPr>
            <a:r>
              <a:rPr sz="900" kern="0" spc="-10" dirty="0">
                <a:solidFill>
                  <a:srgbClr val="595959">
                    <a:alpha val="100000"/>
                  </a:srgbClr>
                </a:solidFill>
                <a:latin typeface="微软雅黑" panose="020B0503020204020204" charset="-122"/>
                <a:ea typeface="微软雅黑" panose="020B0503020204020204" charset="-122"/>
                <a:cs typeface="宋体" panose="02010600030101010101" pitchFamily="2" charset="-122"/>
              </a:rPr>
              <a:t>应变（</a:t>
            </a:r>
            <a:r>
              <a:rPr sz="900" kern="0" spc="-10" dirty="0">
                <a:solidFill>
                  <a:srgbClr val="595959">
                    <a:alpha val="100000"/>
                  </a:srgbClr>
                </a:solidFill>
                <a:latin typeface="微软雅黑" panose="020B0503020204020204" charset="-122"/>
                <a:ea typeface="微软雅黑" panose="020B0503020204020204" charset="-122"/>
                <a:cs typeface="Tahoma" panose="020B0604030504040204"/>
              </a:rPr>
              <a:t>%</a:t>
            </a:r>
            <a:r>
              <a:rPr sz="900" kern="0" spc="-10" dirty="0">
                <a:solidFill>
                  <a:srgbClr val="595959">
                    <a:alpha val="100000"/>
                  </a:srgbClr>
                </a:solidFill>
                <a:latin typeface="微软雅黑" panose="020B0503020204020204" charset="-122"/>
                <a:ea typeface="微软雅黑" panose="020B0503020204020204" charset="-122"/>
                <a:cs typeface="宋体" panose="02010600030101010101" pitchFamily="2" charset="-122"/>
              </a:rPr>
              <a:t>）</a:t>
            </a:r>
            <a:endParaRPr sz="900" dirty="0">
              <a:latin typeface="微软雅黑" panose="020B0503020204020204" charset="-122"/>
              <a:ea typeface="微软雅黑" panose="020B0503020204020204" charset="-122"/>
              <a:cs typeface="宋体" panose="02010600030101010101" pitchFamily="2" charset="-122"/>
            </a:endParaRPr>
          </a:p>
        </p:txBody>
      </p:sp>
      <p:sp>
        <p:nvSpPr>
          <p:cNvPr id="662" name="textbox 662"/>
          <p:cNvSpPr/>
          <p:nvPr/>
        </p:nvSpPr>
        <p:spPr>
          <a:xfrm>
            <a:off x="6945883" y="2019655"/>
            <a:ext cx="473075" cy="2392679"/>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微软雅黑" panose="020B0503020204020204" charset="-122"/>
              <a:ea typeface="微软雅黑" panose="020B0503020204020204" charset="-122"/>
              <a:cs typeface="Arial" panose="020B0604020202020204"/>
            </a:endParaRPr>
          </a:p>
          <a:p>
            <a:pPr marL="21590" algn="l" rtl="0" eaLnBrk="0">
              <a:lnSpc>
                <a:spcPct val="83000"/>
              </a:lnSpc>
            </a:pP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500</a:t>
            </a:r>
            <a:r>
              <a:rPr sz="900" kern="0" spc="5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MPa</a:t>
            </a:r>
            <a:endParaRPr sz="900" dirty="0">
              <a:latin typeface="微软雅黑" panose="020B0503020204020204" charset="-122"/>
              <a:ea typeface="微软雅黑" panose="020B0503020204020204" charset="-122"/>
              <a:cs typeface="Tahoma" panose="020B0604030504040204"/>
            </a:endParaRPr>
          </a:p>
          <a:p>
            <a:pPr marL="12700" algn="l" rtl="0" eaLnBrk="0">
              <a:lnSpc>
                <a:spcPct val="83000"/>
              </a:lnSpc>
              <a:spcBef>
                <a:spcPts val="880"/>
              </a:spcBef>
            </a:pPr>
            <a:r>
              <a:rPr sz="900" kern="0" spc="-30" dirty="0">
                <a:solidFill>
                  <a:srgbClr val="595959">
                    <a:alpha val="100000"/>
                  </a:srgbClr>
                </a:solidFill>
                <a:latin typeface="微软雅黑" panose="020B0503020204020204" charset="-122"/>
                <a:ea typeface="微软雅黑" panose="020B0503020204020204" charset="-122"/>
                <a:cs typeface="Tahoma" panose="020B0604030504040204"/>
              </a:rPr>
              <a:t>450</a:t>
            </a:r>
            <a:r>
              <a:rPr sz="900" kern="0" spc="3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30" dirty="0">
                <a:solidFill>
                  <a:srgbClr val="595959">
                    <a:alpha val="100000"/>
                  </a:srgbClr>
                </a:solidFill>
                <a:latin typeface="微软雅黑" panose="020B0503020204020204" charset="-122"/>
                <a:ea typeface="微软雅黑" panose="020B0503020204020204" charset="-122"/>
                <a:cs typeface="Tahoma" panose="020B0604030504040204"/>
              </a:rPr>
              <a:t>MPa</a:t>
            </a:r>
            <a:endParaRPr sz="900" dirty="0">
              <a:latin typeface="微软雅黑" panose="020B0503020204020204" charset="-122"/>
              <a:ea typeface="微软雅黑" panose="020B0503020204020204" charset="-122"/>
              <a:cs typeface="Tahoma" panose="020B0604030504040204"/>
            </a:endParaRPr>
          </a:p>
          <a:p>
            <a:pPr marL="12700" algn="l" rtl="0" eaLnBrk="0">
              <a:lnSpc>
                <a:spcPct val="83000"/>
              </a:lnSpc>
              <a:spcBef>
                <a:spcPts val="880"/>
              </a:spcBef>
            </a:pPr>
            <a:r>
              <a:rPr sz="900" kern="0" spc="-30" dirty="0">
                <a:solidFill>
                  <a:srgbClr val="595959">
                    <a:alpha val="100000"/>
                  </a:srgbClr>
                </a:solidFill>
                <a:latin typeface="微软雅黑" panose="020B0503020204020204" charset="-122"/>
                <a:ea typeface="微软雅黑" panose="020B0503020204020204" charset="-122"/>
                <a:cs typeface="Tahoma" panose="020B0604030504040204"/>
              </a:rPr>
              <a:t>400</a:t>
            </a:r>
            <a:r>
              <a:rPr sz="900" kern="0" spc="3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30" dirty="0">
                <a:solidFill>
                  <a:srgbClr val="595959">
                    <a:alpha val="100000"/>
                  </a:srgbClr>
                </a:solidFill>
                <a:latin typeface="微软雅黑" panose="020B0503020204020204" charset="-122"/>
                <a:ea typeface="微软雅黑" panose="020B0503020204020204" charset="-122"/>
                <a:cs typeface="Tahoma" panose="020B0604030504040204"/>
              </a:rPr>
              <a:t>MPa</a:t>
            </a:r>
            <a:endParaRPr sz="900" dirty="0">
              <a:latin typeface="微软雅黑" panose="020B0503020204020204" charset="-122"/>
              <a:ea typeface="微软雅黑" panose="020B0503020204020204" charset="-122"/>
              <a:cs typeface="Tahoma" panose="020B0604030504040204"/>
            </a:endParaRPr>
          </a:p>
          <a:p>
            <a:pPr marL="17780" algn="l" rtl="0" eaLnBrk="0">
              <a:lnSpc>
                <a:spcPct val="83000"/>
              </a:lnSpc>
              <a:spcBef>
                <a:spcPts val="880"/>
              </a:spcBef>
            </a:pP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350</a:t>
            </a:r>
            <a:r>
              <a:rPr sz="900" kern="0" spc="6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MPa</a:t>
            </a:r>
            <a:endParaRPr sz="900" dirty="0">
              <a:latin typeface="微软雅黑" panose="020B0503020204020204" charset="-122"/>
              <a:ea typeface="微软雅黑" panose="020B0503020204020204" charset="-122"/>
              <a:cs typeface="Tahoma" panose="020B0604030504040204"/>
            </a:endParaRPr>
          </a:p>
          <a:p>
            <a:pPr marL="17780" algn="l" rtl="0" eaLnBrk="0">
              <a:lnSpc>
                <a:spcPct val="83000"/>
              </a:lnSpc>
              <a:spcBef>
                <a:spcPts val="880"/>
              </a:spcBef>
            </a:pP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300</a:t>
            </a:r>
            <a:r>
              <a:rPr sz="900" kern="0" spc="6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MPa</a:t>
            </a:r>
            <a:endParaRPr sz="900" dirty="0">
              <a:latin typeface="微软雅黑" panose="020B0503020204020204" charset="-122"/>
              <a:ea typeface="微软雅黑" panose="020B0503020204020204" charset="-122"/>
              <a:cs typeface="Tahoma" panose="020B0604030504040204"/>
            </a:endParaRPr>
          </a:p>
          <a:p>
            <a:pPr marL="19050" algn="l" rtl="0" eaLnBrk="0">
              <a:lnSpc>
                <a:spcPct val="83000"/>
              </a:lnSpc>
              <a:spcBef>
                <a:spcPts val="880"/>
              </a:spcBef>
            </a:pP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250</a:t>
            </a:r>
            <a:r>
              <a:rPr sz="900" kern="0" spc="6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MPa</a:t>
            </a:r>
            <a:endParaRPr sz="900" dirty="0">
              <a:latin typeface="微软雅黑" panose="020B0503020204020204" charset="-122"/>
              <a:ea typeface="微软雅黑" panose="020B0503020204020204" charset="-122"/>
              <a:cs typeface="Tahoma" panose="020B0604030504040204"/>
            </a:endParaRPr>
          </a:p>
          <a:p>
            <a:pPr marL="19050" algn="l" rtl="0" eaLnBrk="0">
              <a:lnSpc>
                <a:spcPct val="83000"/>
              </a:lnSpc>
              <a:spcBef>
                <a:spcPts val="880"/>
              </a:spcBef>
            </a:pP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200</a:t>
            </a:r>
            <a:r>
              <a:rPr sz="900" kern="0" spc="6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MPa</a:t>
            </a:r>
            <a:endParaRPr sz="900" dirty="0">
              <a:latin typeface="微软雅黑" panose="020B0503020204020204" charset="-122"/>
              <a:ea typeface="微软雅黑" panose="020B0503020204020204" charset="-122"/>
              <a:cs typeface="Tahoma" panose="020B0604030504040204"/>
            </a:endParaRPr>
          </a:p>
          <a:p>
            <a:pPr marL="33020" algn="l" rtl="0" eaLnBrk="0">
              <a:lnSpc>
                <a:spcPct val="83000"/>
              </a:lnSpc>
              <a:spcBef>
                <a:spcPts val="880"/>
              </a:spcBef>
            </a:pP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150 MPa</a:t>
            </a:r>
            <a:endParaRPr sz="900" dirty="0">
              <a:latin typeface="微软雅黑" panose="020B0503020204020204" charset="-122"/>
              <a:ea typeface="微软雅黑" panose="020B0503020204020204" charset="-122"/>
              <a:cs typeface="Tahoma" panose="020B0604030504040204"/>
            </a:endParaRPr>
          </a:p>
          <a:p>
            <a:pPr marL="33020" algn="l" rtl="0" eaLnBrk="0">
              <a:lnSpc>
                <a:spcPct val="83000"/>
              </a:lnSpc>
              <a:spcBef>
                <a:spcPts val="880"/>
              </a:spcBef>
            </a:pP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100 MPa</a:t>
            </a:r>
            <a:endParaRPr sz="900" dirty="0">
              <a:latin typeface="微软雅黑" panose="020B0503020204020204" charset="-122"/>
              <a:ea typeface="微软雅黑" panose="020B0503020204020204" charset="-122"/>
              <a:cs typeface="Tahoma" panose="020B0604030504040204"/>
            </a:endParaRPr>
          </a:p>
          <a:p>
            <a:pPr algn="r" rtl="0" eaLnBrk="0">
              <a:lnSpc>
                <a:spcPct val="83000"/>
              </a:lnSpc>
              <a:spcBef>
                <a:spcPts val="880"/>
              </a:spcBef>
            </a:pP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50 MPa</a:t>
            </a:r>
            <a:endParaRPr sz="900" dirty="0">
              <a:latin typeface="微软雅黑" panose="020B0503020204020204" charset="-122"/>
              <a:ea typeface="微软雅黑" panose="020B0503020204020204" charset="-122"/>
              <a:cs typeface="Tahoma" panose="020B0604030504040204"/>
            </a:endParaRPr>
          </a:p>
          <a:p>
            <a:pPr algn="l" rtl="0" eaLnBrk="0">
              <a:lnSpc>
                <a:spcPct val="104000"/>
              </a:lnSpc>
            </a:pPr>
            <a:endParaRPr sz="700" dirty="0">
              <a:latin typeface="微软雅黑" panose="020B0503020204020204" charset="-122"/>
              <a:ea typeface="微软雅黑" panose="020B0503020204020204" charset="-122"/>
              <a:cs typeface="Arial" panose="020B0604020202020204"/>
            </a:endParaRPr>
          </a:p>
          <a:p>
            <a:pPr marL="141605" algn="l" rtl="0" eaLnBrk="0">
              <a:lnSpc>
                <a:spcPct val="83000"/>
              </a:lnSpc>
            </a:pP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0 MPa</a:t>
            </a:r>
            <a:endParaRPr sz="900" dirty="0">
              <a:latin typeface="微软雅黑" panose="020B0503020204020204" charset="-122"/>
              <a:ea typeface="微软雅黑" panose="020B0503020204020204" charset="-122"/>
              <a:cs typeface="Tahoma" panose="020B0604030504040204"/>
            </a:endParaRPr>
          </a:p>
        </p:txBody>
      </p:sp>
      <p:sp>
        <p:nvSpPr>
          <p:cNvPr id="664" name="textbox 664"/>
          <p:cNvSpPr/>
          <p:nvPr/>
        </p:nvSpPr>
        <p:spPr>
          <a:xfrm>
            <a:off x="950467" y="2002256"/>
            <a:ext cx="473075" cy="2392679"/>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微软雅黑" panose="020B0503020204020204" charset="-122"/>
              <a:ea typeface="微软雅黑" panose="020B0503020204020204" charset="-122"/>
              <a:cs typeface="Arial" panose="020B0604020202020204"/>
            </a:endParaRPr>
          </a:p>
          <a:p>
            <a:pPr marL="21590" algn="l" rtl="0" eaLnBrk="0">
              <a:lnSpc>
                <a:spcPct val="83000"/>
              </a:lnSpc>
            </a:pP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500</a:t>
            </a:r>
            <a:r>
              <a:rPr sz="900" kern="0" spc="5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MPa</a:t>
            </a:r>
            <a:endParaRPr sz="900" dirty="0">
              <a:latin typeface="微软雅黑" panose="020B0503020204020204" charset="-122"/>
              <a:ea typeface="微软雅黑" panose="020B0503020204020204" charset="-122"/>
              <a:cs typeface="Tahoma" panose="020B0604030504040204"/>
            </a:endParaRPr>
          </a:p>
          <a:p>
            <a:pPr marL="12700" algn="l" rtl="0" eaLnBrk="0">
              <a:lnSpc>
                <a:spcPct val="83000"/>
              </a:lnSpc>
              <a:spcBef>
                <a:spcPts val="880"/>
              </a:spcBef>
            </a:pPr>
            <a:r>
              <a:rPr sz="900" kern="0" spc="-30" dirty="0">
                <a:solidFill>
                  <a:srgbClr val="595959">
                    <a:alpha val="100000"/>
                  </a:srgbClr>
                </a:solidFill>
                <a:latin typeface="微软雅黑" panose="020B0503020204020204" charset="-122"/>
                <a:ea typeface="微软雅黑" panose="020B0503020204020204" charset="-122"/>
                <a:cs typeface="Tahoma" panose="020B0604030504040204"/>
              </a:rPr>
              <a:t>450</a:t>
            </a:r>
            <a:r>
              <a:rPr sz="900" kern="0" spc="3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30" dirty="0">
                <a:solidFill>
                  <a:srgbClr val="595959">
                    <a:alpha val="100000"/>
                  </a:srgbClr>
                </a:solidFill>
                <a:latin typeface="微软雅黑" panose="020B0503020204020204" charset="-122"/>
                <a:ea typeface="微软雅黑" panose="020B0503020204020204" charset="-122"/>
                <a:cs typeface="Tahoma" panose="020B0604030504040204"/>
              </a:rPr>
              <a:t>MPa</a:t>
            </a:r>
            <a:endParaRPr sz="900" dirty="0">
              <a:latin typeface="微软雅黑" panose="020B0503020204020204" charset="-122"/>
              <a:ea typeface="微软雅黑" panose="020B0503020204020204" charset="-122"/>
              <a:cs typeface="Tahoma" panose="020B0604030504040204"/>
            </a:endParaRPr>
          </a:p>
          <a:p>
            <a:pPr marL="12700" algn="l" rtl="0" eaLnBrk="0">
              <a:lnSpc>
                <a:spcPct val="83000"/>
              </a:lnSpc>
              <a:spcBef>
                <a:spcPts val="880"/>
              </a:spcBef>
            </a:pPr>
            <a:r>
              <a:rPr sz="900" kern="0" spc="-30" dirty="0">
                <a:solidFill>
                  <a:srgbClr val="595959">
                    <a:alpha val="100000"/>
                  </a:srgbClr>
                </a:solidFill>
                <a:latin typeface="微软雅黑" panose="020B0503020204020204" charset="-122"/>
                <a:ea typeface="微软雅黑" panose="020B0503020204020204" charset="-122"/>
                <a:cs typeface="Tahoma" panose="020B0604030504040204"/>
              </a:rPr>
              <a:t>400</a:t>
            </a:r>
            <a:r>
              <a:rPr sz="900" kern="0" spc="3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30" dirty="0">
                <a:solidFill>
                  <a:srgbClr val="595959">
                    <a:alpha val="100000"/>
                  </a:srgbClr>
                </a:solidFill>
                <a:latin typeface="微软雅黑" panose="020B0503020204020204" charset="-122"/>
                <a:ea typeface="微软雅黑" panose="020B0503020204020204" charset="-122"/>
                <a:cs typeface="Tahoma" panose="020B0604030504040204"/>
              </a:rPr>
              <a:t>MPa</a:t>
            </a:r>
            <a:endParaRPr sz="900" dirty="0">
              <a:latin typeface="微软雅黑" panose="020B0503020204020204" charset="-122"/>
              <a:ea typeface="微软雅黑" panose="020B0503020204020204" charset="-122"/>
              <a:cs typeface="Tahoma" panose="020B0604030504040204"/>
            </a:endParaRPr>
          </a:p>
          <a:p>
            <a:pPr marL="17780" algn="l" rtl="0" eaLnBrk="0">
              <a:lnSpc>
                <a:spcPct val="83000"/>
              </a:lnSpc>
              <a:spcBef>
                <a:spcPts val="880"/>
              </a:spcBef>
            </a:pP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350</a:t>
            </a:r>
            <a:r>
              <a:rPr sz="900" kern="0" spc="6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MPa</a:t>
            </a:r>
            <a:endParaRPr sz="900" dirty="0">
              <a:latin typeface="微软雅黑" panose="020B0503020204020204" charset="-122"/>
              <a:ea typeface="微软雅黑" panose="020B0503020204020204" charset="-122"/>
              <a:cs typeface="Tahoma" panose="020B0604030504040204"/>
            </a:endParaRPr>
          </a:p>
          <a:p>
            <a:pPr marL="17780" algn="l" rtl="0" eaLnBrk="0">
              <a:lnSpc>
                <a:spcPct val="83000"/>
              </a:lnSpc>
              <a:spcBef>
                <a:spcPts val="880"/>
              </a:spcBef>
            </a:pP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300</a:t>
            </a:r>
            <a:r>
              <a:rPr sz="900" kern="0" spc="6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MPa</a:t>
            </a:r>
            <a:endParaRPr sz="900" dirty="0">
              <a:latin typeface="微软雅黑" panose="020B0503020204020204" charset="-122"/>
              <a:ea typeface="微软雅黑" panose="020B0503020204020204" charset="-122"/>
              <a:cs typeface="Tahoma" panose="020B0604030504040204"/>
            </a:endParaRPr>
          </a:p>
          <a:p>
            <a:pPr marL="19050" algn="l" rtl="0" eaLnBrk="0">
              <a:lnSpc>
                <a:spcPct val="83000"/>
              </a:lnSpc>
              <a:spcBef>
                <a:spcPts val="880"/>
              </a:spcBef>
            </a:pP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250</a:t>
            </a:r>
            <a:r>
              <a:rPr sz="900" kern="0" spc="60" dirty="0">
                <a:solidFill>
                  <a:srgbClr val="595959">
                    <a:alpha val="100000"/>
                  </a:srgbClr>
                </a:solidFill>
                <a:latin typeface="微软雅黑" panose="020B0503020204020204" charset="-122"/>
                <a:ea typeface="微软雅黑" panose="020B0503020204020204" charset="-122"/>
                <a:cs typeface="Tahoma" panose="020B0604030504040204"/>
              </a:rPr>
              <a:t> </a:t>
            </a: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MPa</a:t>
            </a:r>
            <a:endParaRPr sz="900" dirty="0">
              <a:latin typeface="微软雅黑" panose="020B0503020204020204" charset="-122"/>
              <a:ea typeface="微软雅黑" panose="020B0503020204020204" charset="-122"/>
              <a:cs typeface="Tahoma" panose="020B0604030504040204"/>
            </a:endParaRPr>
          </a:p>
          <a:p>
            <a:pPr marL="19050" algn="l" rtl="0" eaLnBrk="0">
              <a:lnSpc>
                <a:spcPct val="83000"/>
              </a:lnSpc>
              <a:spcBef>
                <a:spcPts val="880"/>
              </a:spcBef>
            </a:pP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200 MPa</a:t>
            </a:r>
            <a:endParaRPr sz="900" dirty="0">
              <a:latin typeface="微软雅黑" panose="020B0503020204020204" charset="-122"/>
              <a:ea typeface="微软雅黑" panose="020B0503020204020204" charset="-122"/>
              <a:cs typeface="Tahoma" panose="020B0604030504040204"/>
            </a:endParaRPr>
          </a:p>
          <a:p>
            <a:pPr marL="33020" algn="l" rtl="0" eaLnBrk="0">
              <a:lnSpc>
                <a:spcPct val="83000"/>
              </a:lnSpc>
              <a:spcBef>
                <a:spcPts val="880"/>
              </a:spcBef>
            </a:pP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150 MPa</a:t>
            </a:r>
            <a:endParaRPr sz="900" dirty="0">
              <a:latin typeface="微软雅黑" panose="020B0503020204020204" charset="-122"/>
              <a:ea typeface="微软雅黑" panose="020B0503020204020204" charset="-122"/>
              <a:cs typeface="Tahoma" panose="020B0604030504040204"/>
            </a:endParaRPr>
          </a:p>
          <a:p>
            <a:pPr marL="33020" algn="l" rtl="0" eaLnBrk="0">
              <a:lnSpc>
                <a:spcPct val="83000"/>
              </a:lnSpc>
              <a:spcBef>
                <a:spcPts val="880"/>
              </a:spcBef>
            </a:pP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100 MPa</a:t>
            </a:r>
            <a:endParaRPr sz="900" dirty="0">
              <a:latin typeface="微软雅黑" panose="020B0503020204020204" charset="-122"/>
              <a:ea typeface="微软雅黑" panose="020B0503020204020204" charset="-122"/>
              <a:cs typeface="Tahoma" panose="020B0604030504040204"/>
            </a:endParaRPr>
          </a:p>
          <a:p>
            <a:pPr algn="r" rtl="0" eaLnBrk="0">
              <a:lnSpc>
                <a:spcPct val="83000"/>
              </a:lnSpc>
              <a:spcBef>
                <a:spcPts val="880"/>
              </a:spcBef>
            </a:pP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50 MPa</a:t>
            </a:r>
            <a:endParaRPr sz="900" dirty="0">
              <a:latin typeface="微软雅黑" panose="020B0503020204020204" charset="-122"/>
              <a:ea typeface="微软雅黑" panose="020B0503020204020204" charset="-122"/>
              <a:cs typeface="Tahoma" panose="020B0604030504040204"/>
            </a:endParaRPr>
          </a:p>
          <a:p>
            <a:pPr algn="l" rtl="0" eaLnBrk="0">
              <a:lnSpc>
                <a:spcPct val="104000"/>
              </a:lnSpc>
            </a:pPr>
            <a:endParaRPr sz="700" dirty="0">
              <a:latin typeface="微软雅黑" panose="020B0503020204020204" charset="-122"/>
              <a:ea typeface="微软雅黑" panose="020B0503020204020204" charset="-122"/>
              <a:cs typeface="Arial" panose="020B0604020202020204"/>
            </a:endParaRPr>
          </a:p>
          <a:p>
            <a:pPr marL="141605" algn="l" rtl="0" eaLnBrk="0">
              <a:lnSpc>
                <a:spcPct val="83000"/>
              </a:lnSpc>
            </a:pPr>
            <a:r>
              <a:rPr sz="900" kern="0" spc="-40" dirty="0">
                <a:solidFill>
                  <a:srgbClr val="595959">
                    <a:alpha val="100000"/>
                  </a:srgbClr>
                </a:solidFill>
                <a:latin typeface="微软雅黑" panose="020B0503020204020204" charset="-122"/>
                <a:ea typeface="微软雅黑" panose="020B0503020204020204" charset="-122"/>
                <a:cs typeface="Tahoma" panose="020B0604030504040204"/>
              </a:rPr>
              <a:t>0 MPa</a:t>
            </a:r>
            <a:endParaRPr sz="900" dirty="0">
              <a:latin typeface="微软雅黑" panose="020B0503020204020204" charset="-122"/>
              <a:ea typeface="微软雅黑" panose="020B0503020204020204" charset="-122"/>
              <a:cs typeface="Tahoma" panose="020B0604030504040204"/>
            </a:endParaRPr>
          </a:p>
        </p:txBody>
      </p:sp>
      <p:pic>
        <p:nvPicPr>
          <p:cNvPr id="668" name="picture 668"/>
          <p:cNvPicPr>
            <a:picLocks noChangeAspect="1"/>
          </p:cNvPicPr>
          <p:nvPr/>
        </p:nvPicPr>
        <p:blipFill>
          <a:blip r:embed="rId3"/>
          <a:stretch>
            <a:fillRect/>
          </a:stretch>
        </p:blipFill>
        <p:spPr>
          <a:xfrm rot="21600000">
            <a:off x="1498091" y="2869691"/>
            <a:ext cx="295656" cy="1449323"/>
          </a:xfrm>
          <a:prstGeom prst="rect">
            <a:avLst/>
          </a:prstGeom>
        </p:spPr>
      </p:pic>
      <p:pic>
        <p:nvPicPr>
          <p:cNvPr id="670" name="picture 670"/>
          <p:cNvPicPr>
            <a:picLocks noChangeAspect="1"/>
          </p:cNvPicPr>
          <p:nvPr/>
        </p:nvPicPr>
        <p:blipFill>
          <a:blip r:embed="rId4"/>
          <a:stretch>
            <a:fillRect/>
          </a:stretch>
        </p:blipFill>
        <p:spPr>
          <a:xfrm rot="21600000">
            <a:off x="5687313" y="3013582"/>
            <a:ext cx="1031875" cy="395897"/>
          </a:xfrm>
          <a:prstGeom prst="rect">
            <a:avLst/>
          </a:prstGeom>
        </p:spPr>
      </p:pic>
      <p:sp>
        <p:nvSpPr>
          <p:cNvPr id="672" name="textbox 672"/>
          <p:cNvSpPr/>
          <p:nvPr/>
        </p:nvSpPr>
        <p:spPr>
          <a:xfrm>
            <a:off x="2167805" y="1778699"/>
            <a:ext cx="2298064" cy="229234"/>
          </a:xfrm>
          <a:prstGeom prst="rect">
            <a:avLst/>
          </a:prstGeom>
          <a:noFill/>
          <a:ln w="0" cap="flat">
            <a:noFill/>
            <a:prstDash val="solid"/>
            <a:miter lim="0"/>
          </a:ln>
        </p:spPr>
        <p:txBody>
          <a:bodyPr vert="horz" wrap="square" lIns="0" tIns="0" rIns="0" bIns="0"/>
          <a:lstStyle/>
          <a:p>
            <a:pPr algn="l" rtl="0" eaLnBrk="0">
              <a:lnSpc>
                <a:spcPct val="89000"/>
              </a:lnSpc>
            </a:pPr>
            <a:endParaRPr sz="100" dirty="0">
              <a:latin typeface="微软雅黑" panose="020B0503020204020204" charset="-122"/>
              <a:ea typeface="微软雅黑" panose="020B0503020204020204" charset="-122"/>
              <a:cs typeface="Arial" panose="020B0604020202020204"/>
            </a:endParaRPr>
          </a:p>
          <a:p>
            <a:pPr marL="12700" algn="l" rtl="0" eaLnBrk="0">
              <a:lnSpc>
                <a:spcPct val="95000"/>
              </a:lnSpc>
            </a:pPr>
            <a:r>
              <a:rPr lang="zh-CN" sz="1400" kern="0" spc="0" dirty="0">
                <a:solidFill>
                  <a:srgbClr val="595959">
                    <a:alpha val="100000"/>
                  </a:srgbClr>
                </a:solidFill>
                <a:latin typeface="微软雅黑" panose="020B0503020204020204" charset="-122"/>
                <a:ea typeface="微软雅黑" panose="020B0503020204020204" charset="-122"/>
                <a:cs typeface="宋体" panose="02010600030101010101" pitchFamily="2" charset="-122"/>
              </a:rPr>
              <a:t>喷涂后</a:t>
            </a:r>
            <a:r>
              <a:rPr sz="1400" kern="0" spc="0" dirty="0">
                <a:solidFill>
                  <a:srgbClr val="595959">
                    <a:alpha val="100000"/>
                  </a:srgbClr>
                </a:solidFill>
                <a:latin typeface="微软雅黑" panose="020B0503020204020204" charset="-122"/>
                <a:ea typeface="微软雅黑" panose="020B0503020204020204" charset="-122"/>
                <a:cs typeface="宋体" panose="02010600030101010101" pitchFamily="2" charset="-122"/>
              </a:rPr>
              <a:t>，</a:t>
            </a:r>
            <a:r>
              <a:rPr sz="1400" kern="0" spc="0" dirty="0">
                <a:solidFill>
                  <a:srgbClr val="595959">
                    <a:alpha val="100000"/>
                  </a:srgbClr>
                </a:solidFill>
                <a:latin typeface="微软雅黑" panose="020B0503020204020204" charset="-122"/>
                <a:ea typeface="微软雅黑" panose="020B0503020204020204" charset="-122"/>
                <a:cs typeface="Tahoma" panose="020B0604030504040204"/>
              </a:rPr>
              <a:t>120</a:t>
            </a:r>
            <a:r>
              <a:rPr sz="1400" kern="0" spc="-10" dirty="0">
                <a:solidFill>
                  <a:srgbClr val="595959">
                    <a:alpha val="100000"/>
                  </a:srgbClr>
                </a:solidFill>
                <a:latin typeface="微软雅黑" panose="020B0503020204020204" charset="-122"/>
                <a:ea typeface="微软雅黑" panose="020B0503020204020204" charset="-122"/>
                <a:cs typeface="Tahoma" panose="020B0604030504040204"/>
              </a:rPr>
              <a:t>0°C</a:t>
            </a:r>
            <a:r>
              <a:rPr sz="1400" kern="0" spc="-10" dirty="0">
                <a:solidFill>
                  <a:srgbClr val="595959">
                    <a:alpha val="100000"/>
                  </a:srgbClr>
                </a:solidFill>
                <a:latin typeface="微软雅黑" panose="020B0503020204020204" charset="-122"/>
                <a:ea typeface="微软雅黑" panose="020B0503020204020204" charset="-122"/>
                <a:cs typeface="宋体" panose="02010600030101010101" pitchFamily="2" charset="-122"/>
              </a:rPr>
              <a:t>下测试</a:t>
            </a:r>
            <a:endParaRPr sz="1400" dirty="0">
              <a:latin typeface="微软雅黑" panose="020B0503020204020204" charset="-122"/>
              <a:ea typeface="微软雅黑" panose="020B0503020204020204" charset="-122"/>
              <a:cs typeface="宋体" panose="02010600030101010101" pitchFamily="2" charset="-122"/>
            </a:endParaRPr>
          </a:p>
        </p:txBody>
      </p:sp>
      <p:sp>
        <p:nvSpPr>
          <p:cNvPr id="674" name="textbox 674"/>
          <p:cNvSpPr/>
          <p:nvPr/>
        </p:nvSpPr>
        <p:spPr>
          <a:xfrm>
            <a:off x="8124109" y="1815250"/>
            <a:ext cx="2218055" cy="24765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微软雅黑" panose="020B0503020204020204" charset="-122"/>
              <a:ea typeface="微软雅黑" panose="020B0503020204020204" charset="-122"/>
              <a:cs typeface="Arial" panose="020B0604020202020204"/>
            </a:endParaRPr>
          </a:p>
          <a:p>
            <a:pPr marL="12700" algn="l" rtl="0" eaLnBrk="0">
              <a:lnSpc>
                <a:spcPct val="96000"/>
              </a:lnSpc>
            </a:pPr>
            <a:r>
              <a:rPr sz="1400" kern="0" spc="-20" dirty="0">
                <a:solidFill>
                  <a:srgbClr val="595959">
                    <a:alpha val="100000"/>
                  </a:srgbClr>
                </a:solidFill>
                <a:latin typeface="微软雅黑" panose="020B0503020204020204" charset="-122"/>
                <a:ea typeface="微软雅黑" panose="020B0503020204020204" charset="-122"/>
                <a:cs typeface="宋体" panose="02010600030101010101" pitchFamily="2" charset="-122"/>
              </a:rPr>
              <a:t>热处理</a:t>
            </a:r>
            <a:r>
              <a:rPr lang="zh-CN" sz="1400" kern="0" spc="-20" dirty="0">
                <a:solidFill>
                  <a:srgbClr val="595959">
                    <a:alpha val="100000"/>
                  </a:srgbClr>
                </a:solidFill>
                <a:latin typeface="微软雅黑" panose="020B0503020204020204" charset="-122"/>
                <a:ea typeface="微软雅黑" panose="020B0503020204020204" charset="-122"/>
                <a:cs typeface="宋体" panose="02010600030101010101" pitchFamily="2" charset="-122"/>
              </a:rPr>
              <a:t>后</a:t>
            </a:r>
            <a:r>
              <a:rPr sz="1400" kern="0" spc="-20" dirty="0">
                <a:solidFill>
                  <a:srgbClr val="595959">
                    <a:alpha val="100000"/>
                  </a:srgbClr>
                </a:solidFill>
                <a:latin typeface="微软雅黑" panose="020B0503020204020204" charset="-122"/>
                <a:ea typeface="微软雅黑" panose="020B0503020204020204" charset="-122"/>
                <a:cs typeface="宋体" panose="02010600030101010101" pitchFamily="2" charset="-122"/>
              </a:rPr>
              <a:t>，</a:t>
            </a:r>
            <a:r>
              <a:rPr sz="1400" kern="0" spc="-20" dirty="0">
                <a:solidFill>
                  <a:srgbClr val="595959">
                    <a:alpha val="100000"/>
                  </a:srgbClr>
                </a:solidFill>
                <a:latin typeface="微软雅黑" panose="020B0503020204020204" charset="-122"/>
                <a:ea typeface="微软雅黑" panose="020B0503020204020204" charset="-122"/>
                <a:cs typeface="Tahoma" panose="020B0604030504040204"/>
              </a:rPr>
              <a:t>1200°C</a:t>
            </a:r>
            <a:r>
              <a:rPr sz="1400" kern="0" spc="-20" dirty="0">
                <a:solidFill>
                  <a:srgbClr val="595959">
                    <a:alpha val="100000"/>
                  </a:srgbClr>
                </a:solidFill>
                <a:latin typeface="微软雅黑" panose="020B0503020204020204" charset="-122"/>
                <a:ea typeface="微软雅黑" panose="020B0503020204020204" charset="-122"/>
                <a:cs typeface="宋体" panose="02010600030101010101" pitchFamily="2" charset="-122"/>
              </a:rPr>
              <a:t>下测试</a:t>
            </a:r>
            <a:endParaRPr sz="1400" dirty="0">
              <a:latin typeface="微软雅黑" panose="020B0503020204020204" charset="-122"/>
              <a:ea typeface="微软雅黑" panose="020B0503020204020204" charset="-122"/>
              <a:cs typeface="宋体" panose="02010600030101010101" pitchFamily="2" charset="-122"/>
            </a:endParaRPr>
          </a:p>
        </p:txBody>
      </p:sp>
      <p:sp>
        <p:nvSpPr>
          <p:cNvPr id="676" name="textbox 676"/>
          <p:cNvSpPr/>
          <p:nvPr/>
        </p:nvSpPr>
        <p:spPr>
          <a:xfrm rot="16200000">
            <a:off x="6721907" y="3232355"/>
            <a:ext cx="252095" cy="172720"/>
          </a:xfrm>
          <a:prstGeom prst="rect">
            <a:avLst/>
          </a:prstGeom>
          <a:noFill/>
          <a:ln w="0" cap="flat">
            <a:noFill/>
            <a:prstDash val="solid"/>
            <a:miter lim="0"/>
          </a:ln>
        </p:spPr>
        <p:txBody>
          <a:bodyPr vert="horz" wrap="square" lIns="0" tIns="0" rIns="0" bIns="0"/>
          <a:lstStyle/>
          <a:p>
            <a:pPr algn="l" rtl="0" eaLnBrk="0">
              <a:lnSpc>
                <a:spcPct val="191000"/>
              </a:lnSpc>
            </a:pPr>
            <a:endParaRPr sz="100" dirty="0">
              <a:latin typeface="微软雅黑" panose="020B0503020204020204" charset="-122"/>
              <a:ea typeface="微软雅黑" panose="020B0503020204020204" charset="-122"/>
              <a:cs typeface="Arial" panose="020B0604020202020204"/>
            </a:endParaRPr>
          </a:p>
          <a:p>
            <a:pPr marL="12700" algn="l" rtl="0" eaLnBrk="0">
              <a:lnSpc>
                <a:spcPct val="95000"/>
              </a:lnSpc>
            </a:pPr>
            <a:r>
              <a:rPr sz="900" kern="0" spc="-20" dirty="0">
                <a:solidFill>
                  <a:srgbClr val="595959">
                    <a:alpha val="100000"/>
                  </a:srgbClr>
                </a:solidFill>
                <a:latin typeface="微软雅黑" panose="020B0503020204020204" charset="-122"/>
                <a:ea typeface="微软雅黑" panose="020B0503020204020204" charset="-122"/>
                <a:cs typeface="宋体" panose="02010600030101010101" pitchFamily="2" charset="-122"/>
              </a:rPr>
              <a:t>强度</a:t>
            </a:r>
            <a:endParaRPr sz="900" dirty="0">
              <a:latin typeface="微软雅黑" panose="020B0503020204020204" charset="-122"/>
              <a:ea typeface="微软雅黑" panose="020B0503020204020204" charset="-122"/>
              <a:cs typeface="宋体" panose="02010600030101010101" pitchFamily="2" charset="-122"/>
            </a:endParaRPr>
          </a:p>
        </p:txBody>
      </p:sp>
      <p:sp>
        <p:nvSpPr>
          <p:cNvPr id="678" name="textbox 678"/>
          <p:cNvSpPr/>
          <p:nvPr/>
        </p:nvSpPr>
        <p:spPr>
          <a:xfrm rot="16200000">
            <a:off x="726465" y="3214956"/>
            <a:ext cx="252095" cy="172720"/>
          </a:xfrm>
          <a:prstGeom prst="rect">
            <a:avLst/>
          </a:prstGeom>
          <a:noFill/>
          <a:ln w="0" cap="flat">
            <a:noFill/>
            <a:prstDash val="solid"/>
            <a:miter lim="0"/>
          </a:ln>
        </p:spPr>
        <p:txBody>
          <a:bodyPr vert="horz" wrap="square" lIns="0" tIns="0" rIns="0" bIns="0"/>
          <a:lstStyle/>
          <a:p>
            <a:pPr algn="l" rtl="0" eaLnBrk="0">
              <a:lnSpc>
                <a:spcPct val="191000"/>
              </a:lnSpc>
            </a:pPr>
            <a:endParaRPr sz="100" dirty="0">
              <a:latin typeface="微软雅黑" panose="020B0503020204020204" charset="-122"/>
              <a:ea typeface="微软雅黑" panose="020B0503020204020204" charset="-122"/>
              <a:cs typeface="Arial" panose="020B0604020202020204"/>
            </a:endParaRPr>
          </a:p>
          <a:p>
            <a:pPr marL="12700" algn="l" rtl="0" eaLnBrk="0">
              <a:lnSpc>
                <a:spcPct val="95000"/>
              </a:lnSpc>
            </a:pPr>
            <a:r>
              <a:rPr sz="900" kern="0" spc="-20" dirty="0">
                <a:solidFill>
                  <a:srgbClr val="595959">
                    <a:alpha val="100000"/>
                  </a:srgbClr>
                </a:solidFill>
                <a:latin typeface="微软雅黑" panose="020B0503020204020204" charset="-122"/>
                <a:ea typeface="微软雅黑" panose="020B0503020204020204" charset="-122"/>
                <a:cs typeface="宋体" panose="02010600030101010101" pitchFamily="2" charset="-122"/>
              </a:rPr>
              <a:t>强度</a:t>
            </a:r>
            <a:endParaRPr sz="900" dirty="0">
              <a:latin typeface="微软雅黑" panose="020B0503020204020204" charset="-122"/>
              <a:ea typeface="微软雅黑" panose="020B0503020204020204" charset="-122"/>
              <a:cs typeface="宋体" panose="02010600030101010101" pitchFamily="2" charset="-122"/>
            </a:endParaRPr>
          </a:p>
        </p:txBody>
      </p:sp>
      <p:graphicFrame>
        <p:nvGraphicFramePr>
          <p:cNvPr id="710" name="table 710"/>
          <p:cNvGraphicFramePr>
            <a:graphicFrameLocks noGrp="1"/>
          </p:cNvGraphicFramePr>
          <p:nvPr/>
        </p:nvGraphicFramePr>
        <p:xfrm>
          <a:off x="704392" y="4912740"/>
          <a:ext cx="4993000" cy="1337564"/>
        </p:xfrm>
        <a:graphic>
          <a:graphicData uri="http://schemas.openxmlformats.org/drawingml/2006/table">
            <a:tbl>
              <a:tblPr/>
              <a:tblGrid>
                <a:gridCol w="837564"/>
                <a:gridCol w="527050"/>
                <a:gridCol w="603884"/>
                <a:gridCol w="603884"/>
                <a:gridCol w="603250"/>
                <a:gridCol w="603250"/>
                <a:gridCol w="603884"/>
                <a:gridCol w="610234"/>
              </a:tblGrid>
              <a:tr h="335915">
                <a:tc>
                  <a:txBody>
                    <a:bodyPr/>
                    <a:lstStyle/>
                    <a:p>
                      <a:pPr algn="l" rtl="0" eaLnBrk="0">
                        <a:lnSpc>
                          <a:spcPct val="103000"/>
                        </a:lnSpc>
                      </a:pPr>
                      <a:endParaRPr sz="800" dirty="0">
                        <a:latin typeface="Arial" panose="020B0604020202020204"/>
                        <a:ea typeface="Arial" panose="020B0604020202020204"/>
                        <a:cs typeface="Arial" panose="020B0604020202020204"/>
                      </a:endParaRPr>
                    </a:p>
                    <a:p>
                      <a:pPr marL="230505" algn="l" rtl="0" eaLnBrk="0">
                        <a:lnSpc>
                          <a:spcPct val="97000"/>
                        </a:lnSpc>
                      </a:pPr>
                      <a:r>
                        <a:rPr sz="900" b="1" kern="0" spc="30" dirty="0">
                          <a:solidFill>
                            <a:srgbClr val="000000">
                              <a:alpha val="100000"/>
                            </a:srgbClr>
                          </a:solidFill>
                          <a:latin typeface="Calibri" panose="020F0502020204030204"/>
                          <a:ea typeface="Calibri" panose="020F0502020204030204"/>
                          <a:cs typeface="Calibri" panose="020F0502020204030204"/>
                        </a:rPr>
                        <a:t>Sample</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300" dirty="0">
                        <a:latin typeface="Arial" panose="020B0604020202020204"/>
                        <a:ea typeface="Arial" panose="020B0604020202020204"/>
                        <a:cs typeface="Arial" panose="020B0604020202020204"/>
                      </a:endParaRPr>
                    </a:p>
                    <a:p>
                      <a:pPr marL="97790" algn="l" rtl="0" eaLnBrk="0">
                        <a:lnSpc>
                          <a:spcPct val="97000"/>
                        </a:lnSpc>
                        <a:spcBef>
                          <a:spcPts val="5"/>
                        </a:spcBef>
                      </a:pPr>
                      <a:r>
                        <a:rPr sz="900" b="1" kern="0" spc="40" dirty="0">
                          <a:solidFill>
                            <a:srgbClr val="000000">
                              <a:alpha val="100000"/>
                            </a:srgbClr>
                          </a:solidFill>
                          <a:latin typeface="Calibri" panose="020F0502020204030204"/>
                          <a:ea typeface="Calibri" panose="020F0502020204030204"/>
                          <a:cs typeface="Calibri" panose="020F0502020204030204"/>
                        </a:rPr>
                        <a:t>Temp.</a:t>
                      </a:r>
                      <a:endParaRPr sz="900" dirty="0">
                        <a:latin typeface="Calibri" panose="020F0502020204030204"/>
                        <a:ea typeface="Calibri" panose="020F0502020204030204"/>
                        <a:cs typeface="Calibri" panose="020F0502020204030204"/>
                      </a:endParaRPr>
                    </a:p>
                    <a:p>
                      <a:pPr algn="l" rtl="0" eaLnBrk="0">
                        <a:lnSpc>
                          <a:spcPct val="124000"/>
                        </a:lnSpc>
                      </a:pPr>
                      <a:endParaRPr sz="200" dirty="0">
                        <a:latin typeface="Arial" panose="020B0604020202020204"/>
                        <a:ea typeface="Arial" panose="020B0604020202020204"/>
                        <a:cs typeface="Arial" panose="020B0604020202020204"/>
                      </a:endParaRPr>
                    </a:p>
                    <a:p>
                      <a:pPr marL="208280" algn="l" rtl="0" eaLnBrk="0">
                        <a:lnSpc>
                          <a:spcPct val="81000"/>
                        </a:lnSpc>
                        <a:spcBef>
                          <a:spcPts val="0"/>
                        </a:spcBef>
                      </a:pPr>
                      <a:r>
                        <a:rPr sz="900" b="1" kern="0" spc="30" dirty="0">
                          <a:solidFill>
                            <a:srgbClr val="000000">
                              <a:alpha val="100000"/>
                            </a:srgbClr>
                          </a:solidFill>
                          <a:latin typeface="Calibri" panose="020F0502020204030204"/>
                          <a:ea typeface="Calibri" panose="020F0502020204030204"/>
                          <a:cs typeface="Calibri" panose="020F0502020204030204"/>
                        </a:rPr>
                        <a:t>°C</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2000"/>
                        </a:lnSpc>
                      </a:pPr>
                      <a:endParaRPr sz="400" dirty="0">
                        <a:latin typeface="Arial" panose="020B0604020202020204"/>
                        <a:ea typeface="Arial" panose="020B0604020202020204"/>
                        <a:cs typeface="Arial" panose="020B0604020202020204"/>
                      </a:endParaRPr>
                    </a:p>
                    <a:p>
                      <a:pPr marL="279400" algn="l" rtl="0" eaLnBrk="0">
                        <a:lnSpc>
                          <a:spcPct val="78000"/>
                        </a:lnSpc>
                      </a:pPr>
                      <a:r>
                        <a:rPr sz="900" b="1" kern="0" spc="-20" dirty="0">
                          <a:solidFill>
                            <a:srgbClr val="000000">
                              <a:alpha val="100000"/>
                            </a:srgbClr>
                          </a:solidFill>
                          <a:latin typeface="Calibri" panose="020F0502020204030204"/>
                          <a:ea typeface="Calibri" panose="020F0502020204030204"/>
                          <a:cs typeface="Calibri" panose="020F0502020204030204"/>
                        </a:rPr>
                        <a:t>E</a:t>
                      </a:r>
                      <a:endParaRPr sz="900" dirty="0">
                        <a:latin typeface="Calibri" panose="020F0502020204030204"/>
                        <a:ea typeface="Calibri" panose="020F0502020204030204"/>
                        <a:cs typeface="Calibri" panose="020F0502020204030204"/>
                      </a:endParaRPr>
                    </a:p>
                    <a:p>
                      <a:pPr algn="l" rtl="0" eaLnBrk="0">
                        <a:lnSpc>
                          <a:spcPct val="116000"/>
                        </a:lnSpc>
                      </a:pPr>
                      <a:endParaRPr sz="300" dirty="0">
                        <a:latin typeface="Arial" panose="020B0604020202020204"/>
                        <a:ea typeface="Arial" panose="020B0604020202020204"/>
                        <a:cs typeface="Arial" panose="020B0604020202020204"/>
                      </a:endParaRPr>
                    </a:p>
                    <a:p>
                      <a:pPr marL="215900" algn="l" rtl="0" eaLnBrk="0">
                        <a:lnSpc>
                          <a:spcPct val="78000"/>
                        </a:lnSpc>
                        <a:spcBef>
                          <a:spcPts val="5"/>
                        </a:spcBef>
                      </a:pPr>
                      <a:r>
                        <a:rPr sz="900" b="1" kern="0" spc="30" dirty="0">
                          <a:solidFill>
                            <a:srgbClr val="000000">
                              <a:alpha val="100000"/>
                            </a:srgbClr>
                          </a:solidFill>
                          <a:latin typeface="Calibri" panose="020F0502020204030204"/>
                          <a:ea typeface="Calibri" panose="020F0502020204030204"/>
                          <a:cs typeface="Calibri" panose="020F0502020204030204"/>
                        </a:rPr>
                        <a:t>GPa</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0000"/>
                        </a:lnSpc>
                      </a:pPr>
                      <a:endParaRPr sz="400" dirty="0">
                        <a:latin typeface="Arial" panose="020B0604020202020204"/>
                        <a:ea typeface="Arial" panose="020B0604020202020204"/>
                        <a:cs typeface="Arial" panose="020B0604020202020204"/>
                      </a:endParaRPr>
                    </a:p>
                    <a:p>
                      <a:pPr marL="208915" algn="l" rtl="0" eaLnBrk="0">
                        <a:lnSpc>
                          <a:spcPct val="93000"/>
                        </a:lnSpc>
                        <a:spcBef>
                          <a:spcPts val="5"/>
                        </a:spcBef>
                      </a:pPr>
                      <a:r>
                        <a:rPr sz="1500" b="1" kern="0" spc="-10" baseline="14000" dirty="0">
                          <a:solidFill>
                            <a:srgbClr val="000000">
                              <a:alpha val="100000"/>
                            </a:srgbClr>
                          </a:solidFill>
                          <a:latin typeface="Calibri" panose="020F0502020204030204"/>
                          <a:ea typeface="Calibri" panose="020F0502020204030204"/>
                          <a:cs typeface="Calibri" panose="020F0502020204030204"/>
                        </a:rPr>
                        <a:t>R</a:t>
                      </a:r>
                      <a:r>
                        <a:rPr sz="1000" b="1" kern="0" spc="-10" baseline="-5000" dirty="0">
                          <a:solidFill>
                            <a:srgbClr val="000000">
                              <a:alpha val="100000"/>
                            </a:srgbClr>
                          </a:solidFill>
                          <a:latin typeface="Calibri" panose="020F0502020204030204"/>
                          <a:ea typeface="Calibri" panose="020F0502020204030204"/>
                          <a:cs typeface="Calibri" panose="020F0502020204030204"/>
                        </a:rPr>
                        <a:t>p02</a:t>
                      </a:r>
                      <a:endParaRPr sz="1000" baseline="-5000" dirty="0">
                        <a:latin typeface="Calibri" panose="020F0502020204030204"/>
                        <a:ea typeface="Calibri" panose="020F0502020204030204"/>
                        <a:cs typeface="Calibri" panose="020F0502020204030204"/>
                      </a:endParaRPr>
                    </a:p>
                    <a:p>
                      <a:pPr marL="189230" algn="l" rtl="0" eaLnBrk="0">
                        <a:lnSpc>
                          <a:spcPct val="94000"/>
                        </a:lnSpc>
                        <a:spcBef>
                          <a:spcPts val="10"/>
                        </a:spcBef>
                      </a:pPr>
                      <a:r>
                        <a:rPr sz="900" b="1" kern="0" spc="30" dirty="0">
                          <a:solidFill>
                            <a:srgbClr val="000000">
                              <a:alpha val="100000"/>
                            </a:srgbClr>
                          </a:solidFill>
                          <a:latin typeface="Calibri" panose="020F0502020204030204"/>
                          <a:ea typeface="Calibri" panose="020F0502020204030204"/>
                          <a:cs typeface="Calibri" panose="020F0502020204030204"/>
                        </a:rPr>
                        <a:t>MPa</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0000"/>
                        </a:lnSpc>
                      </a:pPr>
                      <a:endParaRPr sz="400" dirty="0">
                        <a:latin typeface="Arial" panose="020B0604020202020204"/>
                        <a:ea typeface="Arial" panose="020B0604020202020204"/>
                        <a:cs typeface="Arial" panose="020B0604020202020204"/>
                      </a:endParaRPr>
                    </a:p>
                    <a:p>
                      <a:pPr marL="239395" algn="l" rtl="0" eaLnBrk="0">
                        <a:lnSpc>
                          <a:spcPct val="93000"/>
                        </a:lnSpc>
                        <a:spcBef>
                          <a:spcPts val="5"/>
                        </a:spcBef>
                      </a:pPr>
                      <a:r>
                        <a:rPr sz="1500" b="1" kern="0" spc="-30" baseline="10000" dirty="0">
                          <a:solidFill>
                            <a:srgbClr val="000000">
                              <a:alpha val="100000"/>
                            </a:srgbClr>
                          </a:solidFill>
                          <a:latin typeface="Calibri" panose="020F0502020204030204"/>
                          <a:ea typeface="Calibri" panose="020F0502020204030204"/>
                          <a:cs typeface="Calibri" panose="020F0502020204030204"/>
                        </a:rPr>
                        <a:t>R</a:t>
                      </a:r>
                      <a:r>
                        <a:rPr sz="1000" b="1" kern="0" spc="-30" baseline="-10000" dirty="0">
                          <a:solidFill>
                            <a:srgbClr val="000000">
                              <a:alpha val="100000"/>
                            </a:srgbClr>
                          </a:solidFill>
                          <a:latin typeface="Calibri" panose="020F0502020204030204"/>
                          <a:ea typeface="Calibri" panose="020F0502020204030204"/>
                          <a:cs typeface="Calibri" panose="020F0502020204030204"/>
                        </a:rPr>
                        <a:t>m</a:t>
                      </a:r>
                      <a:endParaRPr sz="1000" baseline="-10000" dirty="0">
                        <a:latin typeface="Calibri" panose="020F0502020204030204"/>
                        <a:ea typeface="Calibri" panose="020F0502020204030204"/>
                        <a:cs typeface="Calibri" panose="020F0502020204030204"/>
                      </a:endParaRPr>
                    </a:p>
                    <a:p>
                      <a:pPr marL="189230" algn="l" rtl="0" eaLnBrk="0">
                        <a:lnSpc>
                          <a:spcPct val="94000"/>
                        </a:lnSpc>
                        <a:spcBef>
                          <a:spcPts val="10"/>
                        </a:spcBef>
                      </a:pPr>
                      <a:r>
                        <a:rPr sz="900" b="1" kern="0" spc="30" dirty="0">
                          <a:solidFill>
                            <a:srgbClr val="000000">
                              <a:alpha val="100000"/>
                            </a:srgbClr>
                          </a:solidFill>
                          <a:latin typeface="Calibri" panose="020F0502020204030204"/>
                          <a:ea typeface="Calibri" panose="020F0502020204030204"/>
                          <a:cs typeface="Calibri" panose="020F0502020204030204"/>
                        </a:rPr>
                        <a:t>MPa</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0000"/>
                        </a:lnSpc>
                      </a:pPr>
                      <a:endParaRPr sz="400" dirty="0">
                        <a:latin typeface="Arial" panose="020B0604020202020204"/>
                        <a:ea typeface="Arial" panose="020B0604020202020204"/>
                        <a:cs typeface="Arial" panose="020B0604020202020204"/>
                      </a:endParaRPr>
                    </a:p>
                    <a:p>
                      <a:pPr marL="245110" algn="l" rtl="0" eaLnBrk="0">
                        <a:lnSpc>
                          <a:spcPct val="91000"/>
                        </a:lnSpc>
                        <a:spcBef>
                          <a:spcPts val="5"/>
                        </a:spcBef>
                      </a:pPr>
                      <a:r>
                        <a:rPr sz="1500" b="1" kern="0" spc="-10" baseline="10000" dirty="0">
                          <a:solidFill>
                            <a:srgbClr val="000000">
                              <a:alpha val="100000"/>
                            </a:srgbClr>
                          </a:solidFill>
                          <a:latin typeface="Calibri" panose="020F0502020204030204"/>
                          <a:ea typeface="Calibri" panose="020F0502020204030204"/>
                          <a:cs typeface="Calibri" panose="020F0502020204030204"/>
                        </a:rPr>
                        <a:t>A</a:t>
                      </a:r>
                      <a:r>
                        <a:rPr sz="1000" b="1" kern="0" spc="-10" baseline="-10000" dirty="0">
                          <a:solidFill>
                            <a:srgbClr val="000000">
                              <a:alpha val="100000"/>
                            </a:srgbClr>
                          </a:solidFill>
                          <a:latin typeface="Calibri" panose="020F0502020204030204"/>
                          <a:ea typeface="Calibri" panose="020F0502020204030204"/>
                          <a:cs typeface="Calibri" panose="020F0502020204030204"/>
                        </a:rPr>
                        <a:t>g</a:t>
                      </a:r>
                      <a:endParaRPr sz="1000" baseline="-10000" dirty="0">
                        <a:latin typeface="Calibri" panose="020F0502020204030204"/>
                        <a:ea typeface="Calibri" panose="020F0502020204030204"/>
                        <a:cs typeface="Calibri" panose="020F0502020204030204"/>
                      </a:endParaRPr>
                    </a:p>
                    <a:p>
                      <a:pPr marL="259080" algn="l" rtl="0" eaLnBrk="0">
                        <a:lnSpc>
                          <a:spcPct val="96000"/>
                        </a:lnSpc>
                        <a:spcBef>
                          <a:spcPts val="10"/>
                        </a:spcBef>
                      </a:pPr>
                      <a:r>
                        <a:rPr sz="900" b="1" kern="0" spc="3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0000"/>
                        </a:lnSpc>
                      </a:pPr>
                      <a:endParaRPr sz="400" dirty="0">
                        <a:latin typeface="Arial" panose="020B0604020202020204"/>
                        <a:ea typeface="Arial" panose="020B0604020202020204"/>
                        <a:cs typeface="Arial" panose="020B0604020202020204"/>
                      </a:endParaRPr>
                    </a:p>
                    <a:p>
                      <a:pPr marL="265430" algn="l" rtl="0" eaLnBrk="0">
                        <a:lnSpc>
                          <a:spcPts val="620"/>
                        </a:lnSpc>
                        <a:spcBef>
                          <a:spcPts val="5"/>
                        </a:spcBef>
                      </a:pPr>
                      <a:r>
                        <a:rPr sz="900" b="1" kern="0" spc="30" dirty="0">
                          <a:solidFill>
                            <a:srgbClr val="000000">
                              <a:alpha val="100000"/>
                            </a:srgbClr>
                          </a:solidFill>
                          <a:latin typeface="Calibri" panose="020F0502020204030204"/>
                          <a:ea typeface="Calibri" panose="020F0502020204030204"/>
                          <a:cs typeface="Calibri" panose="020F0502020204030204"/>
                        </a:rPr>
                        <a:t>A</a:t>
                      </a:r>
                      <a:endParaRPr sz="900" dirty="0">
                        <a:latin typeface="Calibri" panose="020F0502020204030204"/>
                        <a:ea typeface="Calibri" panose="020F0502020204030204"/>
                        <a:cs typeface="Calibri" panose="020F0502020204030204"/>
                      </a:endParaRPr>
                    </a:p>
                    <a:p>
                      <a:pPr marL="259715" algn="l" rtl="0" eaLnBrk="0">
                        <a:lnSpc>
                          <a:spcPts val="1490"/>
                        </a:lnSpc>
                      </a:pPr>
                      <a:r>
                        <a:rPr sz="900" b="1" kern="0" spc="3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1000"/>
                        </a:lnSpc>
                      </a:pPr>
                      <a:endParaRPr sz="400" dirty="0">
                        <a:latin typeface="Arial" panose="020B0604020202020204"/>
                        <a:ea typeface="Arial" panose="020B0604020202020204"/>
                        <a:cs typeface="Arial" panose="020B0604020202020204"/>
                      </a:endParaRPr>
                    </a:p>
                    <a:p>
                      <a:pPr marL="274955" algn="l" rtl="0" eaLnBrk="0">
                        <a:lnSpc>
                          <a:spcPts val="615"/>
                        </a:lnSpc>
                        <a:spcBef>
                          <a:spcPts val="0"/>
                        </a:spcBef>
                      </a:pPr>
                      <a:r>
                        <a:rPr sz="900" b="1" kern="0" spc="10" dirty="0">
                          <a:solidFill>
                            <a:srgbClr val="000000">
                              <a:alpha val="100000"/>
                            </a:srgbClr>
                          </a:solidFill>
                          <a:latin typeface="Calibri" panose="020F0502020204030204"/>
                          <a:ea typeface="Calibri" panose="020F0502020204030204"/>
                          <a:cs typeface="Calibri" panose="020F0502020204030204"/>
                        </a:rPr>
                        <a:t>Z</a:t>
                      </a:r>
                      <a:endParaRPr sz="900" dirty="0">
                        <a:latin typeface="Calibri" panose="020F0502020204030204"/>
                        <a:ea typeface="Calibri" panose="020F0502020204030204"/>
                        <a:cs typeface="Calibri" panose="020F0502020204030204"/>
                      </a:endParaRPr>
                    </a:p>
                    <a:p>
                      <a:pPr marL="259715" algn="l" rtl="0" eaLnBrk="0">
                        <a:lnSpc>
                          <a:spcPts val="1490"/>
                        </a:lnSpc>
                      </a:pPr>
                      <a:r>
                        <a:rPr sz="900" b="1" kern="0" spc="3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61925">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06045" algn="l" rtl="0" eaLnBrk="0">
                        <a:lnSpc>
                          <a:spcPct val="78000"/>
                        </a:lnSpc>
                        <a:spcBef>
                          <a:spcPts val="0"/>
                        </a:spcBef>
                      </a:pPr>
                      <a:r>
                        <a:rPr sz="900" kern="0" spc="40" dirty="0">
                          <a:solidFill>
                            <a:srgbClr val="000000">
                              <a:alpha val="100000"/>
                            </a:srgbClr>
                          </a:solidFill>
                          <a:latin typeface="Calibri" panose="020F0502020204030204"/>
                          <a:ea typeface="Calibri" panose="020F0502020204030204"/>
                          <a:cs typeface="Calibri" panose="020F0502020204030204"/>
                        </a:rPr>
                        <a:t>C_103_</a:t>
                      </a:r>
                      <a:r>
                        <a:rPr sz="900" kern="0" spc="0" dirty="0">
                          <a:solidFill>
                            <a:srgbClr val="000000">
                              <a:alpha val="100000"/>
                            </a:srgbClr>
                          </a:solidFill>
                          <a:latin typeface="Calibri" panose="020F0502020204030204"/>
                          <a:ea typeface="Calibri" panose="020F0502020204030204"/>
                          <a:cs typeface="Calibri" panose="020F0502020204030204"/>
                        </a:rPr>
                        <a:t>AS</a:t>
                      </a:r>
                      <a:r>
                        <a:rPr sz="900" kern="0" spc="40" dirty="0">
                          <a:solidFill>
                            <a:srgbClr val="000000">
                              <a:alpha val="100000"/>
                            </a:srgbClr>
                          </a:solidFill>
                          <a:latin typeface="Calibri" panose="020F0502020204030204"/>
                          <a:ea typeface="Calibri" panose="020F0502020204030204"/>
                          <a:cs typeface="Calibri" panose="020F0502020204030204"/>
                        </a:rPr>
                        <a:t>_</a:t>
                      </a:r>
                      <a:r>
                        <a:rPr sz="900" kern="0" spc="-80" dirty="0">
                          <a:solidFill>
                            <a:srgbClr val="000000">
                              <a:alpha val="100000"/>
                            </a:srgbClr>
                          </a:solidFill>
                          <a:latin typeface="Calibri" panose="020F0502020204030204"/>
                          <a:ea typeface="Calibri" panose="020F0502020204030204"/>
                          <a:cs typeface="Calibri" panose="020F0502020204030204"/>
                        </a:rPr>
                        <a:t> </a:t>
                      </a:r>
                      <a:r>
                        <a:rPr sz="900" kern="0" spc="40" dirty="0">
                          <a:solidFill>
                            <a:srgbClr val="000000">
                              <a:alpha val="100000"/>
                            </a:srgbClr>
                          </a:solidFill>
                          <a:latin typeface="Calibri" panose="020F0502020204030204"/>
                          <a:ea typeface="Calibri" panose="020F0502020204030204"/>
                          <a:cs typeface="Calibri" panose="020F0502020204030204"/>
                        </a:rPr>
                        <a:t>1</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207010" algn="l" rtl="0" eaLnBrk="0">
                        <a:lnSpc>
                          <a:spcPct val="78000"/>
                        </a:lnSpc>
                        <a:spcBef>
                          <a:spcPts val="0"/>
                        </a:spcBef>
                      </a:pPr>
                      <a:r>
                        <a:rPr sz="900" kern="0" spc="10" dirty="0">
                          <a:solidFill>
                            <a:srgbClr val="000000">
                              <a:alpha val="100000"/>
                            </a:srgbClr>
                          </a:solidFill>
                          <a:latin typeface="Calibri" panose="020F0502020204030204"/>
                          <a:ea typeface="Calibri" panose="020F0502020204030204"/>
                          <a:cs typeface="Calibri" panose="020F0502020204030204"/>
                        </a:rPr>
                        <a:t>23</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226695" algn="l" rtl="0" eaLnBrk="0">
                        <a:lnSpc>
                          <a:spcPct val="78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8.2</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65100" algn="l" rtl="0" eaLnBrk="0">
                        <a:lnSpc>
                          <a:spcPct val="78000"/>
                        </a:lnSpc>
                        <a:spcBef>
                          <a:spcPts val="0"/>
                        </a:spcBef>
                      </a:pPr>
                      <a:r>
                        <a:rPr sz="900" kern="0" spc="30" dirty="0">
                          <a:solidFill>
                            <a:srgbClr val="000000">
                              <a:alpha val="100000"/>
                            </a:srgbClr>
                          </a:solidFill>
                          <a:latin typeface="Calibri" panose="020F0502020204030204"/>
                          <a:ea typeface="Calibri" panose="020F0502020204030204"/>
                          <a:cs typeface="Calibri" panose="020F0502020204030204"/>
                        </a:rPr>
                        <a:t>273.9</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63830" algn="l" rtl="0" eaLnBrk="0">
                        <a:lnSpc>
                          <a:spcPct val="78000"/>
                        </a:lnSpc>
                        <a:spcBef>
                          <a:spcPts val="0"/>
                        </a:spcBef>
                      </a:pPr>
                      <a:r>
                        <a:rPr sz="900" kern="0" spc="30" dirty="0">
                          <a:solidFill>
                            <a:srgbClr val="000000">
                              <a:alpha val="100000"/>
                            </a:srgbClr>
                          </a:solidFill>
                          <a:latin typeface="Calibri" panose="020F0502020204030204"/>
                          <a:ea typeface="Calibri" panose="020F0502020204030204"/>
                          <a:cs typeface="Calibri" panose="020F0502020204030204"/>
                        </a:rPr>
                        <a:t>317.8</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9000"/>
                        </a:lnSpc>
                      </a:pPr>
                      <a:endParaRPr sz="300" dirty="0">
                        <a:latin typeface="Arial" panose="020B0604020202020204"/>
                        <a:ea typeface="Arial" panose="020B0604020202020204"/>
                        <a:cs typeface="Arial" panose="020B0604020202020204"/>
                      </a:endParaRPr>
                    </a:p>
                    <a:p>
                      <a:pPr marL="233045" algn="l" rtl="0" eaLnBrk="0">
                        <a:lnSpc>
                          <a:spcPct val="77000"/>
                        </a:lnSpc>
                        <a:spcBef>
                          <a:spcPts val="0"/>
                        </a:spcBef>
                      </a:pPr>
                      <a:r>
                        <a:rPr sz="900" kern="0" spc="10" dirty="0">
                          <a:solidFill>
                            <a:srgbClr val="000000">
                              <a:alpha val="100000"/>
                            </a:srgbClr>
                          </a:solidFill>
                          <a:latin typeface="Calibri" panose="020F0502020204030204"/>
                          <a:ea typeface="Calibri" panose="020F0502020204030204"/>
                          <a:cs typeface="Calibri" panose="020F0502020204030204"/>
                        </a:rPr>
                        <a:t>1.1</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229235" algn="l" rtl="0" eaLnBrk="0">
                        <a:lnSpc>
                          <a:spcPct val="78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5.8</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288290" algn="l" rtl="0" eaLnBrk="0">
                        <a:lnSpc>
                          <a:spcPts val="475"/>
                        </a:lnSpc>
                        <a:spcBef>
                          <a:spcPts val="0"/>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l" rtl="0" eaLnBrk="0">
                        <a:lnSpc>
                          <a:spcPct val="100000"/>
                        </a:lnSpc>
                      </a:pPr>
                      <a:endParaRPr sz="300" dirty="0">
                        <a:latin typeface="Arial" panose="020B0604020202020204"/>
                        <a:ea typeface="Arial" panose="020B0604020202020204"/>
                        <a:cs typeface="Arial" panose="020B0604020202020204"/>
                      </a:endParaRPr>
                    </a:p>
                    <a:p>
                      <a:pPr marL="254635" algn="l" rtl="0" eaLnBrk="0">
                        <a:lnSpc>
                          <a:spcPct val="89000"/>
                        </a:lnSpc>
                        <a:spcBef>
                          <a:spcPts val="0"/>
                        </a:spcBef>
                      </a:pPr>
                      <a:r>
                        <a:rPr sz="800" kern="0" spc="-10" dirty="0">
                          <a:solidFill>
                            <a:srgbClr val="000000">
                              <a:alpha val="100000"/>
                            </a:srgbClr>
                          </a:solidFill>
                          <a:latin typeface="Calibri" panose="020F0502020204030204"/>
                          <a:ea typeface="Calibri" panose="020F0502020204030204"/>
                          <a:cs typeface="Calibri" panose="020F0502020204030204"/>
                        </a:rPr>
                        <a:t>Average</a:t>
                      </a:r>
                      <a:endParaRPr sz="8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263525" algn="l" rtl="0" eaLnBrk="0">
                        <a:lnSpc>
                          <a:spcPts val="475"/>
                        </a:lnSpc>
                        <a:spcBef>
                          <a:spcPts val="5"/>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300990" algn="l" rtl="0" eaLnBrk="0">
                        <a:lnSpc>
                          <a:spcPts val="475"/>
                        </a:lnSpc>
                        <a:spcBef>
                          <a:spcPts val="5"/>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300990" algn="l" rtl="0" eaLnBrk="0">
                        <a:lnSpc>
                          <a:spcPts val="475"/>
                        </a:lnSpc>
                        <a:spcBef>
                          <a:spcPts val="5"/>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300990" algn="l" rtl="0" eaLnBrk="0">
                        <a:lnSpc>
                          <a:spcPts val="475"/>
                        </a:lnSpc>
                        <a:spcBef>
                          <a:spcPts val="5"/>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300990" algn="l" rtl="0" eaLnBrk="0">
                        <a:lnSpc>
                          <a:spcPts val="475"/>
                        </a:lnSpc>
                        <a:spcBef>
                          <a:spcPts val="5"/>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301625" algn="l" rtl="0" eaLnBrk="0">
                        <a:lnSpc>
                          <a:spcPts val="475"/>
                        </a:lnSpc>
                        <a:spcBef>
                          <a:spcPts val="5"/>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301625" algn="l" rtl="0" eaLnBrk="0">
                        <a:lnSpc>
                          <a:spcPts val="475"/>
                        </a:lnSpc>
                        <a:spcBef>
                          <a:spcPts val="5"/>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68275">
                <a:tc>
                  <a:txBody>
                    <a:bodyPr/>
                    <a:lstStyle/>
                    <a:p>
                      <a:pPr algn="l" rtl="0" eaLnBrk="0">
                        <a:lnSpc>
                          <a:spcPct val="115000"/>
                        </a:lnSpc>
                      </a:pPr>
                      <a:endParaRPr sz="300" dirty="0">
                        <a:latin typeface="Arial" panose="020B0604020202020204"/>
                        <a:ea typeface="Arial" panose="020B0604020202020204"/>
                        <a:cs typeface="Arial" panose="020B0604020202020204"/>
                      </a:endParaRPr>
                    </a:p>
                    <a:p>
                      <a:pPr marL="285115" algn="l" rtl="0" eaLnBrk="0">
                        <a:lnSpc>
                          <a:spcPct val="77000"/>
                        </a:lnSpc>
                        <a:spcBef>
                          <a:spcPts val="0"/>
                        </a:spcBef>
                      </a:pPr>
                      <a:r>
                        <a:rPr sz="800" kern="0" spc="-10" dirty="0">
                          <a:solidFill>
                            <a:srgbClr val="000000">
                              <a:alpha val="100000"/>
                            </a:srgbClr>
                          </a:solidFill>
                          <a:latin typeface="Calibri" panose="020F0502020204030204"/>
                          <a:ea typeface="Calibri" panose="020F0502020204030204"/>
                          <a:cs typeface="Calibri" panose="020F0502020204030204"/>
                        </a:rPr>
                        <a:t>Stdeva</a:t>
                      </a:r>
                      <a:endParaRPr sz="8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263525" algn="l" rtl="0" eaLnBrk="0">
                        <a:lnSpc>
                          <a:spcPts val="475"/>
                        </a:lnSpc>
                        <a:spcBef>
                          <a:spcPts val="5"/>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300990" algn="l" rtl="0" eaLnBrk="0">
                        <a:lnSpc>
                          <a:spcPts val="475"/>
                        </a:lnSpc>
                        <a:spcBef>
                          <a:spcPts val="5"/>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300990" algn="l" rtl="0" eaLnBrk="0">
                        <a:lnSpc>
                          <a:spcPts val="475"/>
                        </a:lnSpc>
                        <a:spcBef>
                          <a:spcPts val="5"/>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300990" algn="l" rtl="0" eaLnBrk="0">
                        <a:lnSpc>
                          <a:spcPts val="475"/>
                        </a:lnSpc>
                        <a:spcBef>
                          <a:spcPts val="5"/>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300990" algn="l" rtl="0" eaLnBrk="0">
                        <a:lnSpc>
                          <a:spcPts val="475"/>
                        </a:lnSpc>
                        <a:spcBef>
                          <a:spcPts val="5"/>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301625" algn="l" rtl="0" eaLnBrk="0">
                        <a:lnSpc>
                          <a:spcPts val="475"/>
                        </a:lnSpc>
                        <a:spcBef>
                          <a:spcPts val="5"/>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301625" algn="l" rtl="0" eaLnBrk="0">
                        <a:lnSpc>
                          <a:spcPts val="475"/>
                        </a:lnSpc>
                        <a:spcBef>
                          <a:spcPts val="5"/>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graphicFrame>
        <p:nvGraphicFramePr>
          <p:cNvPr id="708" name="table 708"/>
          <p:cNvGraphicFramePr>
            <a:graphicFrameLocks noGrp="1"/>
          </p:cNvGraphicFramePr>
          <p:nvPr/>
        </p:nvGraphicFramePr>
        <p:xfrm>
          <a:off x="6699250" y="4923028"/>
          <a:ext cx="4993633" cy="1329436"/>
        </p:xfrm>
        <a:graphic>
          <a:graphicData uri="http://schemas.openxmlformats.org/drawingml/2006/table">
            <a:tbl>
              <a:tblPr/>
              <a:tblGrid>
                <a:gridCol w="837564"/>
                <a:gridCol w="526415"/>
                <a:gridCol w="603884"/>
                <a:gridCol w="603884"/>
                <a:gridCol w="603884"/>
                <a:gridCol w="603884"/>
                <a:gridCol w="603884"/>
                <a:gridCol w="610234"/>
              </a:tblGrid>
              <a:tr h="337820">
                <a:tc>
                  <a:txBody>
                    <a:bodyPr/>
                    <a:lstStyle/>
                    <a:p>
                      <a:pPr algn="l" rtl="0" eaLnBrk="0">
                        <a:lnSpc>
                          <a:spcPct val="103000"/>
                        </a:lnSpc>
                      </a:pPr>
                      <a:endParaRPr sz="8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231140" algn="l" rtl="0" eaLnBrk="0">
                        <a:lnSpc>
                          <a:spcPct val="97000"/>
                        </a:lnSpc>
                      </a:pPr>
                      <a:r>
                        <a:rPr sz="900" b="1" kern="0" spc="30" dirty="0">
                          <a:solidFill>
                            <a:srgbClr val="000000">
                              <a:alpha val="100000"/>
                            </a:srgbClr>
                          </a:solidFill>
                          <a:latin typeface="Calibri" panose="020F0502020204030204"/>
                          <a:ea typeface="Calibri" panose="020F0502020204030204"/>
                          <a:cs typeface="Calibri" panose="020F0502020204030204"/>
                        </a:rPr>
                        <a:t>Sample</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8000"/>
                        </a:lnSpc>
                      </a:pPr>
                      <a:endParaRPr sz="300" dirty="0">
                        <a:latin typeface="Arial" panose="020B0604020202020204"/>
                        <a:ea typeface="Arial" panose="020B0604020202020204"/>
                        <a:cs typeface="Arial" panose="020B0604020202020204"/>
                      </a:endParaRPr>
                    </a:p>
                    <a:p>
                      <a:pPr marL="99060" algn="l" rtl="0" eaLnBrk="0">
                        <a:lnSpc>
                          <a:spcPct val="97000"/>
                        </a:lnSpc>
                      </a:pPr>
                      <a:r>
                        <a:rPr sz="900" b="1" kern="0" spc="40" dirty="0">
                          <a:solidFill>
                            <a:srgbClr val="000000">
                              <a:alpha val="100000"/>
                            </a:srgbClr>
                          </a:solidFill>
                          <a:latin typeface="Calibri" panose="020F0502020204030204"/>
                          <a:ea typeface="Calibri" panose="020F0502020204030204"/>
                          <a:cs typeface="Calibri" panose="020F0502020204030204"/>
                        </a:rPr>
                        <a:t>Temp.</a:t>
                      </a:r>
                      <a:endParaRPr sz="900" dirty="0">
                        <a:latin typeface="Calibri" panose="020F0502020204030204"/>
                        <a:ea typeface="Calibri" panose="020F0502020204030204"/>
                        <a:cs typeface="Calibri" panose="020F0502020204030204"/>
                      </a:endParaRPr>
                    </a:p>
                    <a:p>
                      <a:pPr algn="l" rtl="0" eaLnBrk="0">
                        <a:lnSpc>
                          <a:spcPct val="124000"/>
                        </a:lnSpc>
                      </a:pPr>
                      <a:endParaRPr sz="200" dirty="0">
                        <a:latin typeface="Arial" panose="020B0604020202020204"/>
                        <a:ea typeface="Arial" panose="020B0604020202020204"/>
                        <a:cs typeface="Arial" panose="020B0604020202020204"/>
                      </a:endParaRPr>
                    </a:p>
                    <a:p>
                      <a:pPr marL="209550" algn="l" rtl="0" eaLnBrk="0">
                        <a:lnSpc>
                          <a:spcPct val="81000"/>
                        </a:lnSpc>
                        <a:spcBef>
                          <a:spcPts val="0"/>
                        </a:spcBef>
                      </a:pPr>
                      <a:r>
                        <a:rPr sz="900" b="1" kern="0" spc="30" dirty="0">
                          <a:solidFill>
                            <a:srgbClr val="000000">
                              <a:alpha val="100000"/>
                            </a:srgbClr>
                          </a:solidFill>
                          <a:latin typeface="Calibri" panose="020F0502020204030204"/>
                          <a:ea typeface="Calibri" panose="020F0502020204030204"/>
                          <a:cs typeface="Calibri" panose="020F0502020204030204"/>
                        </a:rPr>
                        <a:t>°C</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5000"/>
                        </a:lnSpc>
                      </a:pPr>
                      <a:endParaRPr sz="400" dirty="0">
                        <a:latin typeface="Arial" panose="020B0604020202020204"/>
                        <a:ea typeface="Arial" panose="020B0604020202020204"/>
                        <a:cs typeface="Arial" panose="020B0604020202020204"/>
                      </a:endParaRPr>
                    </a:p>
                    <a:p>
                      <a:pPr marL="280670" algn="l" rtl="0" eaLnBrk="0">
                        <a:lnSpc>
                          <a:spcPct val="78000"/>
                        </a:lnSpc>
                        <a:spcBef>
                          <a:spcPts val="0"/>
                        </a:spcBef>
                      </a:pPr>
                      <a:r>
                        <a:rPr sz="900" b="1" kern="0" spc="-20" dirty="0">
                          <a:solidFill>
                            <a:srgbClr val="000000">
                              <a:alpha val="100000"/>
                            </a:srgbClr>
                          </a:solidFill>
                          <a:latin typeface="Calibri" panose="020F0502020204030204"/>
                          <a:ea typeface="Calibri" panose="020F0502020204030204"/>
                          <a:cs typeface="Calibri" panose="020F0502020204030204"/>
                        </a:rPr>
                        <a:t>E</a:t>
                      </a:r>
                      <a:endParaRPr sz="900" dirty="0">
                        <a:latin typeface="Calibri" panose="020F0502020204030204"/>
                        <a:ea typeface="Calibri" panose="020F0502020204030204"/>
                        <a:cs typeface="Calibri" panose="020F0502020204030204"/>
                      </a:endParaRPr>
                    </a:p>
                    <a:p>
                      <a:pPr algn="l" rtl="0" eaLnBrk="0">
                        <a:lnSpc>
                          <a:spcPct val="116000"/>
                        </a:lnSpc>
                      </a:pPr>
                      <a:endParaRPr sz="300" dirty="0">
                        <a:latin typeface="Arial" panose="020B0604020202020204"/>
                        <a:ea typeface="Arial" panose="020B0604020202020204"/>
                        <a:cs typeface="Arial" panose="020B0604020202020204"/>
                      </a:endParaRPr>
                    </a:p>
                    <a:p>
                      <a:pPr marL="217170" algn="l" rtl="0" eaLnBrk="0">
                        <a:lnSpc>
                          <a:spcPct val="78000"/>
                        </a:lnSpc>
                        <a:spcBef>
                          <a:spcPts val="5"/>
                        </a:spcBef>
                      </a:pPr>
                      <a:r>
                        <a:rPr sz="900" b="1" kern="0" spc="30" dirty="0">
                          <a:solidFill>
                            <a:srgbClr val="000000">
                              <a:alpha val="100000"/>
                            </a:srgbClr>
                          </a:solidFill>
                          <a:latin typeface="Calibri" panose="020F0502020204030204"/>
                          <a:ea typeface="Calibri" panose="020F0502020204030204"/>
                          <a:cs typeface="Calibri" panose="020F0502020204030204"/>
                        </a:rPr>
                        <a:t>GPa</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400" dirty="0">
                        <a:latin typeface="Arial" panose="020B0604020202020204"/>
                        <a:ea typeface="Arial" panose="020B0604020202020204"/>
                        <a:cs typeface="Arial" panose="020B0604020202020204"/>
                      </a:endParaRPr>
                    </a:p>
                    <a:p>
                      <a:pPr marL="210185" algn="l" rtl="0" eaLnBrk="0">
                        <a:lnSpc>
                          <a:spcPct val="93000"/>
                        </a:lnSpc>
                        <a:spcBef>
                          <a:spcPts val="5"/>
                        </a:spcBef>
                      </a:pPr>
                      <a:r>
                        <a:rPr sz="1500" b="1" kern="0" spc="-10" baseline="14000" dirty="0">
                          <a:solidFill>
                            <a:srgbClr val="000000">
                              <a:alpha val="100000"/>
                            </a:srgbClr>
                          </a:solidFill>
                          <a:latin typeface="Calibri" panose="020F0502020204030204"/>
                          <a:ea typeface="Calibri" panose="020F0502020204030204"/>
                          <a:cs typeface="Calibri" panose="020F0502020204030204"/>
                        </a:rPr>
                        <a:t>R</a:t>
                      </a:r>
                      <a:r>
                        <a:rPr sz="1000" b="1" kern="0" spc="-10" baseline="-5000" dirty="0">
                          <a:solidFill>
                            <a:srgbClr val="000000">
                              <a:alpha val="100000"/>
                            </a:srgbClr>
                          </a:solidFill>
                          <a:latin typeface="Calibri" panose="020F0502020204030204"/>
                          <a:ea typeface="Calibri" panose="020F0502020204030204"/>
                          <a:cs typeface="Calibri" panose="020F0502020204030204"/>
                        </a:rPr>
                        <a:t>p02</a:t>
                      </a:r>
                      <a:endParaRPr sz="1000" baseline="-5000" dirty="0">
                        <a:latin typeface="Calibri" panose="020F0502020204030204"/>
                        <a:ea typeface="Calibri" panose="020F0502020204030204"/>
                        <a:cs typeface="Calibri" panose="020F0502020204030204"/>
                      </a:endParaRPr>
                    </a:p>
                    <a:p>
                      <a:pPr marL="190500" algn="l" rtl="0" eaLnBrk="0">
                        <a:lnSpc>
                          <a:spcPct val="94000"/>
                        </a:lnSpc>
                        <a:spcBef>
                          <a:spcPts val="10"/>
                        </a:spcBef>
                      </a:pPr>
                      <a:r>
                        <a:rPr sz="900" b="1" kern="0" spc="30" dirty="0">
                          <a:solidFill>
                            <a:srgbClr val="000000">
                              <a:alpha val="100000"/>
                            </a:srgbClr>
                          </a:solidFill>
                          <a:latin typeface="Calibri" panose="020F0502020204030204"/>
                          <a:ea typeface="Calibri" panose="020F0502020204030204"/>
                          <a:cs typeface="Calibri" panose="020F0502020204030204"/>
                        </a:rPr>
                        <a:t>MPa</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400" dirty="0">
                        <a:latin typeface="Arial" panose="020B0604020202020204"/>
                        <a:ea typeface="Arial" panose="020B0604020202020204"/>
                        <a:cs typeface="Arial" panose="020B0604020202020204"/>
                      </a:endParaRPr>
                    </a:p>
                    <a:p>
                      <a:pPr marL="240665" algn="l" rtl="0" eaLnBrk="0">
                        <a:lnSpc>
                          <a:spcPct val="93000"/>
                        </a:lnSpc>
                        <a:spcBef>
                          <a:spcPts val="5"/>
                        </a:spcBef>
                      </a:pPr>
                      <a:r>
                        <a:rPr sz="1500" b="1" kern="0" spc="-30" baseline="10000" dirty="0">
                          <a:solidFill>
                            <a:srgbClr val="000000">
                              <a:alpha val="100000"/>
                            </a:srgbClr>
                          </a:solidFill>
                          <a:latin typeface="Calibri" panose="020F0502020204030204"/>
                          <a:ea typeface="Calibri" panose="020F0502020204030204"/>
                          <a:cs typeface="Calibri" panose="020F0502020204030204"/>
                        </a:rPr>
                        <a:t>R</a:t>
                      </a:r>
                      <a:r>
                        <a:rPr sz="1000" b="1" kern="0" spc="-30" baseline="-10000" dirty="0">
                          <a:solidFill>
                            <a:srgbClr val="000000">
                              <a:alpha val="100000"/>
                            </a:srgbClr>
                          </a:solidFill>
                          <a:latin typeface="Calibri" panose="020F0502020204030204"/>
                          <a:ea typeface="Calibri" panose="020F0502020204030204"/>
                          <a:cs typeface="Calibri" panose="020F0502020204030204"/>
                        </a:rPr>
                        <a:t>m</a:t>
                      </a:r>
                      <a:endParaRPr sz="1000" baseline="-10000" dirty="0">
                        <a:latin typeface="Calibri" panose="020F0502020204030204"/>
                        <a:ea typeface="Calibri" panose="020F0502020204030204"/>
                        <a:cs typeface="Calibri" panose="020F0502020204030204"/>
                      </a:endParaRPr>
                    </a:p>
                    <a:p>
                      <a:pPr marL="190500" algn="l" rtl="0" eaLnBrk="0">
                        <a:lnSpc>
                          <a:spcPct val="94000"/>
                        </a:lnSpc>
                        <a:spcBef>
                          <a:spcPts val="10"/>
                        </a:spcBef>
                      </a:pPr>
                      <a:r>
                        <a:rPr sz="900" b="1" kern="0" spc="30" dirty="0">
                          <a:solidFill>
                            <a:srgbClr val="000000">
                              <a:alpha val="100000"/>
                            </a:srgbClr>
                          </a:solidFill>
                          <a:latin typeface="Calibri" panose="020F0502020204030204"/>
                          <a:ea typeface="Calibri" panose="020F0502020204030204"/>
                          <a:cs typeface="Calibri" panose="020F0502020204030204"/>
                        </a:rPr>
                        <a:t>MPa</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400" dirty="0">
                        <a:latin typeface="Arial" panose="020B0604020202020204"/>
                        <a:ea typeface="Arial" panose="020B0604020202020204"/>
                        <a:cs typeface="Arial" panose="020B0604020202020204"/>
                      </a:endParaRPr>
                    </a:p>
                    <a:p>
                      <a:pPr marL="245745" algn="l" rtl="0" eaLnBrk="0">
                        <a:lnSpc>
                          <a:spcPct val="91000"/>
                        </a:lnSpc>
                        <a:spcBef>
                          <a:spcPts val="5"/>
                        </a:spcBef>
                      </a:pPr>
                      <a:r>
                        <a:rPr sz="1500" b="1" kern="0" spc="-10" baseline="10000" dirty="0">
                          <a:solidFill>
                            <a:srgbClr val="000000">
                              <a:alpha val="100000"/>
                            </a:srgbClr>
                          </a:solidFill>
                          <a:latin typeface="Calibri" panose="020F0502020204030204"/>
                          <a:ea typeface="Calibri" panose="020F0502020204030204"/>
                          <a:cs typeface="Calibri" panose="020F0502020204030204"/>
                        </a:rPr>
                        <a:t>A</a:t>
                      </a:r>
                      <a:r>
                        <a:rPr sz="1000" b="1" kern="0" spc="-10" baseline="-10000" dirty="0">
                          <a:solidFill>
                            <a:srgbClr val="000000">
                              <a:alpha val="100000"/>
                            </a:srgbClr>
                          </a:solidFill>
                          <a:latin typeface="Calibri" panose="020F0502020204030204"/>
                          <a:ea typeface="Calibri" panose="020F0502020204030204"/>
                          <a:cs typeface="Calibri" panose="020F0502020204030204"/>
                        </a:rPr>
                        <a:t>g</a:t>
                      </a:r>
                      <a:endParaRPr sz="1000" baseline="-10000" dirty="0">
                        <a:latin typeface="Calibri" panose="020F0502020204030204"/>
                        <a:ea typeface="Calibri" panose="020F0502020204030204"/>
                        <a:cs typeface="Calibri" panose="020F0502020204030204"/>
                      </a:endParaRPr>
                    </a:p>
                    <a:p>
                      <a:pPr marL="259715" algn="l" rtl="0" eaLnBrk="0">
                        <a:lnSpc>
                          <a:spcPct val="96000"/>
                        </a:lnSpc>
                        <a:spcBef>
                          <a:spcPts val="10"/>
                        </a:spcBef>
                      </a:pPr>
                      <a:r>
                        <a:rPr sz="900" b="1" kern="0" spc="3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400" dirty="0">
                        <a:latin typeface="Arial" panose="020B0604020202020204"/>
                        <a:ea typeface="Arial" panose="020B0604020202020204"/>
                        <a:cs typeface="Arial" panose="020B0604020202020204"/>
                      </a:endParaRPr>
                    </a:p>
                    <a:p>
                      <a:pPr marL="265430" algn="l" rtl="0" eaLnBrk="0">
                        <a:lnSpc>
                          <a:spcPts val="620"/>
                        </a:lnSpc>
                        <a:spcBef>
                          <a:spcPts val="5"/>
                        </a:spcBef>
                      </a:pPr>
                      <a:r>
                        <a:rPr sz="900" b="1" kern="0" spc="30" dirty="0">
                          <a:solidFill>
                            <a:srgbClr val="000000">
                              <a:alpha val="100000"/>
                            </a:srgbClr>
                          </a:solidFill>
                          <a:latin typeface="Calibri" panose="020F0502020204030204"/>
                          <a:ea typeface="Calibri" panose="020F0502020204030204"/>
                          <a:cs typeface="Calibri" panose="020F0502020204030204"/>
                        </a:rPr>
                        <a:t>A</a:t>
                      </a:r>
                      <a:endParaRPr sz="900" dirty="0">
                        <a:latin typeface="Calibri" panose="020F0502020204030204"/>
                        <a:ea typeface="Calibri" panose="020F0502020204030204"/>
                        <a:cs typeface="Calibri" panose="020F0502020204030204"/>
                      </a:endParaRPr>
                    </a:p>
                    <a:p>
                      <a:pPr marL="259715" algn="l" rtl="0" eaLnBrk="0">
                        <a:lnSpc>
                          <a:spcPts val="1490"/>
                        </a:lnSpc>
                      </a:pPr>
                      <a:r>
                        <a:rPr sz="900" b="1" kern="0" spc="3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4000"/>
                        </a:lnSpc>
                      </a:pPr>
                      <a:endParaRPr sz="400" dirty="0">
                        <a:latin typeface="Arial" panose="020B0604020202020204"/>
                        <a:ea typeface="Arial" panose="020B0604020202020204"/>
                        <a:cs typeface="Arial" panose="020B0604020202020204"/>
                      </a:endParaRPr>
                    </a:p>
                    <a:p>
                      <a:pPr marL="274320" algn="l" rtl="0" eaLnBrk="0">
                        <a:lnSpc>
                          <a:spcPts val="615"/>
                        </a:lnSpc>
                        <a:spcBef>
                          <a:spcPts val="0"/>
                        </a:spcBef>
                      </a:pPr>
                      <a:r>
                        <a:rPr sz="900" b="1" kern="0" spc="10" dirty="0">
                          <a:solidFill>
                            <a:srgbClr val="000000">
                              <a:alpha val="100000"/>
                            </a:srgbClr>
                          </a:solidFill>
                          <a:latin typeface="Calibri" panose="020F0502020204030204"/>
                          <a:ea typeface="Calibri" panose="020F0502020204030204"/>
                          <a:cs typeface="Calibri" panose="020F0502020204030204"/>
                        </a:rPr>
                        <a:t>Z</a:t>
                      </a:r>
                      <a:endParaRPr sz="900" dirty="0">
                        <a:latin typeface="Calibri" panose="020F0502020204030204"/>
                        <a:ea typeface="Calibri" panose="020F0502020204030204"/>
                        <a:cs typeface="Calibri" panose="020F0502020204030204"/>
                      </a:endParaRPr>
                    </a:p>
                    <a:p>
                      <a:pPr marL="259715" algn="l" rtl="0" eaLnBrk="0">
                        <a:lnSpc>
                          <a:spcPts val="1490"/>
                        </a:lnSpc>
                      </a:pPr>
                      <a:r>
                        <a:rPr sz="900" b="1" kern="0" spc="3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61925">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02235" algn="l" rtl="0" eaLnBrk="0">
                        <a:lnSpc>
                          <a:spcPct val="78000"/>
                        </a:lnSpc>
                        <a:spcBef>
                          <a:spcPts val="0"/>
                        </a:spcBef>
                      </a:pPr>
                      <a:r>
                        <a:rPr sz="900" kern="0" spc="50" dirty="0">
                          <a:solidFill>
                            <a:srgbClr val="000000">
                              <a:alpha val="100000"/>
                            </a:srgbClr>
                          </a:solidFill>
                          <a:latin typeface="Calibri" panose="020F0502020204030204"/>
                          <a:ea typeface="Calibri" panose="020F0502020204030204"/>
                          <a:cs typeface="Calibri" panose="020F0502020204030204"/>
                        </a:rPr>
                        <a:t>C_103_</a:t>
                      </a:r>
                      <a:r>
                        <a:rPr sz="900" kern="0" spc="0" dirty="0">
                          <a:solidFill>
                            <a:srgbClr val="000000">
                              <a:alpha val="100000"/>
                            </a:srgbClr>
                          </a:solidFill>
                          <a:latin typeface="Calibri" panose="020F0502020204030204"/>
                          <a:ea typeface="Calibri" panose="020F0502020204030204"/>
                          <a:cs typeface="Calibri" panose="020F0502020204030204"/>
                        </a:rPr>
                        <a:t>HT</a:t>
                      </a:r>
                      <a:r>
                        <a:rPr sz="900" kern="0" spc="50" dirty="0">
                          <a:solidFill>
                            <a:srgbClr val="000000">
                              <a:alpha val="100000"/>
                            </a:srgbClr>
                          </a:solidFill>
                          <a:latin typeface="Calibri" panose="020F0502020204030204"/>
                          <a:ea typeface="Calibri" panose="020F0502020204030204"/>
                          <a:cs typeface="Calibri" panose="020F0502020204030204"/>
                        </a:rPr>
                        <a:t>_1</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207010" algn="l" rtl="0" eaLnBrk="0">
                        <a:lnSpc>
                          <a:spcPct val="78000"/>
                        </a:lnSpc>
                        <a:spcBef>
                          <a:spcPts val="0"/>
                        </a:spcBef>
                      </a:pPr>
                      <a:r>
                        <a:rPr sz="900" kern="0" spc="10" dirty="0">
                          <a:solidFill>
                            <a:srgbClr val="000000">
                              <a:alpha val="100000"/>
                            </a:srgbClr>
                          </a:solidFill>
                          <a:latin typeface="Calibri" panose="020F0502020204030204"/>
                          <a:ea typeface="Calibri" panose="020F0502020204030204"/>
                          <a:cs typeface="Calibri" panose="020F0502020204030204"/>
                        </a:rPr>
                        <a:t>23</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227965" algn="l" rtl="0" eaLnBrk="0">
                        <a:lnSpc>
                          <a:spcPct val="78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8.1</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65735" algn="l" rtl="0" eaLnBrk="0">
                        <a:lnSpc>
                          <a:spcPct val="78000"/>
                        </a:lnSpc>
                        <a:spcBef>
                          <a:spcPts val="0"/>
                        </a:spcBef>
                      </a:pPr>
                      <a:r>
                        <a:rPr sz="900" kern="0" spc="30" dirty="0">
                          <a:solidFill>
                            <a:srgbClr val="000000">
                              <a:alpha val="100000"/>
                            </a:srgbClr>
                          </a:solidFill>
                          <a:latin typeface="Calibri" panose="020F0502020204030204"/>
                          <a:ea typeface="Calibri" panose="020F0502020204030204"/>
                          <a:cs typeface="Calibri" panose="020F0502020204030204"/>
                        </a:rPr>
                        <a:t>218.4</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65735" algn="l" rtl="0" eaLnBrk="0">
                        <a:lnSpc>
                          <a:spcPct val="78000"/>
                        </a:lnSpc>
                        <a:spcBef>
                          <a:spcPts val="0"/>
                        </a:spcBef>
                      </a:pPr>
                      <a:r>
                        <a:rPr sz="900" kern="0" spc="30" dirty="0">
                          <a:solidFill>
                            <a:srgbClr val="000000">
                              <a:alpha val="100000"/>
                            </a:srgbClr>
                          </a:solidFill>
                          <a:latin typeface="Calibri" panose="020F0502020204030204"/>
                          <a:ea typeface="Calibri" panose="020F0502020204030204"/>
                          <a:cs typeface="Calibri" panose="020F0502020204030204"/>
                        </a:rPr>
                        <a:t>251.4</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229870" algn="l" rtl="0" eaLnBrk="0">
                        <a:lnSpc>
                          <a:spcPct val="78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2.1</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227965" algn="l" rtl="0" eaLnBrk="0">
                        <a:lnSpc>
                          <a:spcPct val="78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9.6</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300" dirty="0">
                        <a:latin typeface="Arial" panose="020B0604020202020204"/>
                        <a:ea typeface="Arial" panose="020B0604020202020204"/>
                        <a:cs typeface="Arial" panose="020B0604020202020204"/>
                      </a:endParaRPr>
                    </a:p>
                    <a:p>
                      <a:pPr marL="197485" algn="l" rtl="0" eaLnBrk="0">
                        <a:lnSpc>
                          <a:spcPct val="78000"/>
                        </a:lnSpc>
                        <a:spcBef>
                          <a:spcPts val="0"/>
                        </a:spcBef>
                      </a:pPr>
                      <a:r>
                        <a:rPr sz="900" kern="0" spc="20" dirty="0">
                          <a:solidFill>
                            <a:srgbClr val="000000">
                              <a:alpha val="100000"/>
                            </a:srgbClr>
                          </a:solidFill>
                          <a:latin typeface="Calibri" panose="020F0502020204030204"/>
                          <a:ea typeface="Calibri" panose="020F0502020204030204"/>
                          <a:cs typeface="Calibri" panose="020F0502020204030204"/>
                        </a:rPr>
                        <a:t>39.0</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l" rtl="0" eaLnBrk="0">
                        <a:lnSpc>
                          <a:spcPct val="149000"/>
                        </a:lnSpc>
                      </a:pPr>
                      <a:endParaRPr sz="200" dirty="0">
                        <a:latin typeface="Arial" panose="020B0604020202020204"/>
                        <a:ea typeface="Arial" panose="020B0604020202020204"/>
                        <a:cs typeface="Arial" panose="020B0604020202020204"/>
                      </a:endParaRPr>
                    </a:p>
                    <a:p>
                      <a:pPr marL="254635" algn="l" rtl="0" eaLnBrk="0">
                        <a:lnSpc>
                          <a:spcPct val="89000"/>
                        </a:lnSpc>
                        <a:spcBef>
                          <a:spcPts val="0"/>
                        </a:spcBef>
                      </a:pPr>
                      <a:r>
                        <a:rPr sz="800" kern="0" spc="-10" dirty="0">
                          <a:solidFill>
                            <a:srgbClr val="000000">
                              <a:alpha val="100000"/>
                            </a:srgbClr>
                          </a:solidFill>
                          <a:latin typeface="Calibri" panose="020F0502020204030204"/>
                          <a:ea typeface="Calibri" panose="020F0502020204030204"/>
                          <a:cs typeface="Calibri" panose="020F0502020204030204"/>
                        </a:rPr>
                        <a:t>Average</a:t>
                      </a:r>
                      <a:endParaRPr sz="8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264160" algn="l" rtl="0" eaLnBrk="0">
                        <a:lnSpc>
                          <a:spcPts val="475"/>
                        </a:lnSpc>
                        <a:spcBef>
                          <a:spcPts val="0"/>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302260" algn="l" rtl="0" eaLnBrk="0">
                        <a:lnSpc>
                          <a:spcPts val="475"/>
                        </a:lnSpc>
                        <a:spcBef>
                          <a:spcPts val="0"/>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301625" algn="l" rtl="0" eaLnBrk="0">
                        <a:lnSpc>
                          <a:spcPts val="475"/>
                        </a:lnSpc>
                        <a:spcBef>
                          <a:spcPts val="0"/>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301625" algn="l" rtl="0" eaLnBrk="0">
                        <a:lnSpc>
                          <a:spcPts val="475"/>
                        </a:lnSpc>
                        <a:spcBef>
                          <a:spcPts val="0"/>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301625" algn="l" rtl="0" eaLnBrk="0">
                        <a:lnSpc>
                          <a:spcPts val="475"/>
                        </a:lnSpc>
                        <a:spcBef>
                          <a:spcPts val="0"/>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301625" algn="l" rtl="0" eaLnBrk="0">
                        <a:lnSpc>
                          <a:spcPts val="475"/>
                        </a:lnSpc>
                        <a:spcBef>
                          <a:spcPts val="0"/>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301625" algn="l" rtl="0" eaLnBrk="0">
                        <a:lnSpc>
                          <a:spcPts val="475"/>
                        </a:lnSpc>
                        <a:spcBef>
                          <a:spcPts val="0"/>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68275">
                <a:tc>
                  <a:txBody>
                    <a:bodyPr/>
                    <a:lstStyle/>
                    <a:p>
                      <a:pPr algn="l" rtl="0" eaLnBrk="0">
                        <a:lnSpc>
                          <a:spcPct val="115000"/>
                        </a:lnSpc>
                      </a:pPr>
                      <a:endParaRPr sz="300" dirty="0">
                        <a:latin typeface="Arial" panose="020B0604020202020204"/>
                        <a:ea typeface="Arial" panose="020B0604020202020204"/>
                        <a:cs typeface="Arial" panose="020B0604020202020204"/>
                      </a:endParaRPr>
                    </a:p>
                    <a:p>
                      <a:pPr marL="285750" algn="l" rtl="0" eaLnBrk="0">
                        <a:lnSpc>
                          <a:spcPct val="77000"/>
                        </a:lnSpc>
                        <a:spcBef>
                          <a:spcPts val="0"/>
                        </a:spcBef>
                      </a:pPr>
                      <a:r>
                        <a:rPr sz="800" kern="0" spc="-10" dirty="0">
                          <a:solidFill>
                            <a:srgbClr val="000000">
                              <a:alpha val="100000"/>
                            </a:srgbClr>
                          </a:solidFill>
                          <a:latin typeface="Calibri" panose="020F0502020204030204"/>
                          <a:ea typeface="Calibri" panose="020F0502020204030204"/>
                          <a:cs typeface="Calibri" panose="020F0502020204030204"/>
                        </a:rPr>
                        <a:t>Stdeva</a:t>
                      </a:r>
                      <a:endParaRPr sz="8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264160" algn="l" rtl="0" eaLnBrk="0">
                        <a:lnSpc>
                          <a:spcPts val="475"/>
                        </a:lnSpc>
                        <a:spcBef>
                          <a:spcPts val="5"/>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302260" algn="l" rtl="0" eaLnBrk="0">
                        <a:lnSpc>
                          <a:spcPts val="475"/>
                        </a:lnSpc>
                        <a:spcBef>
                          <a:spcPts val="5"/>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301625" algn="l" rtl="0" eaLnBrk="0">
                        <a:lnSpc>
                          <a:spcPts val="475"/>
                        </a:lnSpc>
                        <a:spcBef>
                          <a:spcPts val="5"/>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301625" algn="l" rtl="0" eaLnBrk="0">
                        <a:lnSpc>
                          <a:spcPts val="475"/>
                        </a:lnSpc>
                        <a:spcBef>
                          <a:spcPts val="5"/>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301625" algn="l" rtl="0" eaLnBrk="0">
                        <a:lnSpc>
                          <a:spcPts val="475"/>
                        </a:lnSpc>
                        <a:spcBef>
                          <a:spcPts val="5"/>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301625" algn="l" rtl="0" eaLnBrk="0">
                        <a:lnSpc>
                          <a:spcPts val="475"/>
                        </a:lnSpc>
                        <a:spcBef>
                          <a:spcPts val="5"/>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eaLnBrk="0">
                        <a:lnSpc>
                          <a:spcPct val="103000"/>
                        </a:lnSpc>
                      </a:pPr>
                      <a:endParaRPr sz="600" dirty="0">
                        <a:latin typeface="Arial" panose="020B0604020202020204"/>
                        <a:ea typeface="Arial" panose="020B0604020202020204"/>
                        <a:cs typeface="Arial" panose="020B0604020202020204"/>
                      </a:endParaRPr>
                    </a:p>
                    <a:p>
                      <a:pPr marL="301625" algn="l" rtl="0" eaLnBrk="0">
                        <a:lnSpc>
                          <a:spcPts val="475"/>
                        </a:lnSpc>
                        <a:spcBef>
                          <a:spcPts val="5"/>
                        </a:spcBef>
                      </a:pPr>
                      <a:r>
                        <a:rPr sz="900" kern="0" spc="-10" dirty="0">
                          <a:solidFill>
                            <a:srgbClr val="000000">
                              <a:alpha val="100000"/>
                            </a:srgbClr>
                          </a:solidFill>
                          <a:latin typeface="Calibri" panose="020F0502020204030204"/>
                          <a:ea typeface="Calibri" panose="020F0502020204030204"/>
                          <a:cs typeface="Calibri" panose="020F0502020204030204"/>
                        </a:rPr>
                        <a:t>-</a:t>
                      </a:r>
                      <a:endParaRPr sz="900" dirty="0">
                        <a:latin typeface="Calibri" panose="020F0502020204030204"/>
                        <a:ea typeface="Calibri" panose="020F0502020204030204"/>
                        <a:cs typeface="Calibri" panose="020F050202020403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2" name="picture 682"/>
          <p:cNvPicPr>
            <a:picLocks noChangeAspect="1"/>
          </p:cNvPicPr>
          <p:nvPr/>
        </p:nvPicPr>
        <p:blipFill>
          <a:blip r:embed="rId1"/>
          <a:stretch>
            <a:fillRect/>
          </a:stretch>
        </p:blipFill>
        <p:spPr>
          <a:xfrm rot="21600000">
            <a:off x="355091" y="1478279"/>
            <a:ext cx="5570220" cy="4177283"/>
          </a:xfrm>
          <a:prstGeom prst="rect">
            <a:avLst/>
          </a:prstGeom>
        </p:spPr>
      </p:pic>
      <p:sp>
        <p:nvSpPr>
          <p:cNvPr id="684" name="textbox 684"/>
          <p:cNvSpPr/>
          <p:nvPr/>
        </p:nvSpPr>
        <p:spPr>
          <a:xfrm>
            <a:off x="151010" y="5859043"/>
            <a:ext cx="6741794" cy="844550"/>
          </a:xfrm>
          <a:prstGeom prst="rect">
            <a:avLst/>
          </a:prstGeom>
          <a:noFill/>
          <a:ln w="0" cap="flat">
            <a:noFill/>
            <a:prstDash val="solid"/>
            <a:miter lim="0"/>
          </a:ln>
        </p:spPr>
        <p:txBody>
          <a:bodyPr vert="horz" wrap="square" lIns="0" tIns="0" rIns="0" bIns="0"/>
          <a:lstStyle/>
          <a:p>
            <a:pPr algn="l" rtl="0" eaLnBrk="0">
              <a:lnSpc>
                <a:spcPct val="93000"/>
              </a:lnSpc>
            </a:pPr>
            <a:endParaRPr sz="100" dirty="0">
              <a:latin typeface="微软雅黑" panose="020B0503020204020204" charset="-122"/>
              <a:ea typeface="微软雅黑" panose="020B0503020204020204" charset="-122"/>
              <a:cs typeface="Arial" panose="020B0604020202020204"/>
            </a:endParaRPr>
          </a:p>
          <a:p>
            <a:pPr algn="r" rtl="0" eaLnBrk="0">
              <a:lnSpc>
                <a:spcPct val="98000"/>
              </a:lnSpc>
            </a:pPr>
            <a:r>
              <a:rPr sz="2300" kern="0" spc="100" dirty="0">
                <a:solidFill>
                  <a:srgbClr val="000000">
                    <a:alpha val="100000"/>
                  </a:srgbClr>
                </a:solidFill>
                <a:latin typeface="微软雅黑" panose="020B0503020204020204" charset="-122"/>
                <a:ea typeface="微软雅黑" panose="020B0503020204020204" charset="-122"/>
                <a:cs typeface="宋体" panose="02010600030101010101" pitchFamily="2" charset="-122"/>
              </a:rPr>
              <a:t>均匀、细小的微观结</a:t>
            </a:r>
            <a:r>
              <a:rPr sz="2300" kern="0" spc="90" dirty="0">
                <a:solidFill>
                  <a:srgbClr val="000000">
                    <a:alpha val="100000"/>
                  </a:srgbClr>
                </a:solidFill>
                <a:latin typeface="微软雅黑" panose="020B0503020204020204" charset="-122"/>
                <a:ea typeface="微软雅黑" panose="020B0503020204020204" charset="-122"/>
                <a:cs typeface="宋体" panose="02010600030101010101" pitchFamily="2" charset="-122"/>
              </a:rPr>
              <a:t>构，来源于沉积的细小颗粒</a:t>
            </a:r>
            <a:endParaRPr sz="2300" dirty="0">
              <a:latin typeface="微软雅黑" panose="020B0503020204020204" charset="-122"/>
              <a:ea typeface="微软雅黑" panose="020B0503020204020204" charset="-122"/>
              <a:cs typeface="宋体" panose="02010600030101010101" pitchFamily="2" charset="-122"/>
            </a:endParaRPr>
          </a:p>
          <a:p>
            <a:pPr algn="l" rtl="0" eaLnBrk="0">
              <a:lnSpc>
                <a:spcPct val="135000"/>
              </a:lnSpc>
            </a:pPr>
            <a:endParaRPr sz="1000" dirty="0">
              <a:latin typeface="微软雅黑" panose="020B0503020204020204" charset="-122"/>
              <a:ea typeface="微软雅黑" panose="020B0503020204020204" charset="-122"/>
              <a:cs typeface="Arial" panose="020B0604020202020204"/>
            </a:endParaRPr>
          </a:p>
          <a:p>
            <a:pPr algn="l" rtl="0" eaLnBrk="0">
              <a:lnSpc>
                <a:spcPct val="102000"/>
              </a:lnSpc>
            </a:pPr>
            <a:endParaRPr sz="300" dirty="0">
              <a:latin typeface="微软雅黑" panose="020B0503020204020204" charset="-122"/>
              <a:ea typeface="微软雅黑" panose="020B0503020204020204" charset="-122"/>
              <a:cs typeface="Arial" panose="020B0604020202020204"/>
            </a:endParaRPr>
          </a:p>
          <a:p>
            <a:pPr marL="12700" algn="l" rtl="0" eaLnBrk="0">
              <a:lnSpc>
                <a:spcPts val="1740"/>
              </a:lnSpc>
              <a:spcBef>
                <a:spcPts val="0"/>
              </a:spcBef>
            </a:pPr>
            <a:endParaRPr sz="1200" dirty="0">
              <a:latin typeface="微软雅黑" panose="020B0503020204020204" charset="-122"/>
              <a:ea typeface="微软雅黑" panose="020B0503020204020204" charset="-122"/>
              <a:cs typeface="Tahoma" panose="020B0604030504040204"/>
            </a:endParaRPr>
          </a:p>
        </p:txBody>
      </p:sp>
      <p:sp>
        <p:nvSpPr>
          <p:cNvPr id="686" name="textbox 686"/>
          <p:cNvSpPr/>
          <p:nvPr/>
        </p:nvSpPr>
        <p:spPr>
          <a:xfrm>
            <a:off x="456217" y="576682"/>
            <a:ext cx="6537707" cy="488315"/>
          </a:xfrm>
          <a:prstGeom prst="rect">
            <a:avLst/>
          </a:prstGeom>
          <a:noFill/>
          <a:ln w="0" cap="flat">
            <a:noFill/>
            <a:prstDash val="solid"/>
            <a:miter lim="0"/>
          </a:ln>
        </p:spPr>
        <p:txBody>
          <a:bodyPr vert="horz" wrap="square" lIns="0" tIns="0" rIns="0" bIns="0"/>
          <a:lstStyle/>
          <a:p>
            <a:pPr algn="l" rtl="0" eaLnBrk="0">
              <a:lnSpc>
                <a:spcPct val="81000"/>
              </a:lnSpc>
            </a:pPr>
            <a:endParaRPr sz="100" b="1" dirty="0">
              <a:latin typeface="等线" panose="02010600030101010101" pitchFamily="2" charset="-122"/>
              <a:ea typeface="等线" panose="02010600030101010101" pitchFamily="2" charset="-122"/>
              <a:cs typeface="Arial" panose="020B0604020202020204"/>
            </a:endParaRPr>
          </a:p>
          <a:p>
            <a:pPr marL="12700" algn="l" rtl="0" eaLnBrk="0">
              <a:lnSpc>
                <a:spcPct val="95000"/>
              </a:lnSpc>
            </a:pPr>
            <a:r>
              <a:rPr sz="3200" b="1" kern="0" spc="10" dirty="0">
                <a:solidFill>
                  <a:srgbClr val="000000">
                    <a:alpha val="100000"/>
                  </a:srgbClr>
                </a:solidFill>
                <a:latin typeface="等线" panose="02010600030101010101" pitchFamily="2" charset="-122"/>
                <a:ea typeface="等线" panose="02010600030101010101" pitchFamily="2" charset="-122"/>
                <a:cs typeface="Tahoma" panose="020B0604030504040204"/>
              </a:rPr>
              <a:t>C-103</a:t>
            </a:r>
            <a:r>
              <a:rPr sz="3200" b="1" kern="0" spc="1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合金横截面分析</a:t>
            </a:r>
            <a:r>
              <a:rPr sz="3200" b="1" kern="0" spc="10" dirty="0">
                <a:solidFill>
                  <a:srgbClr val="000000">
                    <a:alpha val="100000"/>
                  </a:srgbClr>
                </a:solidFill>
                <a:latin typeface="等线" panose="02010600030101010101" pitchFamily="2" charset="-122"/>
                <a:ea typeface="等线" panose="02010600030101010101" pitchFamily="2" charset="-122"/>
                <a:cs typeface="Tahoma" panose="020B0604030504040204"/>
              </a:rPr>
              <a:t>-</a:t>
            </a:r>
            <a:r>
              <a:rPr lang="zh-CN" sz="3200" b="1" kern="0" spc="10" dirty="0">
                <a:solidFill>
                  <a:srgbClr val="000000">
                    <a:alpha val="100000"/>
                  </a:srgbClr>
                </a:solidFill>
                <a:latin typeface="等线" panose="02010600030101010101" pitchFamily="2" charset="-122"/>
                <a:ea typeface="等线" panose="02010600030101010101" pitchFamily="2" charset="-122"/>
                <a:cs typeface="Tahoma" panose="020B0604030504040204"/>
              </a:rPr>
              <a:t>喷涂</a:t>
            </a:r>
            <a:r>
              <a:rPr sz="3200" b="1" kern="0" spc="1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后</a:t>
            </a:r>
            <a:endParaRPr sz="3200" b="1" dirty="0">
              <a:latin typeface="等线" panose="02010600030101010101" pitchFamily="2" charset="-122"/>
              <a:ea typeface="等线" panose="02010600030101010101" pitchFamily="2" charset="-122"/>
              <a:cs typeface="宋体" panose="02010600030101010101" pitchFamily="2" charset="-122"/>
            </a:endParaRPr>
          </a:p>
        </p:txBody>
      </p:sp>
      <p:pic>
        <p:nvPicPr>
          <p:cNvPr id="688" name="picture 688"/>
          <p:cNvPicPr>
            <a:picLocks noChangeAspect="1"/>
          </p:cNvPicPr>
          <p:nvPr/>
        </p:nvPicPr>
        <p:blipFill>
          <a:blip r:embed="rId2"/>
          <a:stretch>
            <a:fillRect/>
          </a:stretch>
        </p:blipFill>
        <p:spPr>
          <a:xfrm rot="21600000">
            <a:off x="9364980" y="461771"/>
            <a:ext cx="2510028" cy="781811"/>
          </a:xfrm>
          <a:prstGeom prst="rect">
            <a:avLst/>
          </a:prstGeom>
        </p:spPr>
      </p:pic>
      <p:pic>
        <p:nvPicPr>
          <p:cNvPr id="690" name="picture 690"/>
          <p:cNvPicPr>
            <a:picLocks noChangeAspect="1"/>
          </p:cNvPicPr>
          <p:nvPr/>
        </p:nvPicPr>
        <p:blipFill>
          <a:blip r:embed="rId3"/>
          <a:stretch>
            <a:fillRect/>
          </a:stretch>
        </p:blipFill>
        <p:spPr>
          <a:xfrm rot="21600000">
            <a:off x="382257" y="1253616"/>
            <a:ext cx="2532138" cy="19050"/>
          </a:xfrm>
          <a:prstGeom prst="rect">
            <a:avLst/>
          </a:prstGeom>
        </p:spPr>
      </p:pic>
      <p:pic>
        <p:nvPicPr>
          <p:cNvPr id="3" name="图片 2"/>
          <p:cNvPicPr>
            <a:picLocks noChangeAspect="1"/>
          </p:cNvPicPr>
          <p:nvPr/>
        </p:nvPicPr>
        <p:blipFill>
          <a:blip r:embed="rId4"/>
          <a:stretch>
            <a:fillRect/>
          </a:stretch>
        </p:blipFill>
        <p:spPr>
          <a:xfrm>
            <a:off x="6096000" y="1477409"/>
            <a:ext cx="5555994" cy="417728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2" name="picture 692"/>
          <p:cNvPicPr>
            <a:picLocks noChangeAspect="1"/>
          </p:cNvPicPr>
          <p:nvPr/>
        </p:nvPicPr>
        <p:blipFill>
          <a:blip r:embed="rId1"/>
          <a:stretch>
            <a:fillRect/>
          </a:stretch>
        </p:blipFill>
        <p:spPr>
          <a:xfrm rot="21600000">
            <a:off x="208716" y="1491995"/>
            <a:ext cx="5693736" cy="4163567"/>
          </a:xfrm>
          <a:prstGeom prst="rect">
            <a:avLst/>
          </a:prstGeom>
        </p:spPr>
      </p:pic>
      <p:pic>
        <p:nvPicPr>
          <p:cNvPr id="694" name="picture 694"/>
          <p:cNvPicPr>
            <a:picLocks noChangeAspect="1"/>
          </p:cNvPicPr>
          <p:nvPr/>
        </p:nvPicPr>
        <p:blipFill>
          <a:blip r:embed="rId2"/>
          <a:stretch>
            <a:fillRect/>
          </a:stretch>
        </p:blipFill>
        <p:spPr>
          <a:xfrm rot="21600000">
            <a:off x="6147744" y="1491995"/>
            <a:ext cx="5693736" cy="4163567"/>
          </a:xfrm>
          <a:prstGeom prst="rect">
            <a:avLst/>
          </a:prstGeom>
        </p:spPr>
      </p:pic>
      <p:sp>
        <p:nvSpPr>
          <p:cNvPr id="696" name="textbox 696"/>
          <p:cNvSpPr/>
          <p:nvPr/>
        </p:nvSpPr>
        <p:spPr>
          <a:xfrm>
            <a:off x="208715" y="5862128"/>
            <a:ext cx="7374864" cy="488316"/>
          </a:xfrm>
          <a:prstGeom prst="rect">
            <a:avLst/>
          </a:prstGeom>
          <a:noFill/>
          <a:ln w="0" cap="flat">
            <a:noFill/>
            <a:prstDash val="solid"/>
            <a:miter lim="0"/>
          </a:ln>
        </p:spPr>
        <p:txBody>
          <a:bodyPr vert="horz" wrap="square" lIns="0" tIns="0" rIns="0" bIns="0"/>
          <a:lstStyle/>
          <a:p>
            <a:pPr rtl="0" eaLnBrk="0">
              <a:lnSpc>
                <a:spcPct val="100000"/>
              </a:lnSpc>
            </a:pPr>
            <a:r>
              <a:rPr lang="zh-CN" sz="2000" kern="0" spc="80" dirty="0">
                <a:solidFill>
                  <a:srgbClr val="000000">
                    <a:alpha val="100000"/>
                  </a:srgbClr>
                </a:solidFill>
                <a:latin typeface="微软雅黑" panose="020B0503020204020204" charset="-122"/>
                <a:ea typeface="微软雅黑" panose="020B0503020204020204" charset="-122"/>
                <a:cs typeface="宋体" panose="02010600030101010101" pitchFamily="2" charset="-122"/>
              </a:rPr>
              <a:t>热处理</a:t>
            </a:r>
            <a:r>
              <a:rPr sz="2000" kern="0" spc="80" dirty="0">
                <a:solidFill>
                  <a:srgbClr val="000000">
                    <a:alpha val="100000"/>
                  </a:srgbClr>
                </a:solidFill>
                <a:latin typeface="微软雅黑" panose="020B0503020204020204" charset="-122"/>
                <a:ea typeface="微软雅黑" panose="020B0503020204020204" charset="-122"/>
                <a:cs typeface="宋体" panose="02010600030101010101" pitchFamily="2" charset="-122"/>
              </a:rPr>
              <a:t>后细小晶粒结构，显示晶界内和晶界处</a:t>
            </a:r>
            <a:r>
              <a:rPr sz="2000" kern="0" spc="70" dirty="0">
                <a:solidFill>
                  <a:srgbClr val="000000">
                    <a:alpha val="100000"/>
                  </a:srgbClr>
                </a:solidFill>
                <a:latin typeface="微软雅黑" panose="020B0503020204020204" charset="-122"/>
                <a:ea typeface="微软雅黑" panose="020B0503020204020204" charset="-122"/>
                <a:cs typeface="宋体" panose="02010600030101010101" pitchFamily="2" charset="-122"/>
              </a:rPr>
              <a:t>有小沉淀物</a:t>
            </a:r>
            <a:endParaRPr sz="2000" dirty="0">
              <a:latin typeface="微软雅黑" panose="020B0503020204020204" charset="-122"/>
              <a:ea typeface="微软雅黑" panose="020B0503020204020204" charset="-122"/>
              <a:cs typeface="宋体" panose="02010600030101010101" pitchFamily="2" charset="-122"/>
            </a:endParaRPr>
          </a:p>
          <a:p>
            <a:pPr algn="l" rtl="0" eaLnBrk="0">
              <a:lnSpc>
                <a:spcPct val="103000"/>
              </a:lnSpc>
            </a:pPr>
            <a:endParaRPr sz="1000" dirty="0">
              <a:latin typeface="微软雅黑" panose="020B0503020204020204" charset="-122"/>
              <a:ea typeface="微软雅黑" panose="020B0503020204020204" charset="-122"/>
              <a:cs typeface="Arial" panose="020B0604020202020204"/>
            </a:endParaRPr>
          </a:p>
          <a:p>
            <a:pPr algn="l" rtl="0" eaLnBrk="0">
              <a:lnSpc>
                <a:spcPct val="103000"/>
              </a:lnSpc>
            </a:pPr>
            <a:endParaRPr sz="1000" dirty="0">
              <a:latin typeface="微软雅黑" panose="020B0503020204020204" charset="-122"/>
              <a:ea typeface="微软雅黑" panose="020B0503020204020204" charset="-122"/>
              <a:cs typeface="Arial" panose="020B0604020202020204"/>
            </a:endParaRPr>
          </a:p>
          <a:p>
            <a:pPr algn="l" rtl="0" eaLnBrk="0">
              <a:lnSpc>
                <a:spcPct val="101000"/>
              </a:lnSpc>
            </a:pPr>
            <a:endParaRPr sz="300" dirty="0">
              <a:latin typeface="微软雅黑" panose="020B0503020204020204" charset="-122"/>
              <a:ea typeface="微软雅黑" panose="020B0503020204020204" charset="-122"/>
              <a:cs typeface="Arial" panose="020B0604020202020204"/>
            </a:endParaRPr>
          </a:p>
          <a:p>
            <a:pPr marL="12700" algn="l" rtl="0" eaLnBrk="0">
              <a:lnSpc>
                <a:spcPts val="1740"/>
              </a:lnSpc>
              <a:spcBef>
                <a:spcPts val="0"/>
              </a:spcBef>
            </a:pPr>
            <a:endParaRPr sz="1200" dirty="0">
              <a:latin typeface="微软雅黑" panose="020B0503020204020204" charset="-122"/>
              <a:ea typeface="微软雅黑" panose="020B0503020204020204" charset="-122"/>
              <a:cs typeface="Tahoma" panose="020B0604030504040204"/>
            </a:endParaRPr>
          </a:p>
        </p:txBody>
      </p:sp>
      <p:sp>
        <p:nvSpPr>
          <p:cNvPr id="698" name="textbox 698"/>
          <p:cNvSpPr/>
          <p:nvPr/>
        </p:nvSpPr>
        <p:spPr>
          <a:xfrm>
            <a:off x="316992" y="364361"/>
            <a:ext cx="5918927" cy="488315"/>
          </a:xfrm>
          <a:prstGeom prst="rect">
            <a:avLst/>
          </a:prstGeom>
          <a:noFill/>
          <a:ln w="0" cap="flat">
            <a:noFill/>
            <a:prstDash val="solid"/>
            <a:miter lim="0"/>
          </a:ln>
        </p:spPr>
        <p:txBody>
          <a:bodyPr vert="horz" wrap="square" lIns="0" tIns="0" rIns="0" bIns="0"/>
          <a:lstStyle/>
          <a:p>
            <a:pPr algn="l" rtl="0" eaLnBrk="0">
              <a:lnSpc>
                <a:spcPct val="81000"/>
              </a:lnSpc>
            </a:pPr>
            <a:endParaRPr sz="100" b="1" dirty="0">
              <a:latin typeface="等线" panose="02010600030101010101" pitchFamily="2" charset="-122"/>
              <a:ea typeface="等线" panose="02010600030101010101" pitchFamily="2" charset="-122"/>
              <a:cs typeface="Arial" panose="020B0604020202020204"/>
            </a:endParaRPr>
          </a:p>
          <a:p>
            <a:pPr marL="12700" algn="l" rtl="0" eaLnBrk="0">
              <a:lnSpc>
                <a:spcPct val="95000"/>
              </a:lnSpc>
            </a:pPr>
            <a:r>
              <a:rPr sz="3200" b="1" kern="0" spc="10" dirty="0">
                <a:solidFill>
                  <a:srgbClr val="000000">
                    <a:alpha val="100000"/>
                  </a:srgbClr>
                </a:solidFill>
                <a:latin typeface="等线" panose="02010600030101010101" pitchFamily="2" charset="-122"/>
                <a:ea typeface="等线" panose="02010600030101010101" pitchFamily="2" charset="-122"/>
                <a:cs typeface="Tahoma" panose="020B0604030504040204"/>
              </a:rPr>
              <a:t>C-103</a:t>
            </a:r>
            <a:r>
              <a:rPr sz="3200" b="1" kern="0" spc="1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合金横截面分析</a:t>
            </a:r>
            <a:r>
              <a:rPr sz="3200" b="1" kern="0" spc="10" dirty="0">
                <a:solidFill>
                  <a:srgbClr val="000000">
                    <a:alpha val="100000"/>
                  </a:srgbClr>
                </a:solidFill>
                <a:latin typeface="等线" panose="02010600030101010101" pitchFamily="2" charset="-122"/>
                <a:ea typeface="等线" panose="02010600030101010101" pitchFamily="2" charset="-122"/>
                <a:cs typeface="Tahoma" panose="020B0604030504040204"/>
              </a:rPr>
              <a:t>-</a:t>
            </a:r>
            <a:r>
              <a:rPr sz="3200" b="1" kern="0" spc="1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热处理</a:t>
            </a:r>
            <a:r>
              <a:rPr lang="zh-CN" sz="3200" b="1" kern="0" spc="1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后</a:t>
            </a:r>
            <a:endParaRPr lang="zh-CN" sz="3200" b="1" kern="0" spc="1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endParaRPr>
          </a:p>
        </p:txBody>
      </p:sp>
      <p:pic>
        <p:nvPicPr>
          <p:cNvPr id="700" name="picture 700"/>
          <p:cNvPicPr>
            <a:picLocks noChangeAspect="1"/>
          </p:cNvPicPr>
          <p:nvPr/>
        </p:nvPicPr>
        <p:blipFill>
          <a:blip r:embed="rId3"/>
          <a:stretch>
            <a:fillRect/>
          </a:stretch>
        </p:blipFill>
        <p:spPr>
          <a:xfrm rot="21600000">
            <a:off x="9300871" y="461771"/>
            <a:ext cx="2574137" cy="78181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2" name="picture 702"/>
          <p:cNvPicPr>
            <a:picLocks noChangeAspect="1"/>
          </p:cNvPicPr>
          <p:nvPr/>
        </p:nvPicPr>
        <p:blipFill>
          <a:blip r:embed="rId1"/>
          <a:stretch>
            <a:fillRect/>
          </a:stretch>
        </p:blipFill>
        <p:spPr>
          <a:xfrm rot="21600000">
            <a:off x="1508505" y="4048759"/>
            <a:ext cx="9678542" cy="9525"/>
          </a:xfrm>
          <a:prstGeom prst="rect">
            <a:avLst/>
          </a:prstGeom>
        </p:spPr>
      </p:pic>
      <p:pic>
        <p:nvPicPr>
          <p:cNvPr id="704" name="picture 704"/>
          <p:cNvPicPr>
            <a:picLocks noChangeAspect="1"/>
          </p:cNvPicPr>
          <p:nvPr/>
        </p:nvPicPr>
        <p:blipFill>
          <a:blip r:embed="rId2"/>
          <a:stretch>
            <a:fillRect/>
          </a:stretch>
        </p:blipFill>
        <p:spPr>
          <a:xfrm rot="21600000">
            <a:off x="382524" y="461771"/>
            <a:ext cx="11492484" cy="6359652"/>
          </a:xfrm>
          <a:prstGeom prst="rect">
            <a:avLst/>
          </a:prstGeom>
        </p:spPr>
      </p:pic>
      <p:sp>
        <p:nvSpPr>
          <p:cNvPr id="706" name="textbox 706"/>
          <p:cNvSpPr/>
          <p:nvPr/>
        </p:nvSpPr>
        <p:spPr>
          <a:xfrm>
            <a:off x="422859" y="4378096"/>
            <a:ext cx="2945129" cy="230505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2207895" algn="l" rtl="0" eaLnBrk="0">
              <a:lnSpc>
                <a:spcPts val="1660"/>
              </a:lnSpc>
            </a:pPr>
            <a:r>
              <a:rPr sz="1200" kern="0" spc="-40" dirty="0">
                <a:solidFill>
                  <a:srgbClr val="000000">
                    <a:alpha val="100000"/>
                  </a:srgbClr>
                </a:solidFill>
                <a:latin typeface="Tahoma" panose="020B0604030504040204"/>
                <a:ea typeface="Tahoma" panose="020B0604030504040204"/>
                <a:cs typeface="Tahoma" panose="020B0604030504040204"/>
              </a:rPr>
              <a:t>(4)</a:t>
            </a:r>
            <a:endParaRPr sz="1200" dirty="0">
              <a:latin typeface="Tahoma" panose="020B0604030504040204"/>
              <a:ea typeface="Tahoma" panose="020B0604030504040204"/>
              <a:cs typeface="Tahoma" panose="020B0604030504040204"/>
            </a:endParaRPr>
          </a:p>
          <a:p>
            <a:pPr algn="r" rtl="0" eaLnBrk="0">
              <a:lnSpc>
                <a:spcPct val="89000"/>
              </a:lnSpc>
              <a:spcBef>
                <a:spcPts val="5"/>
              </a:spcBef>
            </a:pPr>
            <a:r>
              <a:rPr sz="12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铌合金</a:t>
            </a:r>
            <a:r>
              <a:rPr sz="1200" kern="0" spc="-20" dirty="0">
                <a:solidFill>
                  <a:srgbClr val="000000">
                    <a:alpha val="100000"/>
                  </a:srgbClr>
                </a:solidFill>
                <a:latin typeface="Tahoma" panose="020B0604030504040204"/>
                <a:ea typeface="Tahoma" panose="020B0604030504040204"/>
                <a:cs typeface="Tahoma" panose="020B0604030504040204"/>
              </a:rPr>
              <a:t>CGS</a:t>
            </a:r>
            <a:endParaRPr sz="1200" dirty="0">
              <a:latin typeface="Tahoma" panose="020B0604030504040204"/>
              <a:ea typeface="Tahoma" panose="020B0604030504040204"/>
              <a:cs typeface="Tahoma" panose="020B060403050404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0000"/>
              </a:lnSpc>
            </a:pPr>
            <a:endParaRPr sz="300" dirty="0">
              <a:latin typeface="Arial" panose="020B0604020202020204"/>
              <a:ea typeface="Arial" panose="020B0604020202020204"/>
              <a:cs typeface="Arial" panose="020B0604020202020204"/>
            </a:endParaRPr>
          </a:p>
          <a:p>
            <a:pPr marL="12700" algn="l" rtl="0" eaLnBrk="0">
              <a:lnSpc>
                <a:spcPts val="1740"/>
              </a:lnSpc>
              <a:spcBef>
                <a:spcPts val="0"/>
              </a:spcBef>
            </a:pPr>
            <a:endParaRPr sz="1200" dirty="0">
              <a:latin typeface="宋体" panose="02010600030101010101" pitchFamily="2" charset="-122"/>
              <a:ea typeface="宋体" panose="02010600030101010101" pitchFamily="2" charset="-122"/>
              <a:cs typeface="宋体" panose="02010600030101010101" pitchFamily="2" charset="-122"/>
            </a:endParaRPr>
          </a:p>
        </p:txBody>
      </p:sp>
      <p:sp>
        <p:nvSpPr>
          <p:cNvPr id="708" name="textbox 708"/>
          <p:cNvSpPr/>
          <p:nvPr/>
        </p:nvSpPr>
        <p:spPr>
          <a:xfrm>
            <a:off x="9285960" y="4378096"/>
            <a:ext cx="2512060" cy="222567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22225" algn="l" rtl="0" eaLnBrk="0">
              <a:lnSpc>
                <a:spcPts val="1650"/>
              </a:lnSpc>
            </a:pPr>
            <a:r>
              <a:rPr sz="1200" kern="0" spc="-40" dirty="0">
                <a:solidFill>
                  <a:srgbClr val="000000">
                    <a:alpha val="100000"/>
                  </a:srgbClr>
                </a:solidFill>
                <a:latin typeface="Tahoma" panose="020B0604030504040204"/>
                <a:ea typeface="Tahoma" panose="020B0604030504040204"/>
                <a:cs typeface="Tahoma" panose="020B0604030504040204"/>
              </a:rPr>
              <a:t>(6)</a:t>
            </a:r>
            <a:endParaRPr sz="1200" dirty="0">
              <a:latin typeface="Tahoma" panose="020B0604030504040204"/>
              <a:ea typeface="Tahoma" panose="020B0604030504040204"/>
              <a:cs typeface="Tahoma" panose="020B0604030504040204"/>
            </a:endParaRPr>
          </a:p>
          <a:p>
            <a:pPr marL="12700" algn="l" rtl="0" eaLnBrk="0">
              <a:lnSpc>
                <a:spcPct val="88000"/>
              </a:lnSpc>
              <a:spcBef>
                <a:spcPts val="10"/>
              </a:spcBef>
            </a:pPr>
            <a:r>
              <a:rPr sz="1200"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铝溶解</a:t>
            </a:r>
            <a:endParaRPr sz="1200" dirty="0">
              <a:latin typeface="宋体" panose="02010600030101010101" pitchFamily="2" charset="-122"/>
              <a:ea typeface="宋体" panose="02010600030101010101" pitchFamily="2" charset="-122"/>
              <a:cs typeface="宋体" panose="02010600030101010101" pitchFamily="2" charset="-122"/>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1000"/>
              </a:lnSpc>
            </a:pPr>
            <a:endParaRPr sz="300" dirty="0">
              <a:latin typeface="Arial" panose="020B0604020202020204"/>
              <a:ea typeface="Arial" panose="020B0604020202020204"/>
              <a:cs typeface="Arial" panose="020B0604020202020204"/>
            </a:endParaRPr>
          </a:p>
          <a:p>
            <a:pPr algn="r" rtl="0" eaLnBrk="0">
              <a:lnSpc>
                <a:spcPct val="83000"/>
              </a:lnSpc>
              <a:spcBef>
                <a:spcPts val="5"/>
              </a:spcBef>
            </a:pPr>
            <a:r>
              <a:rPr sz="1200" kern="0" spc="-40" dirty="0">
                <a:solidFill>
                  <a:srgbClr val="898989">
                    <a:alpha val="100000"/>
                  </a:srgbClr>
                </a:solidFill>
                <a:latin typeface="Tahoma" panose="020B0604030504040204"/>
                <a:ea typeface="Tahoma" panose="020B0604030504040204"/>
                <a:cs typeface="Tahoma" panose="020B0604030504040204"/>
              </a:rPr>
              <a:t>29</a:t>
            </a:r>
            <a:endParaRPr sz="1200" dirty="0">
              <a:latin typeface="Tahoma" panose="020B0604030504040204"/>
              <a:ea typeface="Tahoma" panose="020B0604030504040204"/>
              <a:cs typeface="Tahoma" panose="020B0604030504040204"/>
            </a:endParaRPr>
          </a:p>
        </p:txBody>
      </p:sp>
      <p:sp>
        <p:nvSpPr>
          <p:cNvPr id="710" name="textbox 710"/>
          <p:cNvSpPr/>
          <p:nvPr/>
        </p:nvSpPr>
        <p:spPr>
          <a:xfrm>
            <a:off x="4650866" y="4378096"/>
            <a:ext cx="1884045" cy="237807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119505" algn="l" rtl="0" eaLnBrk="0">
              <a:lnSpc>
                <a:spcPts val="1700"/>
              </a:lnSpc>
            </a:pPr>
            <a:r>
              <a:rPr sz="1200" kern="0" spc="-40" dirty="0">
                <a:solidFill>
                  <a:srgbClr val="000000">
                    <a:alpha val="100000"/>
                  </a:srgbClr>
                </a:solidFill>
                <a:latin typeface="Tahoma" panose="020B0604030504040204"/>
                <a:ea typeface="Tahoma" panose="020B0604030504040204"/>
                <a:cs typeface="Tahoma" panose="020B0604030504040204"/>
              </a:rPr>
              <a:t>(5)</a:t>
            </a:r>
            <a:endParaRPr sz="1200" dirty="0">
              <a:latin typeface="Tahoma" panose="020B0604030504040204"/>
              <a:ea typeface="Tahoma" panose="020B0604030504040204"/>
              <a:cs typeface="Tahoma" panose="020B0604030504040204"/>
            </a:endParaRPr>
          </a:p>
          <a:p>
            <a:pPr algn="r" rtl="0" eaLnBrk="0">
              <a:lnSpc>
                <a:spcPct val="92000"/>
              </a:lnSpc>
              <a:spcBef>
                <a:spcPts val="0"/>
              </a:spcBef>
            </a:pPr>
            <a:r>
              <a:rPr sz="1200" kern="0" spc="-2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铌合金加工</a:t>
            </a:r>
            <a:endParaRPr sz="1200" dirty="0">
              <a:latin typeface="宋体" panose="02010600030101010101" pitchFamily="2" charset="-122"/>
              <a:ea typeface="宋体" panose="02010600030101010101" pitchFamily="2" charset="-122"/>
              <a:cs typeface="宋体" panose="02010600030101010101" pitchFamily="2" charset="-122"/>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2000"/>
              </a:lnSpc>
            </a:pPr>
            <a:endParaRPr sz="300" dirty="0">
              <a:latin typeface="Arial" panose="020B0604020202020204"/>
              <a:ea typeface="Arial" panose="020B0604020202020204"/>
              <a:cs typeface="Arial" panose="020B0604020202020204"/>
            </a:endParaRPr>
          </a:p>
          <a:p>
            <a:pPr marL="12700" algn="l" rtl="0" eaLnBrk="0">
              <a:lnSpc>
                <a:spcPct val="95000"/>
              </a:lnSpc>
            </a:pPr>
            <a:endParaRPr sz="1200" dirty="0">
              <a:latin typeface="Tahoma" panose="020B0604030504040204"/>
              <a:ea typeface="Tahoma" panose="020B0604030504040204"/>
              <a:cs typeface="Tahoma" panose="020B0604030504040204"/>
            </a:endParaRPr>
          </a:p>
        </p:txBody>
      </p:sp>
      <p:sp>
        <p:nvSpPr>
          <p:cNvPr id="712" name="textbox 712"/>
          <p:cNvSpPr/>
          <p:nvPr/>
        </p:nvSpPr>
        <p:spPr>
          <a:xfrm>
            <a:off x="422859" y="404556"/>
            <a:ext cx="4366259" cy="544194"/>
          </a:xfrm>
          <a:prstGeom prst="rect">
            <a:avLst/>
          </a:prstGeom>
          <a:noFill/>
          <a:ln w="0" cap="flat">
            <a:noFill/>
            <a:prstDash val="solid"/>
            <a:miter lim="0"/>
          </a:ln>
        </p:spPr>
        <p:txBody>
          <a:bodyPr vert="horz" wrap="square" lIns="0" tIns="0" rIns="0" bIns="0"/>
          <a:lstStyle/>
          <a:p>
            <a:pPr algn="l" rtl="0" eaLnBrk="0">
              <a:lnSpc>
                <a:spcPct val="89000"/>
              </a:lnSpc>
            </a:pPr>
            <a:endParaRPr sz="100" dirty="0">
              <a:latin typeface="微软雅黑" panose="020B0503020204020204" charset="-122"/>
              <a:ea typeface="微软雅黑" panose="020B0503020204020204" charset="-122"/>
              <a:cs typeface="Arial" panose="020B0604020202020204"/>
            </a:endParaRPr>
          </a:p>
          <a:p>
            <a:pPr marL="12700" algn="l" rtl="0" eaLnBrk="0">
              <a:lnSpc>
                <a:spcPct val="97000"/>
              </a:lnSpc>
            </a:pPr>
            <a:r>
              <a:rPr sz="3500" b="1" kern="0" spc="4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火箭喷嘴</a:t>
            </a:r>
            <a:r>
              <a:rPr sz="3500" b="1" kern="0" spc="40" dirty="0">
                <a:solidFill>
                  <a:srgbClr val="000000">
                    <a:alpha val="100000"/>
                  </a:srgbClr>
                </a:solidFill>
                <a:latin typeface="等线" panose="02010600030101010101" pitchFamily="2" charset="-122"/>
                <a:ea typeface="等线" panose="02010600030101010101" pitchFamily="2" charset="-122"/>
                <a:cs typeface="Tahoma" panose="020B0604030504040204"/>
              </a:rPr>
              <a:t>C-103</a:t>
            </a:r>
            <a:r>
              <a:rPr lang="zh-CN" sz="3500" b="1" kern="0" spc="40" dirty="0">
                <a:solidFill>
                  <a:srgbClr val="000000">
                    <a:alpha val="100000"/>
                  </a:srgbClr>
                </a:solidFill>
                <a:latin typeface="等线" panose="02010600030101010101" pitchFamily="2" charset="-122"/>
                <a:ea typeface="等线" panose="02010600030101010101" pitchFamily="2" charset="-122"/>
                <a:cs typeface="Tahoma" panose="020B0604030504040204"/>
              </a:rPr>
              <a:t>示例</a:t>
            </a:r>
            <a:endParaRPr lang="zh-CN" sz="3500" b="1" kern="0" spc="40" dirty="0">
              <a:solidFill>
                <a:srgbClr val="000000">
                  <a:alpha val="100000"/>
                </a:srgbClr>
              </a:solidFill>
              <a:latin typeface="等线" panose="02010600030101010101" pitchFamily="2" charset="-122"/>
              <a:ea typeface="等线" panose="02010600030101010101" pitchFamily="2" charset="-122"/>
              <a:cs typeface="Tahoma" panose="020B0604030504040204"/>
            </a:endParaRPr>
          </a:p>
        </p:txBody>
      </p:sp>
      <p:sp>
        <p:nvSpPr>
          <p:cNvPr id="714" name="textbox 714"/>
          <p:cNvSpPr/>
          <p:nvPr/>
        </p:nvSpPr>
        <p:spPr>
          <a:xfrm>
            <a:off x="2585745" y="1357020"/>
            <a:ext cx="808990" cy="74040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1740"/>
              </a:lnSpc>
            </a:pPr>
            <a:r>
              <a:rPr sz="1200" kern="0" spc="-40" dirty="0">
                <a:solidFill>
                  <a:srgbClr val="000000">
                    <a:alpha val="100000"/>
                  </a:srgbClr>
                </a:solidFill>
                <a:latin typeface="Tahoma" panose="020B0604030504040204"/>
                <a:ea typeface="Tahoma" panose="020B0604030504040204"/>
                <a:cs typeface="Tahoma" panose="020B0604030504040204"/>
              </a:rPr>
              <a:t>(1)</a:t>
            </a:r>
            <a:endParaRPr sz="1200" dirty="0">
              <a:latin typeface="Tahoma" panose="020B0604030504040204"/>
              <a:ea typeface="Tahoma" panose="020B0604030504040204"/>
              <a:cs typeface="Tahoma" panose="020B0604030504040204"/>
            </a:endParaRPr>
          </a:p>
          <a:p>
            <a:pPr marL="12700" algn="l" rtl="0" eaLnBrk="0">
              <a:lnSpc>
                <a:spcPct val="77000"/>
              </a:lnSpc>
              <a:spcBef>
                <a:spcPts val="95"/>
              </a:spcBef>
            </a:pPr>
            <a:r>
              <a:rPr sz="1200"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底板</a:t>
            </a:r>
            <a:r>
              <a:rPr lang="zh-CN" sz="1200"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制造</a:t>
            </a:r>
            <a:endParaRPr lang="zh-CN" sz="1200"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p:txBody>
      </p:sp>
      <p:sp>
        <p:nvSpPr>
          <p:cNvPr id="716" name="textbox 716"/>
          <p:cNvSpPr/>
          <p:nvPr/>
        </p:nvSpPr>
        <p:spPr>
          <a:xfrm>
            <a:off x="9289593" y="1357020"/>
            <a:ext cx="622934" cy="58928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1660"/>
              </a:lnSpc>
            </a:pPr>
            <a:r>
              <a:rPr sz="1200" kern="0" spc="-40" dirty="0">
                <a:solidFill>
                  <a:srgbClr val="000000">
                    <a:alpha val="100000"/>
                  </a:srgbClr>
                </a:solidFill>
                <a:latin typeface="Tahoma" panose="020B0604030504040204"/>
                <a:ea typeface="Tahoma" panose="020B0604030504040204"/>
                <a:cs typeface="Tahoma" panose="020B0604030504040204"/>
              </a:rPr>
              <a:t>(3)</a:t>
            </a:r>
            <a:endParaRPr sz="1200" dirty="0">
              <a:latin typeface="Tahoma" panose="020B0604030504040204"/>
              <a:ea typeface="Tahoma" panose="020B0604030504040204"/>
              <a:cs typeface="Tahoma" panose="020B0604030504040204"/>
            </a:endParaRPr>
          </a:p>
          <a:p>
            <a:pPr marL="12700" indent="3175" algn="l" rtl="0" eaLnBrk="0">
              <a:lnSpc>
                <a:spcPct val="96000"/>
              </a:lnSpc>
              <a:spcBef>
                <a:spcPts val="15"/>
              </a:spcBef>
            </a:pPr>
            <a:r>
              <a:rPr lang="zh-CN" sz="1200"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心轴</a:t>
            </a:r>
            <a:r>
              <a:rPr sz="1200"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加工</a:t>
            </a:r>
            <a:endParaRPr sz="1200" dirty="0">
              <a:latin typeface="宋体" panose="02010600030101010101" pitchFamily="2" charset="-122"/>
              <a:ea typeface="宋体" panose="02010600030101010101" pitchFamily="2" charset="-122"/>
              <a:cs typeface="宋体" panose="02010600030101010101" pitchFamily="2" charset="-122"/>
            </a:endParaRPr>
          </a:p>
        </p:txBody>
      </p:sp>
      <p:sp>
        <p:nvSpPr>
          <p:cNvPr id="718" name="textbox 718"/>
          <p:cNvSpPr/>
          <p:nvPr/>
        </p:nvSpPr>
        <p:spPr>
          <a:xfrm>
            <a:off x="5811672" y="1357020"/>
            <a:ext cx="484505" cy="7169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24130" algn="l" rtl="0" eaLnBrk="0">
              <a:lnSpc>
                <a:spcPts val="1590"/>
              </a:lnSpc>
            </a:pPr>
            <a:r>
              <a:rPr sz="1200" kern="0" spc="-40" dirty="0">
                <a:solidFill>
                  <a:srgbClr val="000000">
                    <a:alpha val="100000"/>
                  </a:srgbClr>
                </a:solidFill>
                <a:latin typeface="Tahoma" panose="020B0604030504040204"/>
                <a:ea typeface="Tahoma" panose="020B0604030504040204"/>
                <a:cs typeface="Tahoma" panose="020B0604030504040204"/>
              </a:rPr>
              <a:t>(2)</a:t>
            </a:r>
            <a:endParaRPr sz="1200" dirty="0">
              <a:latin typeface="Tahoma" panose="020B0604030504040204"/>
              <a:ea typeface="Tahoma" panose="020B0604030504040204"/>
              <a:cs typeface="Tahoma" panose="020B0604030504040204"/>
            </a:endParaRPr>
          </a:p>
          <a:p>
            <a:pPr marL="27940" algn="l" rtl="0" eaLnBrk="0">
              <a:lnSpc>
                <a:spcPct val="80000"/>
              </a:lnSpc>
              <a:spcBef>
                <a:spcPts val="5"/>
              </a:spcBef>
            </a:pPr>
            <a:r>
              <a:rPr lang="zh-CN" sz="1200" dirty="0">
                <a:latin typeface="宋体" panose="02010600030101010101" pitchFamily="2" charset="-122"/>
                <a:ea typeface="宋体" panose="02010600030101010101" pitchFamily="2" charset="-122"/>
                <a:cs typeface="宋体" panose="02010600030101010101" pitchFamily="2" charset="-122"/>
              </a:rPr>
              <a:t>心轴</a:t>
            </a:r>
            <a:endParaRPr sz="1200" dirty="0">
              <a:latin typeface="宋体" panose="02010600030101010101" pitchFamily="2" charset="-122"/>
              <a:ea typeface="宋体" panose="02010600030101010101" pitchFamily="2" charset="-122"/>
              <a:cs typeface="宋体" panose="02010600030101010101" pitchFamily="2" charset="-122"/>
            </a:endParaRPr>
          </a:p>
          <a:p>
            <a:pPr marL="12700" algn="l" rtl="0" eaLnBrk="0">
              <a:lnSpc>
                <a:spcPct val="82000"/>
              </a:lnSpc>
              <a:spcBef>
                <a:spcPts val="145"/>
              </a:spcBef>
            </a:pPr>
            <a:r>
              <a:rPr sz="1200" kern="0" spc="-20" dirty="0">
                <a:solidFill>
                  <a:srgbClr val="000000">
                    <a:alpha val="100000"/>
                  </a:srgbClr>
                </a:solidFill>
                <a:latin typeface="Tahoma" panose="020B0604030504040204"/>
                <a:ea typeface="Tahoma" panose="020B0604030504040204"/>
                <a:cs typeface="Tahoma" panose="020B0604030504040204"/>
              </a:rPr>
              <a:t>WAAM</a:t>
            </a:r>
            <a:endParaRPr sz="1200" dirty="0">
              <a:latin typeface="Tahoma" panose="020B0604030504040204"/>
              <a:ea typeface="Tahoma" panose="020B0604030504040204"/>
              <a:cs typeface="Tahoma" panose="020B060403050404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0"/>
          <p:cNvSpPr/>
          <p:nvPr/>
        </p:nvSpPr>
        <p:spPr>
          <a:xfrm>
            <a:off x="424878" y="1585924"/>
            <a:ext cx="5327852" cy="2211070"/>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Arial" panose="020B0604020202020204"/>
              <a:ea typeface="Arial" panose="020B0604020202020204"/>
              <a:cs typeface="Arial" panose="020B0604020202020204"/>
            </a:endParaRPr>
          </a:p>
          <a:p>
            <a:pPr marL="14605" algn="l" rtl="0" eaLnBrk="0">
              <a:lnSpc>
                <a:spcPct val="95000"/>
              </a:lnSpc>
            </a:pPr>
            <a:r>
              <a:rPr sz="2000" b="1" kern="0" spc="30" dirty="0" err="1">
                <a:solidFill>
                  <a:srgbClr val="9D231F">
                    <a:alpha val="100000"/>
                  </a:srgbClr>
                </a:solidFill>
                <a:latin typeface="等线" panose="02010600030101010101" pitchFamily="2" charset="-122"/>
                <a:ea typeface="等线" panose="02010600030101010101" pitchFamily="2" charset="-122"/>
                <a:cs typeface="宋体" panose="02010600030101010101" pitchFamily="2" charset="-122"/>
              </a:rPr>
              <a:t>独特的系统架构</a:t>
            </a:r>
            <a:endParaRPr sz="2000" dirty="0">
              <a:latin typeface="等线" panose="02010600030101010101" pitchFamily="2" charset="-122"/>
              <a:ea typeface="等线" panose="02010600030101010101" pitchFamily="2" charset="-122"/>
              <a:cs typeface="Arial" panose="020B0604020202020204"/>
            </a:endParaRPr>
          </a:p>
          <a:p>
            <a:pPr marL="358140" indent="-342900" algn="l" rtl="0" eaLnBrk="0">
              <a:lnSpc>
                <a:spcPct val="95000"/>
              </a:lnSpc>
              <a:spcBef>
                <a:spcPts val="460"/>
              </a:spcBef>
              <a:buFont typeface="Arial" panose="020B0604020202020204" pitchFamily="34" charset="0"/>
              <a:buChar char="•"/>
            </a:pPr>
            <a:r>
              <a:rPr sz="2000" kern="0" spc="20" dirty="0" err="1">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灵活且模块化</a:t>
            </a:r>
            <a:r>
              <a:rPr lang="zh-CN" altLang="en-US" sz="2000" kern="0" spc="2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的</a:t>
            </a:r>
            <a:r>
              <a:rPr sz="2000" kern="0" spc="20" dirty="0" err="1">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系统配置</a:t>
            </a:r>
            <a:endParaRPr sz="2000" dirty="0">
              <a:latin typeface="等线" panose="02010600030101010101" pitchFamily="2" charset="-122"/>
              <a:ea typeface="等线" panose="02010600030101010101" pitchFamily="2" charset="-122"/>
              <a:cs typeface="Arial" panose="020B0604020202020204"/>
            </a:endParaRPr>
          </a:p>
          <a:p>
            <a:pPr marL="358140" indent="-342900" algn="l" rtl="0" eaLnBrk="0">
              <a:lnSpc>
                <a:spcPct val="95000"/>
              </a:lnSpc>
              <a:spcBef>
                <a:spcPts val="460"/>
              </a:spcBef>
              <a:buFont typeface="Arial" panose="020B0604020202020204" pitchFamily="34" charset="0"/>
              <a:buChar char="•"/>
            </a:pPr>
            <a:r>
              <a:rPr lang="zh-CN" sz="2000" kern="0" spc="3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可</a:t>
            </a:r>
            <a:r>
              <a:rPr lang="zh-CN" altLang="en-US" sz="2000" kern="0" spc="3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集成未来</a:t>
            </a:r>
            <a:r>
              <a:rPr lang="zh-CN" sz="2000" kern="0" spc="3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的</a:t>
            </a:r>
            <a:r>
              <a:rPr sz="2000" kern="0" spc="30" dirty="0" err="1">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硬件</a:t>
            </a:r>
            <a:endParaRPr lang="en-US" sz="2000" kern="0" spc="3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endParaRPr>
          </a:p>
          <a:p>
            <a:pPr marL="358140" indent="-342900" algn="l" rtl="0" eaLnBrk="0">
              <a:lnSpc>
                <a:spcPct val="95000"/>
              </a:lnSpc>
              <a:spcBef>
                <a:spcPts val="460"/>
              </a:spcBef>
              <a:buFont typeface="Arial" panose="020B0604020202020204" pitchFamily="34" charset="0"/>
              <a:buChar char="•"/>
            </a:pPr>
            <a:r>
              <a:rPr sz="2000" kern="0" spc="140" dirty="0" err="1">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满足全天候工业使用的要求</a:t>
            </a:r>
            <a:endParaRPr lang="en-US" sz="2000" kern="0" spc="14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endParaRPr>
          </a:p>
          <a:p>
            <a:pPr marL="358140" indent="-342900" eaLnBrk="0">
              <a:lnSpc>
                <a:spcPct val="95000"/>
              </a:lnSpc>
              <a:spcBef>
                <a:spcPts val="460"/>
              </a:spcBef>
              <a:buFont typeface="Arial" panose="020B0604020202020204" pitchFamily="34" charset="0"/>
              <a:buChar char="•"/>
            </a:pPr>
            <a:r>
              <a:rPr sz="2000" kern="0" spc="10" dirty="0" err="1">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过程监控和质量控制</a:t>
            </a:r>
            <a:r>
              <a:rPr lang="en-US" altLang="zh-CN" sz="2000" b="1" kern="0" spc="40" dirty="0" err="1">
                <a:ea typeface="Tahoma" panose="020B0604030504040204"/>
                <a:cs typeface="Tahoma" panose="020B0604030504040204"/>
              </a:rPr>
              <a:t>EvoCSII</a:t>
            </a:r>
            <a:r>
              <a:rPr lang="en-US" altLang="zh-CN" sz="2000" kern="0" spc="40" dirty="0" err="1">
                <a:solidFill>
                  <a:srgbClr val="FFFFFF">
                    <a:alpha val="100000"/>
                  </a:srgbClr>
                </a:solidFill>
                <a:ea typeface="Tahoma" panose="020B0604030504040204"/>
                <a:cs typeface="Tahoma" panose="020B0604030504040204"/>
              </a:rPr>
              <a:t>I</a:t>
            </a:r>
            <a:endParaRPr sz="2000" dirty="0">
              <a:latin typeface="等线" panose="02010600030101010101" pitchFamily="2" charset="-122"/>
              <a:ea typeface="等线" panose="02010600030101010101" pitchFamily="2" charset="-122"/>
              <a:cs typeface="宋体" panose="02010600030101010101" pitchFamily="2" charset="-122"/>
            </a:endParaRPr>
          </a:p>
        </p:txBody>
      </p:sp>
      <p:pic>
        <p:nvPicPr>
          <p:cNvPr id="22" name="picture 22"/>
          <p:cNvPicPr>
            <a:picLocks noChangeAspect="1"/>
          </p:cNvPicPr>
          <p:nvPr/>
        </p:nvPicPr>
        <p:blipFill>
          <a:blip r:embed="rId1"/>
          <a:stretch>
            <a:fillRect/>
          </a:stretch>
        </p:blipFill>
        <p:spPr>
          <a:xfrm rot="21600000">
            <a:off x="9364980" y="461771"/>
            <a:ext cx="2510028" cy="781811"/>
          </a:xfrm>
          <a:prstGeom prst="rect">
            <a:avLst/>
          </a:prstGeom>
        </p:spPr>
      </p:pic>
      <p:sp>
        <p:nvSpPr>
          <p:cNvPr id="24" name="textbox 24"/>
          <p:cNvSpPr/>
          <p:nvPr/>
        </p:nvSpPr>
        <p:spPr>
          <a:xfrm>
            <a:off x="443334" y="605384"/>
            <a:ext cx="5016433" cy="472440"/>
          </a:xfrm>
          <a:prstGeom prst="rect">
            <a:avLst/>
          </a:prstGeom>
          <a:noFill/>
          <a:ln w="0" cap="flat">
            <a:noFill/>
            <a:prstDash val="solid"/>
            <a:miter lim="0"/>
          </a:ln>
        </p:spPr>
        <p:txBody>
          <a:bodyPr vert="horz" wrap="square" lIns="0" tIns="0" rIns="0" bIns="0"/>
          <a:lstStyle/>
          <a:p>
            <a:pPr algn="l" rtl="0" eaLnBrk="0">
              <a:lnSpc>
                <a:spcPct val="72000"/>
              </a:lnSpc>
            </a:pPr>
            <a:endParaRPr sz="100" dirty="0">
              <a:latin typeface="+mj-ea"/>
              <a:ea typeface="+mj-ea"/>
              <a:cs typeface="Arial" panose="020B0604020202020204"/>
            </a:endParaRPr>
          </a:p>
          <a:p>
            <a:pPr marL="12700" algn="l" rtl="0" eaLnBrk="0">
              <a:lnSpc>
                <a:spcPct val="92000"/>
              </a:lnSpc>
            </a:pPr>
            <a:r>
              <a:rPr sz="3200" b="1" kern="0" spc="-30" dirty="0">
                <a:solidFill>
                  <a:srgbClr val="000000">
                    <a:alpha val="100000"/>
                  </a:srgbClr>
                </a:solidFill>
                <a:latin typeface="等线" panose="02010600030101010101" pitchFamily="2" charset="-122"/>
                <a:ea typeface="等线" panose="02010600030101010101" pitchFamily="2" charset="-122"/>
                <a:cs typeface="Tahoma" panose="020B0604030504040204"/>
              </a:rPr>
              <a:t>Impact喷涂系统EvoCSII</a:t>
            </a:r>
            <a:endParaRPr sz="3200" b="1" dirty="0">
              <a:latin typeface="等线" panose="02010600030101010101" pitchFamily="2" charset="-122"/>
              <a:ea typeface="等线" panose="02010600030101010101" pitchFamily="2" charset="-122"/>
              <a:cs typeface="Tahoma" panose="020B0604030504040204"/>
            </a:endParaRPr>
          </a:p>
        </p:txBody>
      </p:sp>
      <p:pic>
        <p:nvPicPr>
          <p:cNvPr id="26" name="picture 26"/>
          <p:cNvPicPr>
            <a:picLocks noChangeAspect="1"/>
          </p:cNvPicPr>
          <p:nvPr/>
        </p:nvPicPr>
        <p:blipFill>
          <a:blip r:embed="rId2"/>
          <a:stretch>
            <a:fillRect/>
          </a:stretch>
        </p:blipFill>
        <p:spPr>
          <a:xfrm rot="21600000">
            <a:off x="1738883" y="4434840"/>
            <a:ext cx="1351788" cy="1216151"/>
          </a:xfrm>
          <a:prstGeom prst="rect">
            <a:avLst/>
          </a:prstGeom>
        </p:spPr>
      </p:pic>
      <p:pic>
        <p:nvPicPr>
          <p:cNvPr id="28" name="picture 28"/>
          <p:cNvPicPr>
            <a:picLocks noChangeAspect="1"/>
          </p:cNvPicPr>
          <p:nvPr/>
        </p:nvPicPr>
        <p:blipFill>
          <a:blip r:embed="rId3"/>
          <a:stretch>
            <a:fillRect/>
          </a:stretch>
        </p:blipFill>
        <p:spPr>
          <a:xfrm rot="21600000">
            <a:off x="6170675" y="4194047"/>
            <a:ext cx="1039367" cy="1456944"/>
          </a:xfrm>
          <a:prstGeom prst="rect">
            <a:avLst/>
          </a:prstGeom>
        </p:spPr>
      </p:pic>
      <p:pic>
        <p:nvPicPr>
          <p:cNvPr id="30" name="picture 30"/>
          <p:cNvPicPr>
            <a:picLocks noChangeAspect="1"/>
          </p:cNvPicPr>
          <p:nvPr/>
        </p:nvPicPr>
        <p:blipFill>
          <a:blip r:embed="rId4"/>
          <a:stretch>
            <a:fillRect/>
          </a:stretch>
        </p:blipFill>
        <p:spPr>
          <a:xfrm rot="21600000">
            <a:off x="7559040" y="4610100"/>
            <a:ext cx="1231392" cy="1036320"/>
          </a:xfrm>
          <a:prstGeom prst="rect">
            <a:avLst/>
          </a:prstGeom>
        </p:spPr>
      </p:pic>
      <p:pic>
        <p:nvPicPr>
          <p:cNvPr id="32" name="picture 32"/>
          <p:cNvPicPr>
            <a:picLocks noChangeAspect="1"/>
          </p:cNvPicPr>
          <p:nvPr/>
        </p:nvPicPr>
        <p:blipFill>
          <a:blip r:embed="rId5"/>
          <a:stretch>
            <a:fillRect/>
          </a:stretch>
        </p:blipFill>
        <p:spPr>
          <a:xfrm rot="21600000">
            <a:off x="10698480" y="2036064"/>
            <a:ext cx="883919" cy="1406651"/>
          </a:xfrm>
          <a:prstGeom prst="rect">
            <a:avLst/>
          </a:prstGeom>
        </p:spPr>
      </p:pic>
      <p:pic>
        <p:nvPicPr>
          <p:cNvPr id="34" name="picture 34"/>
          <p:cNvPicPr>
            <a:picLocks noChangeAspect="1"/>
          </p:cNvPicPr>
          <p:nvPr/>
        </p:nvPicPr>
        <p:blipFill>
          <a:blip r:embed="rId6"/>
          <a:stretch>
            <a:fillRect/>
          </a:stretch>
        </p:blipFill>
        <p:spPr>
          <a:xfrm rot="21600000">
            <a:off x="9163811" y="4538471"/>
            <a:ext cx="938783" cy="1086611"/>
          </a:xfrm>
          <a:prstGeom prst="rect">
            <a:avLst/>
          </a:prstGeom>
        </p:spPr>
      </p:pic>
      <p:pic>
        <p:nvPicPr>
          <p:cNvPr id="36" name="picture 36"/>
          <p:cNvPicPr>
            <a:picLocks noChangeAspect="1"/>
          </p:cNvPicPr>
          <p:nvPr/>
        </p:nvPicPr>
        <p:blipFill>
          <a:blip r:embed="rId7"/>
          <a:stretch>
            <a:fillRect/>
          </a:stretch>
        </p:blipFill>
        <p:spPr>
          <a:xfrm rot="21600000">
            <a:off x="3223260" y="4759451"/>
            <a:ext cx="1402080" cy="649223"/>
          </a:xfrm>
          <a:prstGeom prst="rect">
            <a:avLst/>
          </a:prstGeom>
        </p:spPr>
      </p:pic>
      <p:pic>
        <p:nvPicPr>
          <p:cNvPr id="38" name="picture 38"/>
          <p:cNvPicPr>
            <a:picLocks noChangeAspect="1"/>
          </p:cNvPicPr>
          <p:nvPr/>
        </p:nvPicPr>
        <p:blipFill>
          <a:blip r:embed="rId8"/>
          <a:stretch>
            <a:fillRect/>
          </a:stretch>
        </p:blipFill>
        <p:spPr>
          <a:xfrm rot="21600000">
            <a:off x="9273540" y="2206752"/>
            <a:ext cx="719328" cy="1243583"/>
          </a:xfrm>
          <a:prstGeom prst="rect">
            <a:avLst/>
          </a:prstGeom>
        </p:spPr>
      </p:pic>
      <p:pic>
        <p:nvPicPr>
          <p:cNvPr id="40" name="picture 40"/>
          <p:cNvPicPr>
            <a:picLocks noChangeAspect="1"/>
          </p:cNvPicPr>
          <p:nvPr/>
        </p:nvPicPr>
        <p:blipFill>
          <a:blip r:embed="rId9"/>
          <a:stretch>
            <a:fillRect/>
          </a:stretch>
        </p:blipFill>
        <p:spPr>
          <a:xfrm rot="21600000">
            <a:off x="4686300" y="4759451"/>
            <a:ext cx="1335023" cy="649223"/>
          </a:xfrm>
          <a:prstGeom prst="rect">
            <a:avLst/>
          </a:prstGeom>
        </p:spPr>
      </p:pic>
      <p:pic>
        <p:nvPicPr>
          <p:cNvPr id="42" name="picture 42"/>
          <p:cNvPicPr>
            <a:picLocks noChangeAspect="1"/>
          </p:cNvPicPr>
          <p:nvPr/>
        </p:nvPicPr>
        <p:blipFill>
          <a:blip r:embed="rId10"/>
          <a:stretch>
            <a:fillRect/>
          </a:stretch>
        </p:blipFill>
        <p:spPr>
          <a:xfrm rot="21600000">
            <a:off x="9945623" y="1595628"/>
            <a:ext cx="1080516" cy="745235"/>
          </a:xfrm>
          <a:prstGeom prst="rect">
            <a:avLst/>
          </a:prstGeom>
        </p:spPr>
      </p:pic>
      <p:pic>
        <p:nvPicPr>
          <p:cNvPr id="44" name="picture 44"/>
          <p:cNvPicPr>
            <a:picLocks noChangeAspect="1"/>
          </p:cNvPicPr>
          <p:nvPr/>
        </p:nvPicPr>
        <p:blipFill>
          <a:blip r:embed="rId11"/>
          <a:stretch>
            <a:fillRect/>
          </a:stretch>
        </p:blipFill>
        <p:spPr>
          <a:xfrm rot="21600000">
            <a:off x="10596371" y="4815840"/>
            <a:ext cx="931164" cy="800100"/>
          </a:xfrm>
          <a:prstGeom prst="rect">
            <a:avLst/>
          </a:prstGeom>
        </p:spPr>
      </p:pic>
      <p:pic>
        <p:nvPicPr>
          <p:cNvPr id="66" name="picture 66"/>
          <p:cNvPicPr>
            <a:picLocks noChangeAspect="1"/>
          </p:cNvPicPr>
          <p:nvPr/>
        </p:nvPicPr>
        <p:blipFill>
          <a:blip r:embed="rId12"/>
          <a:stretch>
            <a:fillRect/>
          </a:stretch>
        </p:blipFill>
        <p:spPr>
          <a:xfrm rot="21600000">
            <a:off x="534923" y="4189476"/>
            <a:ext cx="627887" cy="885444"/>
          </a:xfrm>
          <a:prstGeom prst="rect">
            <a:avLst/>
          </a:prstGeom>
        </p:spPr>
      </p:pic>
      <p:pic>
        <p:nvPicPr>
          <p:cNvPr id="70" name="picture 70"/>
          <p:cNvPicPr>
            <a:picLocks noChangeAspect="1"/>
          </p:cNvPicPr>
          <p:nvPr/>
        </p:nvPicPr>
        <p:blipFill>
          <a:blip r:embed="rId13"/>
          <a:stretch>
            <a:fillRect/>
          </a:stretch>
        </p:blipFill>
        <p:spPr>
          <a:xfrm rot="21600000">
            <a:off x="982980" y="4520184"/>
            <a:ext cx="361188" cy="1126235"/>
          </a:xfrm>
          <a:prstGeom prst="rect">
            <a:avLst/>
          </a:prstGeom>
        </p:spPr>
      </p:pic>
      <p:pic>
        <p:nvPicPr>
          <p:cNvPr id="74" name="picture 74"/>
          <p:cNvPicPr>
            <a:picLocks noChangeAspect="1"/>
          </p:cNvPicPr>
          <p:nvPr/>
        </p:nvPicPr>
        <p:blipFill>
          <a:blip r:embed="rId14"/>
          <a:stretch>
            <a:fillRect/>
          </a:stretch>
        </p:blipFill>
        <p:spPr>
          <a:xfrm rot="21600000">
            <a:off x="382257" y="1253616"/>
            <a:ext cx="2532138" cy="19050"/>
          </a:xfrm>
          <a:prstGeom prst="rect">
            <a:avLst/>
          </a:prstGeom>
        </p:spPr>
      </p:pic>
      <p:sp>
        <p:nvSpPr>
          <p:cNvPr id="2" name="文本框 1"/>
          <p:cNvSpPr txBox="1"/>
          <p:nvPr/>
        </p:nvSpPr>
        <p:spPr>
          <a:xfrm>
            <a:off x="443334" y="5756148"/>
            <a:ext cx="1076094" cy="623248"/>
          </a:xfrm>
          <a:prstGeom prst="rect">
            <a:avLst/>
          </a:prstGeom>
          <a:solidFill>
            <a:schemeClr val="bg2"/>
          </a:solidFill>
        </p:spPr>
        <p:txBody>
          <a:bodyPr wrap="square" rtlCol="0">
            <a:spAutoFit/>
          </a:bodyPr>
          <a:lstStyle/>
          <a:p>
            <a:pPr algn="ctr"/>
            <a:r>
              <a:rPr lang="en-US" altLang="zh-CN" sz="1200" dirty="0"/>
              <a:t>IMPACT</a:t>
            </a:r>
            <a:br>
              <a:rPr lang="en-US" altLang="zh-CN" sz="1200" dirty="0"/>
            </a:br>
            <a:r>
              <a:rPr lang="zh-CN" altLang="en-US" sz="1200" dirty="0"/>
              <a:t>控制面板</a:t>
            </a:r>
            <a:endParaRPr lang="en-US" altLang="zh-CN" sz="1200" dirty="0"/>
          </a:p>
          <a:p>
            <a:pPr algn="ctr"/>
            <a:r>
              <a:rPr lang="en-US" altLang="zh-CN" sz="1050" kern="0" spc="40" dirty="0">
                <a:ea typeface="Tahoma" panose="020B0604030504040204"/>
                <a:cs typeface="Tahoma" panose="020B0604030504040204"/>
              </a:rPr>
              <a:t>EvoCSII</a:t>
            </a:r>
            <a:endParaRPr lang="zh-CN" altLang="en-US" sz="1050" dirty="0"/>
          </a:p>
        </p:txBody>
      </p:sp>
      <p:sp>
        <p:nvSpPr>
          <p:cNvPr id="3" name="文本框 2"/>
          <p:cNvSpPr txBox="1"/>
          <p:nvPr/>
        </p:nvSpPr>
        <p:spPr>
          <a:xfrm>
            <a:off x="1838301" y="5769923"/>
            <a:ext cx="1076094" cy="623248"/>
          </a:xfrm>
          <a:prstGeom prst="rect">
            <a:avLst/>
          </a:prstGeom>
          <a:solidFill>
            <a:schemeClr val="bg2"/>
          </a:solidFill>
        </p:spPr>
        <p:txBody>
          <a:bodyPr wrap="square" rtlCol="0">
            <a:spAutoFit/>
          </a:bodyPr>
          <a:lstStyle/>
          <a:p>
            <a:pPr algn="ctr"/>
            <a:r>
              <a:rPr lang="en-US" altLang="zh-CN" sz="1200" dirty="0"/>
              <a:t>IMPACT</a:t>
            </a:r>
            <a:br>
              <a:rPr lang="en-US" altLang="zh-CN" sz="1200" dirty="0"/>
            </a:br>
            <a:r>
              <a:rPr lang="zh-CN" altLang="en-US" sz="1200" dirty="0"/>
              <a:t>控制单元</a:t>
            </a:r>
            <a:endParaRPr lang="en-US" altLang="zh-CN" sz="1200" dirty="0"/>
          </a:p>
          <a:p>
            <a:pPr algn="ctr"/>
            <a:r>
              <a:rPr lang="en-US" altLang="zh-CN" sz="1050" kern="0" spc="40" dirty="0">
                <a:ea typeface="Tahoma" panose="020B0604030504040204"/>
                <a:cs typeface="Tahoma" panose="020B0604030504040204"/>
              </a:rPr>
              <a:t>EvoCSII</a:t>
            </a:r>
            <a:endParaRPr lang="zh-CN" altLang="en-US" sz="1050" dirty="0"/>
          </a:p>
        </p:txBody>
      </p:sp>
      <p:sp>
        <p:nvSpPr>
          <p:cNvPr id="4" name="文本框 3"/>
          <p:cNvSpPr txBox="1"/>
          <p:nvPr/>
        </p:nvSpPr>
        <p:spPr>
          <a:xfrm>
            <a:off x="3272033" y="5732814"/>
            <a:ext cx="1076094" cy="623248"/>
          </a:xfrm>
          <a:prstGeom prst="rect">
            <a:avLst/>
          </a:prstGeom>
          <a:solidFill>
            <a:schemeClr val="bg2"/>
          </a:solidFill>
        </p:spPr>
        <p:txBody>
          <a:bodyPr wrap="square" rtlCol="0">
            <a:spAutoFit/>
          </a:bodyPr>
          <a:lstStyle/>
          <a:p>
            <a:pPr algn="ctr"/>
            <a:r>
              <a:rPr lang="en-US" altLang="zh-CN" sz="1200" dirty="0"/>
              <a:t>IMPACT</a:t>
            </a:r>
            <a:br>
              <a:rPr lang="en-US" altLang="zh-CN" sz="1200" dirty="0"/>
            </a:br>
            <a:r>
              <a:rPr lang="en-US" altLang="zh-CN" sz="1200" dirty="0"/>
              <a:t>5/8</a:t>
            </a:r>
            <a:r>
              <a:rPr lang="zh-CN" altLang="en-US" sz="1200" dirty="0"/>
              <a:t>冷喷涂枪</a:t>
            </a:r>
            <a:endParaRPr lang="en-US" altLang="zh-CN" sz="1200" dirty="0"/>
          </a:p>
          <a:p>
            <a:pPr algn="ctr"/>
            <a:r>
              <a:rPr lang="en-US" altLang="zh-CN" sz="1050" kern="0" spc="40" dirty="0">
                <a:ea typeface="Tahoma" panose="020B0604030504040204"/>
                <a:cs typeface="Tahoma" panose="020B0604030504040204"/>
              </a:rPr>
              <a:t>EvoCSII</a:t>
            </a:r>
            <a:endParaRPr lang="zh-CN" altLang="en-US" sz="1050" dirty="0"/>
          </a:p>
        </p:txBody>
      </p:sp>
      <p:sp>
        <p:nvSpPr>
          <p:cNvPr id="5" name="文本框 4"/>
          <p:cNvSpPr txBox="1"/>
          <p:nvPr/>
        </p:nvSpPr>
        <p:spPr>
          <a:xfrm>
            <a:off x="4686300" y="5732814"/>
            <a:ext cx="1193736" cy="623248"/>
          </a:xfrm>
          <a:prstGeom prst="rect">
            <a:avLst/>
          </a:prstGeom>
          <a:solidFill>
            <a:schemeClr val="bg2"/>
          </a:solidFill>
        </p:spPr>
        <p:txBody>
          <a:bodyPr wrap="square" rtlCol="0">
            <a:spAutoFit/>
          </a:bodyPr>
          <a:lstStyle/>
          <a:p>
            <a:pPr algn="ctr"/>
            <a:r>
              <a:rPr lang="en-US" altLang="zh-CN" sz="1200" dirty="0"/>
              <a:t>IMPACT</a:t>
            </a:r>
            <a:br>
              <a:rPr lang="en-US" altLang="zh-CN" sz="1200" dirty="0"/>
            </a:br>
            <a:r>
              <a:rPr lang="en-US" altLang="zh-CN" sz="1200" dirty="0"/>
              <a:t>6/11</a:t>
            </a:r>
            <a:r>
              <a:rPr lang="zh-CN" altLang="en-US" sz="1200" dirty="0"/>
              <a:t>冷喷涂枪</a:t>
            </a:r>
            <a:endParaRPr lang="en-US" altLang="zh-CN" sz="1200" dirty="0"/>
          </a:p>
          <a:p>
            <a:pPr algn="ctr"/>
            <a:r>
              <a:rPr lang="en-US" altLang="zh-CN" sz="1050" kern="0" spc="40" dirty="0">
                <a:ea typeface="Tahoma" panose="020B0604030504040204"/>
                <a:cs typeface="Tahoma" panose="020B0604030504040204"/>
              </a:rPr>
              <a:t>EvoCSII</a:t>
            </a:r>
            <a:endParaRPr lang="zh-CN" altLang="en-US" sz="1050" dirty="0"/>
          </a:p>
        </p:txBody>
      </p:sp>
      <p:sp>
        <p:nvSpPr>
          <p:cNvPr id="6" name="文本框 5"/>
          <p:cNvSpPr txBox="1"/>
          <p:nvPr/>
        </p:nvSpPr>
        <p:spPr>
          <a:xfrm>
            <a:off x="6209684" y="5769923"/>
            <a:ext cx="1076094" cy="623248"/>
          </a:xfrm>
          <a:prstGeom prst="rect">
            <a:avLst/>
          </a:prstGeom>
          <a:solidFill>
            <a:schemeClr val="bg2"/>
          </a:solidFill>
        </p:spPr>
        <p:txBody>
          <a:bodyPr wrap="square" rtlCol="0">
            <a:spAutoFit/>
          </a:bodyPr>
          <a:lstStyle/>
          <a:p>
            <a:pPr algn="ctr"/>
            <a:r>
              <a:rPr lang="en-US" altLang="zh-CN" sz="1200" dirty="0"/>
              <a:t>IMPACT</a:t>
            </a:r>
            <a:br>
              <a:rPr lang="en-US" altLang="zh-CN" sz="1200" dirty="0"/>
            </a:br>
            <a:r>
              <a:rPr lang="zh-CN" altLang="en-US" sz="1200" dirty="0"/>
              <a:t>冷水机</a:t>
            </a:r>
            <a:r>
              <a:rPr lang="en-US" altLang="zh-CN" sz="1050" kern="0" spc="40" dirty="0">
                <a:ea typeface="Tahoma" panose="020B0604030504040204"/>
                <a:cs typeface="Tahoma" panose="020B0604030504040204"/>
              </a:rPr>
              <a:t>EvoCSII</a:t>
            </a:r>
            <a:endParaRPr lang="zh-CN" altLang="en-US" sz="1050" dirty="0"/>
          </a:p>
        </p:txBody>
      </p:sp>
      <p:sp>
        <p:nvSpPr>
          <p:cNvPr id="7" name="文本框 6"/>
          <p:cNvSpPr txBox="1"/>
          <p:nvPr/>
        </p:nvSpPr>
        <p:spPr>
          <a:xfrm>
            <a:off x="7636689" y="5769923"/>
            <a:ext cx="1076094" cy="623248"/>
          </a:xfrm>
          <a:prstGeom prst="rect">
            <a:avLst/>
          </a:prstGeom>
          <a:solidFill>
            <a:schemeClr val="bg2"/>
          </a:solidFill>
        </p:spPr>
        <p:txBody>
          <a:bodyPr wrap="square" rtlCol="0">
            <a:spAutoFit/>
          </a:bodyPr>
          <a:lstStyle/>
          <a:p>
            <a:pPr algn="ctr"/>
            <a:r>
              <a:rPr lang="en-US" altLang="zh-CN" sz="1200" dirty="0"/>
              <a:t>IMPACT</a:t>
            </a:r>
            <a:endParaRPr lang="en-US" altLang="zh-CN" sz="1200" dirty="0"/>
          </a:p>
          <a:p>
            <a:pPr algn="ctr"/>
            <a:r>
              <a:rPr lang="zh-CN" altLang="en-US" sz="1200" dirty="0"/>
              <a:t>送粉器</a:t>
            </a:r>
            <a:endParaRPr lang="en-US" altLang="zh-CN" sz="1200" dirty="0"/>
          </a:p>
          <a:p>
            <a:pPr algn="ctr"/>
            <a:r>
              <a:rPr lang="en-US" altLang="zh-CN" sz="1050" kern="0" spc="40" dirty="0">
                <a:ea typeface="Tahoma" panose="020B0604030504040204"/>
                <a:cs typeface="Tahoma" panose="020B0604030504040204"/>
              </a:rPr>
              <a:t>EvoCSII</a:t>
            </a:r>
            <a:endParaRPr lang="zh-CN" altLang="en-US" sz="1050" dirty="0"/>
          </a:p>
        </p:txBody>
      </p:sp>
      <p:sp>
        <p:nvSpPr>
          <p:cNvPr id="8" name="文本框 7"/>
          <p:cNvSpPr txBox="1"/>
          <p:nvPr/>
        </p:nvSpPr>
        <p:spPr>
          <a:xfrm>
            <a:off x="9102151" y="5769923"/>
            <a:ext cx="1076094" cy="623248"/>
          </a:xfrm>
          <a:prstGeom prst="rect">
            <a:avLst/>
          </a:prstGeom>
          <a:solidFill>
            <a:schemeClr val="bg2"/>
          </a:solidFill>
        </p:spPr>
        <p:txBody>
          <a:bodyPr wrap="square" rtlCol="0">
            <a:spAutoFit/>
          </a:bodyPr>
          <a:lstStyle/>
          <a:p>
            <a:pPr algn="ctr"/>
            <a:r>
              <a:rPr lang="en-US" altLang="zh-CN" sz="1200" dirty="0"/>
              <a:t>IMPACT</a:t>
            </a:r>
            <a:endParaRPr lang="en-US" altLang="zh-CN" sz="1200" dirty="0"/>
          </a:p>
          <a:p>
            <a:pPr algn="ctr"/>
            <a:r>
              <a:rPr lang="zh-CN" altLang="en-US" sz="1200" dirty="0"/>
              <a:t>送粉器</a:t>
            </a:r>
            <a:endParaRPr lang="en-US" altLang="zh-CN" sz="1200" dirty="0"/>
          </a:p>
          <a:p>
            <a:pPr algn="ctr"/>
            <a:r>
              <a:rPr lang="en-US" altLang="zh-CN" sz="1050" kern="0" spc="40" dirty="0">
                <a:ea typeface="Tahoma" panose="020B0604030504040204"/>
                <a:cs typeface="Tahoma" panose="020B0604030504040204"/>
              </a:rPr>
              <a:t>EvoCSII</a:t>
            </a:r>
            <a:endParaRPr lang="zh-CN" altLang="en-US" sz="1050" dirty="0"/>
          </a:p>
        </p:txBody>
      </p:sp>
      <p:sp>
        <p:nvSpPr>
          <p:cNvPr id="9" name="文本框 8"/>
          <p:cNvSpPr txBox="1"/>
          <p:nvPr/>
        </p:nvSpPr>
        <p:spPr>
          <a:xfrm>
            <a:off x="10567613" y="5769923"/>
            <a:ext cx="1076094" cy="807913"/>
          </a:xfrm>
          <a:prstGeom prst="rect">
            <a:avLst/>
          </a:prstGeom>
          <a:solidFill>
            <a:schemeClr val="bg2"/>
          </a:solidFill>
        </p:spPr>
        <p:txBody>
          <a:bodyPr wrap="square" rtlCol="0">
            <a:spAutoFit/>
          </a:bodyPr>
          <a:lstStyle/>
          <a:p>
            <a:pPr algn="ctr"/>
            <a:r>
              <a:rPr lang="en-US" altLang="zh-CN" sz="1200" dirty="0"/>
              <a:t>IMPACT</a:t>
            </a:r>
            <a:endParaRPr lang="en-US" altLang="zh-CN" sz="1200" dirty="0"/>
          </a:p>
          <a:p>
            <a:pPr algn="ctr"/>
            <a:r>
              <a:rPr lang="zh-CN" altLang="en-US" sz="1200" dirty="0"/>
              <a:t>送粉器预热单元</a:t>
            </a:r>
            <a:endParaRPr lang="en-US" altLang="zh-CN" sz="1200" dirty="0"/>
          </a:p>
          <a:p>
            <a:pPr algn="ctr"/>
            <a:r>
              <a:rPr lang="en-US" altLang="zh-CN" sz="1050" kern="0" spc="40" dirty="0">
                <a:ea typeface="Tahoma" panose="020B0604030504040204"/>
                <a:cs typeface="Tahoma" panose="020B0604030504040204"/>
              </a:rPr>
              <a:t>EvoCSII</a:t>
            </a:r>
            <a:endParaRPr lang="zh-CN" altLang="en-US" sz="1050" dirty="0"/>
          </a:p>
        </p:txBody>
      </p:sp>
      <p:sp>
        <p:nvSpPr>
          <p:cNvPr id="10" name="文本框 9"/>
          <p:cNvSpPr txBox="1"/>
          <p:nvPr/>
        </p:nvSpPr>
        <p:spPr>
          <a:xfrm>
            <a:off x="8904304" y="3566227"/>
            <a:ext cx="1385742" cy="623248"/>
          </a:xfrm>
          <a:prstGeom prst="rect">
            <a:avLst/>
          </a:prstGeom>
          <a:solidFill>
            <a:schemeClr val="bg2"/>
          </a:solidFill>
        </p:spPr>
        <p:txBody>
          <a:bodyPr wrap="square" rtlCol="0">
            <a:spAutoFit/>
          </a:bodyPr>
          <a:lstStyle/>
          <a:p>
            <a:pPr algn="ctr"/>
            <a:r>
              <a:rPr lang="en-US" altLang="zh-CN" sz="1200" dirty="0"/>
              <a:t>IMPACT</a:t>
            </a:r>
            <a:br>
              <a:rPr lang="en-US" altLang="zh-CN" sz="1200" dirty="0"/>
            </a:br>
            <a:r>
              <a:rPr lang="en-US" altLang="zh-CN" sz="1200" dirty="0"/>
              <a:t>6/11 AH</a:t>
            </a:r>
            <a:r>
              <a:rPr lang="zh-CN" altLang="en-US" sz="1200" dirty="0"/>
              <a:t>冷喷涂枪</a:t>
            </a:r>
            <a:endParaRPr lang="en-US" altLang="zh-CN" sz="1200" dirty="0"/>
          </a:p>
          <a:p>
            <a:pPr algn="ctr"/>
            <a:r>
              <a:rPr lang="en-US" altLang="zh-CN" sz="1050" kern="0" spc="40" dirty="0">
                <a:ea typeface="Tahoma" panose="020B0604030504040204"/>
                <a:cs typeface="Tahoma" panose="020B0604030504040204"/>
              </a:rPr>
              <a:t>EvoCSII</a:t>
            </a:r>
            <a:endParaRPr lang="zh-CN" altLang="en-US" sz="1050" dirty="0"/>
          </a:p>
        </p:txBody>
      </p:sp>
      <p:sp>
        <p:nvSpPr>
          <p:cNvPr id="11" name="文本框 10"/>
          <p:cNvSpPr txBox="1"/>
          <p:nvPr/>
        </p:nvSpPr>
        <p:spPr>
          <a:xfrm>
            <a:off x="10567613" y="3566227"/>
            <a:ext cx="1076094" cy="623248"/>
          </a:xfrm>
          <a:prstGeom prst="rect">
            <a:avLst/>
          </a:prstGeom>
          <a:solidFill>
            <a:schemeClr val="bg2"/>
          </a:solidFill>
        </p:spPr>
        <p:txBody>
          <a:bodyPr wrap="square" rtlCol="0">
            <a:spAutoFit/>
          </a:bodyPr>
          <a:lstStyle/>
          <a:p>
            <a:pPr algn="ctr"/>
            <a:r>
              <a:rPr lang="en-US" altLang="zh-CN" sz="1200" dirty="0"/>
              <a:t>IMPACT</a:t>
            </a:r>
            <a:endParaRPr lang="en-US" altLang="zh-CN" sz="1200" dirty="0"/>
          </a:p>
          <a:p>
            <a:pPr algn="ctr"/>
            <a:r>
              <a:rPr lang="en-US" altLang="zh-CN" sz="1200" dirty="0"/>
              <a:t>IS </a:t>
            </a:r>
            <a:r>
              <a:rPr lang="zh-CN" altLang="en-US" sz="1200" dirty="0"/>
              <a:t>送粉器</a:t>
            </a:r>
            <a:endParaRPr lang="en-US" altLang="zh-CN" sz="1200" dirty="0"/>
          </a:p>
          <a:p>
            <a:pPr algn="ctr"/>
            <a:r>
              <a:rPr lang="en-US" altLang="zh-CN" sz="1050" kern="0" spc="40" dirty="0">
                <a:ea typeface="Tahoma" panose="020B0604030504040204"/>
                <a:cs typeface="Tahoma" panose="020B0604030504040204"/>
              </a:rPr>
              <a:t>EvoCSII</a:t>
            </a:r>
            <a:endParaRPr lang="zh-CN" altLang="en-US" sz="105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0" name="picture 720"/>
          <p:cNvPicPr>
            <a:picLocks noChangeAspect="1"/>
          </p:cNvPicPr>
          <p:nvPr/>
        </p:nvPicPr>
        <p:blipFill>
          <a:blip r:embed="rId1"/>
          <a:stretch>
            <a:fillRect/>
          </a:stretch>
        </p:blipFill>
        <p:spPr>
          <a:xfrm rot="21600000">
            <a:off x="1077468" y="1455915"/>
            <a:ext cx="10037064" cy="5049011"/>
          </a:xfrm>
          <a:prstGeom prst="rect">
            <a:avLst/>
          </a:prstGeom>
        </p:spPr>
      </p:pic>
      <p:sp>
        <p:nvSpPr>
          <p:cNvPr id="722" name="textbox 722"/>
          <p:cNvSpPr/>
          <p:nvPr/>
        </p:nvSpPr>
        <p:spPr>
          <a:xfrm>
            <a:off x="485520" y="552297"/>
            <a:ext cx="4366259" cy="556894"/>
          </a:xfrm>
          <a:prstGeom prst="rect">
            <a:avLst/>
          </a:prstGeom>
          <a:noFill/>
          <a:ln w="0" cap="flat">
            <a:noFill/>
            <a:prstDash val="solid"/>
            <a:miter lim="0"/>
          </a:ln>
        </p:spPr>
        <p:txBody>
          <a:bodyPr vert="horz" wrap="square" lIns="0" tIns="0" rIns="0" bIns="0"/>
          <a:lstStyle/>
          <a:p>
            <a:pPr algn="l" rtl="0" eaLnBrk="0">
              <a:lnSpc>
                <a:spcPct val="89000"/>
              </a:lnSpc>
            </a:pPr>
            <a:endParaRPr sz="100" dirty="0">
              <a:latin typeface="微软雅黑" panose="020B0503020204020204" charset="-122"/>
              <a:ea typeface="微软雅黑" panose="020B0503020204020204" charset="-122"/>
              <a:cs typeface="Arial" panose="020B0604020202020204"/>
            </a:endParaRPr>
          </a:p>
          <a:p>
            <a:pPr marL="12700" algn="l" rtl="0" eaLnBrk="0">
              <a:lnSpc>
                <a:spcPct val="97000"/>
              </a:lnSpc>
            </a:pPr>
            <a:r>
              <a:rPr sz="3500" b="1" u="sng" kern="0" spc="40" dirty="0">
                <a:solidFill>
                  <a:srgbClr val="000000">
                    <a:alpha val="100000"/>
                  </a:srgbClr>
                </a:solidFill>
                <a:uFill>
                  <a:solidFill>
                    <a:srgbClr val="9C1006"/>
                  </a:solidFill>
                </a:uFill>
                <a:latin typeface="等线" panose="02010600030101010101" pitchFamily="2" charset="-122"/>
                <a:ea typeface="等线" panose="02010600030101010101" pitchFamily="2" charset="-122"/>
                <a:cs typeface="宋体" panose="02010600030101010101" pitchFamily="2" charset="-122"/>
              </a:rPr>
              <a:t>火箭喷嘴</a:t>
            </a:r>
            <a:r>
              <a:rPr sz="3500" b="1" u="sng" kern="0" spc="40" dirty="0">
                <a:solidFill>
                  <a:srgbClr val="000000">
                    <a:alpha val="100000"/>
                  </a:srgbClr>
                </a:solidFill>
                <a:uFill>
                  <a:solidFill>
                    <a:srgbClr val="9C1006"/>
                  </a:solidFill>
                </a:uFill>
                <a:latin typeface="等线" panose="02010600030101010101" pitchFamily="2" charset="-122"/>
                <a:ea typeface="等线" panose="02010600030101010101" pitchFamily="2" charset="-122"/>
                <a:cs typeface="Tahoma" panose="020B0604030504040204"/>
              </a:rPr>
              <a:t>C-103</a:t>
            </a:r>
            <a:r>
              <a:rPr lang="zh-CN" sz="3500" b="1" u="sng" kern="0" spc="40" dirty="0">
                <a:solidFill>
                  <a:srgbClr val="000000">
                    <a:alpha val="100000"/>
                  </a:srgbClr>
                </a:solidFill>
                <a:uFill>
                  <a:solidFill>
                    <a:srgbClr val="9C1006"/>
                  </a:solidFill>
                </a:uFill>
                <a:latin typeface="等线" panose="02010600030101010101" pitchFamily="2" charset="-122"/>
                <a:ea typeface="等线" panose="02010600030101010101" pitchFamily="2" charset="-122"/>
                <a:cs typeface="Tahoma" panose="020B0604030504040204"/>
              </a:rPr>
              <a:t>示例</a:t>
            </a:r>
            <a:endParaRPr lang="zh-CN" sz="3500" b="1" u="sng" kern="0" spc="40" dirty="0">
              <a:solidFill>
                <a:srgbClr val="000000">
                  <a:alpha val="100000"/>
                </a:srgbClr>
              </a:solidFill>
              <a:uFill>
                <a:solidFill>
                  <a:srgbClr val="9C1006"/>
                </a:solidFill>
              </a:uFill>
              <a:latin typeface="等线" panose="02010600030101010101" pitchFamily="2" charset="-122"/>
              <a:ea typeface="等线" panose="02010600030101010101" pitchFamily="2" charset="-122"/>
              <a:cs typeface="Tahoma" panose="020B0604030504040204"/>
            </a:endParaRPr>
          </a:p>
        </p:txBody>
      </p:sp>
      <p:pic>
        <p:nvPicPr>
          <p:cNvPr id="724" name="picture 724"/>
          <p:cNvPicPr>
            <a:picLocks noChangeAspect="1"/>
          </p:cNvPicPr>
          <p:nvPr/>
        </p:nvPicPr>
        <p:blipFill>
          <a:blip r:embed="rId2"/>
          <a:stretch>
            <a:fillRect/>
          </a:stretch>
        </p:blipFill>
        <p:spPr>
          <a:xfrm rot="21600000">
            <a:off x="9364980" y="461771"/>
            <a:ext cx="2510028" cy="78181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8" name="picture 728"/>
          <p:cNvPicPr>
            <a:picLocks noChangeAspect="1"/>
          </p:cNvPicPr>
          <p:nvPr/>
        </p:nvPicPr>
        <p:blipFill>
          <a:blip r:embed="rId1"/>
          <a:stretch>
            <a:fillRect/>
          </a:stretch>
        </p:blipFill>
        <p:spPr>
          <a:xfrm rot="21600000">
            <a:off x="350520" y="1562100"/>
            <a:ext cx="6533388" cy="4762500"/>
          </a:xfrm>
          <a:prstGeom prst="rect">
            <a:avLst/>
          </a:prstGeom>
        </p:spPr>
      </p:pic>
      <p:pic>
        <p:nvPicPr>
          <p:cNvPr id="730" name="picture 730"/>
          <p:cNvPicPr>
            <a:picLocks noChangeAspect="1"/>
          </p:cNvPicPr>
          <p:nvPr/>
        </p:nvPicPr>
        <p:blipFill>
          <a:blip r:embed="rId2"/>
          <a:stretch>
            <a:fillRect/>
          </a:stretch>
        </p:blipFill>
        <p:spPr>
          <a:xfrm rot="21600000">
            <a:off x="7062216" y="1562100"/>
            <a:ext cx="4567428" cy="4911852"/>
          </a:xfrm>
          <a:prstGeom prst="rect">
            <a:avLst/>
          </a:prstGeom>
        </p:spPr>
      </p:pic>
      <p:sp>
        <p:nvSpPr>
          <p:cNvPr id="732" name="textbox 732"/>
          <p:cNvSpPr/>
          <p:nvPr/>
        </p:nvSpPr>
        <p:spPr>
          <a:xfrm>
            <a:off x="485520" y="552297"/>
            <a:ext cx="4366259" cy="556894"/>
          </a:xfrm>
          <a:prstGeom prst="rect">
            <a:avLst/>
          </a:prstGeom>
          <a:noFill/>
          <a:ln w="0" cap="flat">
            <a:noFill/>
            <a:prstDash val="solid"/>
            <a:miter lim="0"/>
          </a:ln>
        </p:spPr>
        <p:txBody>
          <a:bodyPr vert="horz" wrap="square" lIns="0" tIns="0" rIns="0" bIns="0"/>
          <a:lstStyle/>
          <a:p>
            <a:pPr algn="l" rtl="0" eaLnBrk="0">
              <a:lnSpc>
                <a:spcPct val="89000"/>
              </a:lnSpc>
            </a:pPr>
            <a:endParaRPr sz="100" dirty="0">
              <a:latin typeface="微软雅黑" panose="020B0503020204020204" charset="-122"/>
              <a:ea typeface="微软雅黑" panose="020B0503020204020204" charset="-122"/>
              <a:cs typeface="Arial" panose="020B0604020202020204"/>
            </a:endParaRPr>
          </a:p>
          <a:p>
            <a:pPr marL="12700" algn="l" rtl="0" eaLnBrk="0">
              <a:lnSpc>
                <a:spcPct val="97000"/>
              </a:lnSpc>
            </a:pPr>
            <a:r>
              <a:rPr sz="3500" u="sng" kern="0" spc="40" dirty="0">
                <a:solidFill>
                  <a:srgbClr val="000000">
                    <a:alpha val="100000"/>
                  </a:srgbClr>
                </a:solidFill>
                <a:uFill>
                  <a:solidFill>
                    <a:srgbClr val="9C1006"/>
                  </a:solidFill>
                </a:uFill>
                <a:latin typeface="微软雅黑" panose="020B0503020204020204" charset="-122"/>
                <a:ea typeface="微软雅黑" panose="020B0503020204020204" charset="-122"/>
                <a:cs typeface="宋体" panose="02010600030101010101" pitchFamily="2" charset="-122"/>
              </a:rPr>
              <a:t>火箭喷嘴</a:t>
            </a:r>
            <a:r>
              <a:rPr sz="3500" u="sng" kern="0" spc="40" dirty="0">
                <a:solidFill>
                  <a:srgbClr val="000000">
                    <a:alpha val="100000"/>
                  </a:srgbClr>
                </a:solidFill>
                <a:uFill>
                  <a:solidFill>
                    <a:srgbClr val="9C1006"/>
                  </a:solidFill>
                </a:uFill>
                <a:latin typeface="微软雅黑" panose="020B0503020204020204" charset="-122"/>
                <a:ea typeface="微软雅黑" panose="020B0503020204020204" charset="-122"/>
                <a:cs typeface="Tahoma" panose="020B0604030504040204"/>
              </a:rPr>
              <a:t>C-103</a:t>
            </a:r>
            <a:r>
              <a:rPr lang="zh-CN" sz="3500" u="sng" kern="0" spc="40" dirty="0">
                <a:solidFill>
                  <a:srgbClr val="000000">
                    <a:alpha val="100000"/>
                  </a:srgbClr>
                </a:solidFill>
                <a:uFill>
                  <a:solidFill>
                    <a:srgbClr val="9C1006"/>
                  </a:solidFill>
                </a:uFill>
                <a:latin typeface="微软雅黑" panose="020B0503020204020204" charset="-122"/>
                <a:ea typeface="微软雅黑" panose="020B0503020204020204" charset="-122"/>
                <a:cs typeface="Tahoma" panose="020B0604030504040204"/>
              </a:rPr>
              <a:t>示例</a:t>
            </a:r>
            <a:endParaRPr lang="zh-CN" sz="3500" u="sng" kern="0" spc="40" dirty="0">
              <a:solidFill>
                <a:srgbClr val="000000">
                  <a:alpha val="100000"/>
                </a:srgbClr>
              </a:solidFill>
              <a:uFill>
                <a:solidFill>
                  <a:srgbClr val="9C1006"/>
                </a:solidFill>
              </a:uFill>
              <a:latin typeface="微软雅黑" panose="020B0503020204020204" charset="-122"/>
              <a:ea typeface="微软雅黑" panose="020B0503020204020204" charset="-122"/>
              <a:cs typeface="Tahoma" panose="020B0604030504040204"/>
            </a:endParaRPr>
          </a:p>
        </p:txBody>
      </p:sp>
      <p:pic>
        <p:nvPicPr>
          <p:cNvPr id="734" name="picture 734"/>
          <p:cNvPicPr>
            <a:picLocks noChangeAspect="1"/>
          </p:cNvPicPr>
          <p:nvPr/>
        </p:nvPicPr>
        <p:blipFill>
          <a:blip r:embed="rId3"/>
          <a:stretch>
            <a:fillRect/>
          </a:stretch>
        </p:blipFill>
        <p:spPr>
          <a:xfrm rot="21600000">
            <a:off x="9364980" y="461771"/>
            <a:ext cx="2510028" cy="78181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8" name="picture 738"/>
          <p:cNvPicPr>
            <a:picLocks noChangeAspect="1"/>
          </p:cNvPicPr>
          <p:nvPr/>
        </p:nvPicPr>
        <p:blipFill>
          <a:blip r:embed="rId1"/>
          <a:stretch>
            <a:fillRect/>
          </a:stretch>
        </p:blipFill>
        <p:spPr>
          <a:xfrm rot="21600000">
            <a:off x="6234683" y="1580388"/>
            <a:ext cx="5650992" cy="4762500"/>
          </a:xfrm>
          <a:prstGeom prst="rect">
            <a:avLst/>
          </a:prstGeom>
        </p:spPr>
      </p:pic>
      <p:pic>
        <p:nvPicPr>
          <p:cNvPr id="740" name="picture 740"/>
          <p:cNvPicPr>
            <a:picLocks noChangeAspect="1"/>
          </p:cNvPicPr>
          <p:nvPr/>
        </p:nvPicPr>
        <p:blipFill>
          <a:blip r:embed="rId2"/>
          <a:stretch>
            <a:fillRect/>
          </a:stretch>
        </p:blipFill>
        <p:spPr>
          <a:xfrm rot="21600000">
            <a:off x="350520" y="3831335"/>
            <a:ext cx="5743955" cy="2511551"/>
          </a:xfrm>
          <a:prstGeom prst="rect">
            <a:avLst/>
          </a:prstGeom>
        </p:spPr>
      </p:pic>
      <p:pic>
        <p:nvPicPr>
          <p:cNvPr id="742" name="picture 742"/>
          <p:cNvPicPr>
            <a:picLocks noChangeAspect="1"/>
          </p:cNvPicPr>
          <p:nvPr/>
        </p:nvPicPr>
        <p:blipFill>
          <a:blip r:embed="rId3"/>
          <a:stretch>
            <a:fillRect/>
          </a:stretch>
        </p:blipFill>
        <p:spPr>
          <a:xfrm rot="21600000">
            <a:off x="2147316" y="1447800"/>
            <a:ext cx="2043683" cy="2272283"/>
          </a:xfrm>
          <a:prstGeom prst="rect">
            <a:avLst/>
          </a:prstGeom>
        </p:spPr>
      </p:pic>
      <p:pic>
        <p:nvPicPr>
          <p:cNvPr id="744" name="picture 744"/>
          <p:cNvPicPr>
            <a:picLocks noChangeAspect="1"/>
          </p:cNvPicPr>
          <p:nvPr/>
        </p:nvPicPr>
        <p:blipFill>
          <a:blip r:embed="rId4"/>
          <a:stretch>
            <a:fillRect/>
          </a:stretch>
        </p:blipFill>
        <p:spPr>
          <a:xfrm rot="21600000">
            <a:off x="362711" y="1447800"/>
            <a:ext cx="1716024" cy="2272283"/>
          </a:xfrm>
          <a:prstGeom prst="rect">
            <a:avLst/>
          </a:prstGeom>
        </p:spPr>
      </p:pic>
      <p:sp>
        <p:nvSpPr>
          <p:cNvPr id="746" name="textbox 746"/>
          <p:cNvSpPr/>
          <p:nvPr/>
        </p:nvSpPr>
        <p:spPr>
          <a:xfrm>
            <a:off x="485520" y="552297"/>
            <a:ext cx="4366259" cy="556894"/>
          </a:xfrm>
          <a:prstGeom prst="rect">
            <a:avLst/>
          </a:prstGeom>
          <a:noFill/>
          <a:ln w="0" cap="flat">
            <a:noFill/>
            <a:prstDash val="solid"/>
            <a:miter lim="0"/>
          </a:ln>
        </p:spPr>
        <p:txBody>
          <a:bodyPr vert="horz" wrap="square" lIns="0" tIns="0" rIns="0" bIns="0"/>
          <a:lstStyle/>
          <a:p>
            <a:pPr algn="l" rtl="0" eaLnBrk="0">
              <a:lnSpc>
                <a:spcPct val="89000"/>
              </a:lnSpc>
            </a:pPr>
            <a:endParaRPr sz="100" dirty="0">
              <a:latin typeface="微软雅黑" panose="020B0503020204020204" charset="-122"/>
              <a:ea typeface="微软雅黑" panose="020B0503020204020204" charset="-122"/>
              <a:cs typeface="Arial" panose="020B0604020202020204"/>
            </a:endParaRPr>
          </a:p>
          <a:p>
            <a:pPr marL="12700" algn="l" rtl="0" eaLnBrk="0">
              <a:lnSpc>
                <a:spcPct val="97000"/>
              </a:lnSpc>
            </a:pPr>
            <a:r>
              <a:rPr sz="3500" u="sng" kern="0" spc="40" dirty="0">
                <a:solidFill>
                  <a:srgbClr val="000000">
                    <a:alpha val="100000"/>
                  </a:srgbClr>
                </a:solidFill>
                <a:uFill>
                  <a:solidFill>
                    <a:srgbClr val="9C1006"/>
                  </a:solidFill>
                </a:uFill>
                <a:latin typeface="微软雅黑" panose="020B0503020204020204" charset="-122"/>
                <a:ea typeface="微软雅黑" panose="020B0503020204020204" charset="-122"/>
                <a:cs typeface="宋体" panose="02010600030101010101" pitchFamily="2" charset="-122"/>
              </a:rPr>
              <a:t>火箭喷嘴</a:t>
            </a:r>
            <a:r>
              <a:rPr sz="3500" u="sng" kern="0" spc="40" dirty="0">
                <a:solidFill>
                  <a:srgbClr val="000000">
                    <a:alpha val="100000"/>
                  </a:srgbClr>
                </a:solidFill>
                <a:uFill>
                  <a:solidFill>
                    <a:srgbClr val="9C1006"/>
                  </a:solidFill>
                </a:uFill>
                <a:latin typeface="微软雅黑" panose="020B0503020204020204" charset="-122"/>
                <a:ea typeface="微软雅黑" panose="020B0503020204020204" charset="-122"/>
                <a:cs typeface="Tahoma" panose="020B0604030504040204"/>
              </a:rPr>
              <a:t>C-103</a:t>
            </a:r>
            <a:r>
              <a:rPr lang="zh-CN" sz="3500" u="sng" kern="0" spc="40" dirty="0">
                <a:solidFill>
                  <a:srgbClr val="000000">
                    <a:alpha val="100000"/>
                  </a:srgbClr>
                </a:solidFill>
                <a:uFill>
                  <a:solidFill>
                    <a:srgbClr val="9C1006"/>
                  </a:solidFill>
                </a:uFill>
                <a:latin typeface="微软雅黑" panose="020B0503020204020204" charset="-122"/>
                <a:ea typeface="微软雅黑" panose="020B0503020204020204" charset="-122"/>
                <a:cs typeface="Tahoma" panose="020B0604030504040204"/>
              </a:rPr>
              <a:t>示例</a:t>
            </a:r>
            <a:endParaRPr lang="zh-CN" sz="3500" u="sng" kern="0" spc="40" dirty="0">
              <a:solidFill>
                <a:srgbClr val="000000">
                  <a:alpha val="100000"/>
                </a:srgbClr>
              </a:solidFill>
              <a:uFill>
                <a:solidFill>
                  <a:srgbClr val="9C1006"/>
                </a:solidFill>
              </a:uFill>
              <a:latin typeface="微软雅黑" panose="020B0503020204020204" charset="-122"/>
              <a:ea typeface="微软雅黑" panose="020B0503020204020204" charset="-122"/>
              <a:cs typeface="Tahoma" panose="020B0604030504040204"/>
            </a:endParaRPr>
          </a:p>
        </p:txBody>
      </p:sp>
      <p:pic>
        <p:nvPicPr>
          <p:cNvPr id="748" name="picture 748"/>
          <p:cNvPicPr>
            <a:picLocks noChangeAspect="1"/>
          </p:cNvPicPr>
          <p:nvPr/>
        </p:nvPicPr>
        <p:blipFill>
          <a:blip r:embed="rId5"/>
          <a:stretch>
            <a:fillRect/>
          </a:stretch>
        </p:blipFill>
        <p:spPr>
          <a:xfrm rot="21600000">
            <a:off x="9364980" y="461771"/>
            <a:ext cx="2510028" cy="781811"/>
          </a:xfrm>
          <a:prstGeom prst="rect">
            <a:avLst/>
          </a:prstGeom>
        </p:spPr>
      </p:pic>
      <p:sp>
        <p:nvSpPr>
          <p:cNvPr id="750" name="textbox 750"/>
          <p:cNvSpPr/>
          <p:nvPr/>
        </p:nvSpPr>
        <p:spPr>
          <a:xfrm>
            <a:off x="4345457" y="3164433"/>
            <a:ext cx="1694179" cy="523240"/>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微软雅黑" panose="020B0503020204020204" charset="-122"/>
              <a:ea typeface="微软雅黑" panose="020B0503020204020204" charset="-122"/>
              <a:cs typeface="Arial" panose="020B0604020202020204"/>
            </a:endParaRPr>
          </a:p>
          <a:p>
            <a:pPr marL="15240" indent="-2540" algn="l" rtl="0" eaLnBrk="0">
              <a:lnSpc>
                <a:spcPct val="96000"/>
              </a:lnSpc>
            </a:pPr>
            <a:r>
              <a:rPr sz="1700" kern="0" spc="0" dirty="0">
                <a:solidFill>
                  <a:srgbClr val="000000">
                    <a:alpha val="100000"/>
                  </a:srgbClr>
                </a:solidFill>
                <a:latin typeface="微软雅黑" panose="020B0503020204020204" charset="-122"/>
                <a:ea typeface="微软雅黑" panose="020B0503020204020204" charset="-122"/>
                <a:cs typeface="Tahoma" panose="020B0604030504040204"/>
              </a:rPr>
              <a:t>WAAM</a:t>
            </a:r>
            <a:r>
              <a:rPr sz="1700" kern="0" spc="80" dirty="0">
                <a:solidFill>
                  <a:srgbClr val="000000">
                    <a:alpha val="100000"/>
                  </a:srgbClr>
                </a:solidFill>
                <a:latin typeface="微软雅黑" panose="020B0503020204020204" charset="-122"/>
                <a:ea typeface="微软雅黑" panose="020B0503020204020204" charset="-122"/>
                <a:cs typeface="Tahoma" panose="020B0604030504040204"/>
              </a:rPr>
              <a:t> 3D</a:t>
            </a:r>
            <a:r>
              <a:rPr sz="1700" kern="0" spc="80" dirty="0">
                <a:solidFill>
                  <a:srgbClr val="000000">
                    <a:alpha val="100000"/>
                  </a:srgbClr>
                </a:solidFill>
                <a:latin typeface="微软雅黑" panose="020B0503020204020204" charset="-122"/>
                <a:ea typeface="微软雅黑" panose="020B0503020204020204" charset="-122"/>
                <a:cs typeface="宋体" panose="02010600030101010101" pitchFamily="2" charset="-122"/>
              </a:rPr>
              <a:t>打印</a:t>
            </a:r>
            <a:endParaRPr sz="1700" kern="0" spc="80" dirty="0">
              <a:solidFill>
                <a:srgbClr val="000000">
                  <a:alpha val="100000"/>
                </a:srgbClr>
              </a:solidFill>
              <a:latin typeface="微软雅黑" panose="020B0503020204020204" charset="-122"/>
              <a:ea typeface="微软雅黑" panose="020B0503020204020204" charset="-122"/>
              <a:cs typeface="宋体" panose="02010600030101010101" pitchFamily="2" charset="-122"/>
            </a:endParaRPr>
          </a:p>
          <a:p>
            <a:pPr marL="15240" indent="-2540" algn="l" rtl="0" eaLnBrk="0">
              <a:lnSpc>
                <a:spcPct val="96000"/>
              </a:lnSpc>
            </a:pPr>
            <a:r>
              <a:rPr sz="1700" kern="0" spc="80" dirty="0">
                <a:solidFill>
                  <a:srgbClr val="000000">
                    <a:alpha val="100000"/>
                  </a:srgbClr>
                </a:solidFill>
                <a:latin typeface="微软雅黑" panose="020B0503020204020204" charset="-122"/>
                <a:ea typeface="微软雅黑" panose="020B0503020204020204" charset="-122"/>
                <a:cs typeface="宋体" panose="02010600030101010101" pitchFamily="2" charset="-122"/>
              </a:rPr>
              <a:t>铝</a:t>
            </a:r>
            <a:r>
              <a:rPr sz="1700" kern="0" spc="60" dirty="0">
                <a:solidFill>
                  <a:srgbClr val="000000">
                    <a:alpha val="100000"/>
                  </a:srgbClr>
                </a:solidFill>
                <a:latin typeface="微软雅黑" panose="020B0503020204020204" charset="-122"/>
                <a:ea typeface="微软雅黑" panose="020B0503020204020204" charset="-122"/>
                <a:cs typeface="宋体" panose="02010600030101010101" pitchFamily="2" charset="-122"/>
              </a:rPr>
              <a:t>合金</a:t>
            </a:r>
            <a:r>
              <a:rPr lang="zh-CN" sz="1700" kern="0" spc="60" dirty="0">
                <a:solidFill>
                  <a:srgbClr val="000000">
                    <a:alpha val="100000"/>
                  </a:srgbClr>
                </a:solidFill>
                <a:latin typeface="微软雅黑" panose="020B0503020204020204" charset="-122"/>
                <a:ea typeface="微软雅黑" panose="020B0503020204020204" charset="-122"/>
                <a:cs typeface="宋体" panose="02010600030101010101" pitchFamily="2" charset="-122"/>
              </a:rPr>
              <a:t>心轴</a:t>
            </a:r>
            <a:endParaRPr lang="zh-CN" sz="1700" kern="0" spc="60" dirty="0">
              <a:solidFill>
                <a:srgbClr val="000000">
                  <a:alpha val="100000"/>
                </a:srgbClr>
              </a:solidFill>
              <a:latin typeface="微软雅黑" panose="020B0503020204020204" charset="-122"/>
              <a:ea typeface="微软雅黑" panose="020B0503020204020204" charset="-122"/>
              <a:cs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4" name="picture 754"/>
          <p:cNvPicPr>
            <a:picLocks noChangeAspect="1"/>
          </p:cNvPicPr>
          <p:nvPr/>
        </p:nvPicPr>
        <p:blipFill>
          <a:blip r:embed="rId1"/>
          <a:stretch>
            <a:fillRect/>
          </a:stretch>
        </p:blipFill>
        <p:spPr>
          <a:xfrm rot="21600000">
            <a:off x="350520" y="1580388"/>
            <a:ext cx="5650991" cy="4762500"/>
          </a:xfrm>
          <a:prstGeom prst="rect">
            <a:avLst/>
          </a:prstGeom>
        </p:spPr>
      </p:pic>
      <p:pic>
        <p:nvPicPr>
          <p:cNvPr id="756" name="picture 756"/>
          <p:cNvPicPr>
            <a:picLocks noChangeAspect="1"/>
          </p:cNvPicPr>
          <p:nvPr/>
        </p:nvPicPr>
        <p:blipFill>
          <a:blip r:embed="rId2"/>
          <a:stretch>
            <a:fillRect/>
          </a:stretch>
        </p:blipFill>
        <p:spPr>
          <a:xfrm rot="21600000">
            <a:off x="6190488" y="1580388"/>
            <a:ext cx="5576316" cy="4762500"/>
          </a:xfrm>
          <a:prstGeom prst="rect">
            <a:avLst/>
          </a:prstGeom>
        </p:spPr>
      </p:pic>
      <p:sp>
        <p:nvSpPr>
          <p:cNvPr id="758" name="textbox 758"/>
          <p:cNvSpPr/>
          <p:nvPr/>
        </p:nvSpPr>
        <p:spPr>
          <a:xfrm>
            <a:off x="485520" y="552297"/>
            <a:ext cx="4366259" cy="556894"/>
          </a:xfrm>
          <a:prstGeom prst="rect">
            <a:avLst/>
          </a:prstGeom>
          <a:noFill/>
          <a:ln w="0" cap="flat">
            <a:noFill/>
            <a:prstDash val="solid"/>
            <a:miter lim="0"/>
          </a:ln>
        </p:spPr>
        <p:txBody>
          <a:bodyPr vert="horz" wrap="square" lIns="0" tIns="0" rIns="0" bIns="0"/>
          <a:lstStyle/>
          <a:p>
            <a:pPr algn="l" rtl="0" eaLnBrk="0">
              <a:lnSpc>
                <a:spcPct val="89000"/>
              </a:lnSpc>
            </a:pPr>
            <a:endParaRPr sz="100" dirty="0">
              <a:latin typeface="微软雅黑" panose="020B0503020204020204" charset="-122"/>
              <a:ea typeface="微软雅黑" panose="020B0503020204020204" charset="-122"/>
              <a:cs typeface="Arial" panose="020B0604020202020204"/>
            </a:endParaRPr>
          </a:p>
          <a:p>
            <a:pPr marL="12700" algn="l" rtl="0" eaLnBrk="0">
              <a:lnSpc>
                <a:spcPct val="97000"/>
              </a:lnSpc>
            </a:pPr>
            <a:r>
              <a:rPr sz="3500" u="sng" kern="0" spc="40" dirty="0">
                <a:solidFill>
                  <a:srgbClr val="000000">
                    <a:alpha val="100000"/>
                  </a:srgbClr>
                </a:solidFill>
                <a:uFill>
                  <a:solidFill>
                    <a:srgbClr val="9C1006"/>
                  </a:solidFill>
                </a:uFill>
                <a:latin typeface="微软雅黑" panose="020B0503020204020204" charset="-122"/>
                <a:ea typeface="微软雅黑" panose="020B0503020204020204" charset="-122"/>
                <a:cs typeface="宋体" panose="02010600030101010101" pitchFamily="2" charset="-122"/>
              </a:rPr>
              <a:t>火箭喷嘴</a:t>
            </a:r>
            <a:r>
              <a:rPr sz="3500" u="sng" kern="0" spc="40" dirty="0">
                <a:solidFill>
                  <a:srgbClr val="000000">
                    <a:alpha val="100000"/>
                  </a:srgbClr>
                </a:solidFill>
                <a:uFill>
                  <a:solidFill>
                    <a:srgbClr val="9C1006"/>
                  </a:solidFill>
                </a:uFill>
                <a:latin typeface="微软雅黑" panose="020B0503020204020204" charset="-122"/>
                <a:ea typeface="微软雅黑" panose="020B0503020204020204" charset="-122"/>
                <a:cs typeface="Tahoma" panose="020B0604030504040204"/>
              </a:rPr>
              <a:t>C-103</a:t>
            </a:r>
            <a:r>
              <a:rPr lang="zh-CN" sz="3500" u="sng" kern="0" spc="40" dirty="0">
                <a:solidFill>
                  <a:srgbClr val="000000">
                    <a:alpha val="100000"/>
                  </a:srgbClr>
                </a:solidFill>
                <a:uFill>
                  <a:solidFill>
                    <a:srgbClr val="9C1006"/>
                  </a:solidFill>
                </a:uFill>
                <a:latin typeface="微软雅黑" panose="020B0503020204020204" charset="-122"/>
                <a:ea typeface="微软雅黑" panose="020B0503020204020204" charset="-122"/>
                <a:cs typeface="Tahoma" panose="020B0604030504040204"/>
              </a:rPr>
              <a:t>示例</a:t>
            </a:r>
            <a:endParaRPr lang="zh-CN" sz="3500" u="sng" kern="0" spc="40" dirty="0">
              <a:solidFill>
                <a:srgbClr val="000000">
                  <a:alpha val="100000"/>
                </a:srgbClr>
              </a:solidFill>
              <a:uFill>
                <a:solidFill>
                  <a:srgbClr val="9C1006"/>
                </a:solidFill>
              </a:uFill>
              <a:latin typeface="微软雅黑" panose="020B0503020204020204" charset="-122"/>
              <a:ea typeface="微软雅黑" panose="020B0503020204020204" charset="-122"/>
              <a:cs typeface="Tahoma" panose="020B0604030504040204"/>
            </a:endParaRPr>
          </a:p>
        </p:txBody>
      </p:sp>
      <p:pic>
        <p:nvPicPr>
          <p:cNvPr id="760" name="picture 760"/>
          <p:cNvPicPr>
            <a:picLocks noChangeAspect="1"/>
          </p:cNvPicPr>
          <p:nvPr/>
        </p:nvPicPr>
        <p:blipFill>
          <a:blip r:embed="rId3"/>
          <a:stretch>
            <a:fillRect/>
          </a:stretch>
        </p:blipFill>
        <p:spPr>
          <a:xfrm rot="21600000">
            <a:off x="9364980" y="461771"/>
            <a:ext cx="2510028" cy="781811"/>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4" name="picture 764"/>
          <p:cNvPicPr>
            <a:picLocks noChangeAspect="1"/>
          </p:cNvPicPr>
          <p:nvPr/>
        </p:nvPicPr>
        <p:blipFill>
          <a:blip r:embed="rId1"/>
          <a:stretch>
            <a:fillRect/>
          </a:stretch>
        </p:blipFill>
        <p:spPr>
          <a:xfrm rot="21600000">
            <a:off x="0" y="0"/>
            <a:ext cx="12192000" cy="6858000"/>
          </a:xfrm>
          <a:prstGeom prst="rect">
            <a:avLst/>
          </a:prstGeom>
        </p:spPr>
      </p:pic>
      <p:sp>
        <p:nvSpPr>
          <p:cNvPr id="766" name="textbox 766"/>
          <p:cNvSpPr/>
          <p:nvPr/>
        </p:nvSpPr>
        <p:spPr>
          <a:xfrm>
            <a:off x="446405" y="2343150"/>
            <a:ext cx="4524375" cy="2015490"/>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Arial" panose="020B0604020202020204"/>
              <a:ea typeface="Arial" panose="020B0604020202020204"/>
              <a:cs typeface="Arial" panose="020B0604020202020204"/>
            </a:endParaRPr>
          </a:p>
          <a:p>
            <a:pPr marL="12700" algn="l" rtl="0" eaLnBrk="0">
              <a:lnSpc>
                <a:spcPct val="100000"/>
              </a:lnSpc>
            </a:pPr>
            <a:r>
              <a:rPr sz="2000" kern="0" spc="50" dirty="0">
                <a:solidFill>
                  <a:schemeClr val="bg2">
                    <a:lumMod val="10000"/>
                  </a:schemeClr>
                </a:solidFill>
                <a:latin typeface="宋体" panose="02010600030101010101" pitchFamily="2" charset="-122"/>
                <a:ea typeface="宋体" panose="02010600030101010101" pitchFamily="2" charset="-122"/>
                <a:cs typeface="宋体" panose="02010600030101010101" pitchFamily="2" charset="-122"/>
              </a:rPr>
              <a:t>全球工业级冷</a:t>
            </a:r>
            <a:r>
              <a:rPr lang="zh-CN" sz="2000" kern="0" spc="50" dirty="0">
                <a:solidFill>
                  <a:schemeClr val="bg2">
                    <a:lumMod val="10000"/>
                  </a:schemeClr>
                </a:solidFill>
                <a:latin typeface="宋体" panose="02010600030101010101" pitchFamily="2" charset="-122"/>
                <a:ea typeface="宋体" panose="02010600030101010101" pitchFamily="2" charset="-122"/>
                <a:cs typeface="宋体" panose="02010600030101010101" pitchFamily="2" charset="-122"/>
              </a:rPr>
              <a:t>喷涂</a:t>
            </a:r>
            <a:r>
              <a:rPr sz="2000" kern="0" spc="50" dirty="0">
                <a:solidFill>
                  <a:schemeClr val="bg2">
                    <a:lumMod val="10000"/>
                  </a:schemeClr>
                </a:solidFill>
                <a:latin typeface="宋体" panose="02010600030101010101" pitchFamily="2" charset="-122"/>
                <a:ea typeface="宋体" panose="02010600030101010101" pitchFamily="2" charset="-122"/>
                <a:cs typeface="宋体" panose="02010600030101010101" pitchFamily="2" charset="-122"/>
              </a:rPr>
              <a:t>技术领导者</a:t>
            </a:r>
            <a:endParaRPr sz="2000" dirty="0">
              <a:solidFill>
                <a:schemeClr val="bg2">
                  <a:lumMod val="10000"/>
                </a:schemeClr>
              </a:solidFill>
              <a:latin typeface="宋体" panose="02010600030101010101" pitchFamily="2" charset="-122"/>
              <a:ea typeface="宋体" panose="02010600030101010101" pitchFamily="2" charset="-122"/>
              <a:cs typeface="宋体" panose="02010600030101010101" pitchFamily="2" charset="-122"/>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6000"/>
              </a:lnSpc>
            </a:pPr>
            <a:endParaRPr sz="1000" dirty="0">
              <a:latin typeface="Arial" panose="020B0604020202020204"/>
              <a:ea typeface="Arial" panose="020B0604020202020204"/>
              <a:cs typeface="Arial" panose="020B0604020202020204"/>
            </a:endParaRPr>
          </a:p>
          <a:p>
            <a:pPr algn="l" rtl="0" eaLnBrk="0">
              <a:lnSpc>
                <a:spcPct val="110000"/>
              </a:lnSpc>
            </a:pPr>
            <a:endParaRPr sz="800" dirty="0">
              <a:latin typeface="Arial" panose="020B0604020202020204"/>
              <a:ea typeface="Arial" panose="020B0604020202020204"/>
              <a:cs typeface="Arial" panose="020B0604020202020204"/>
            </a:endParaRPr>
          </a:p>
          <a:p>
            <a:pPr marL="580390" indent="143510" algn="l" rtl="0" eaLnBrk="0">
              <a:lnSpc>
                <a:spcPct val="103000"/>
              </a:lnSpc>
              <a:spcBef>
                <a:spcPts val="0"/>
              </a:spcBef>
            </a:pPr>
            <a:r>
              <a:rPr sz="3500" b="1" kern="0" spc="40" dirty="0">
                <a:solidFill>
                  <a:srgbClr val="9D0000">
                    <a:alpha val="100000"/>
                  </a:srgbClr>
                </a:solidFill>
                <a:latin typeface="宋体" panose="02010600030101010101" pitchFamily="2" charset="-122"/>
                <a:ea typeface="宋体" panose="02010600030101010101" pitchFamily="2" charset="-122"/>
                <a:cs typeface="宋体" panose="02010600030101010101" pitchFamily="2" charset="-122"/>
              </a:rPr>
              <a:t>感谢您</a:t>
            </a:r>
            <a:r>
              <a:rPr lang="zh-CN" sz="3500" b="1" kern="0" spc="40" dirty="0">
                <a:solidFill>
                  <a:srgbClr val="9D0000">
                    <a:alpha val="100000"/>
                  </a:srgbClr>
                </a:solidFill>
                <a:latin typeface="宋体" panose="02010600030101010101" pitchFamily="2" charset="-122"/>
                <a:ea typeface="宋体" panose="02010600030101010101" pitchFamily="2" charset="-122"/>
                <a:cs typeface="宋体" panose="02010600030101010101" pitchFamily="2" charset="-122"/>
              </a:rPr>
              <a:t>的关注</a:t>
            </a:r>
            <a:r>
              <a:rPr sz="3300" b="1" kern="0" spc="-310" dirty="0">
                <a:solidFill>
                  <a:srgbClr val="9D0000">
                    <a:alpha val="100000"/>
                  </a:srgbClr>
                </a:solidFill>
                <a:latin typeface="宋体" panose="02010600030101010101" pitchFamily="2" charset="-122"/>
                <a:ea typeface="宋体" panose="02010600030101010101" pitchFamily="2" charset="-122"/>
                <a:cs typeface="宋体" panose="02010600030101010101" pitchFamily="2" charset="-122"/>
              </a:rPr>
              <a:t>！</a:t>
            </a:r>
            <a:endParaRPr sz="3300" dirty="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2"/>
          <a:stretch>
            <a:fillRect/>
          </a:stretch>
        </p:blipFill>
        <p:spPr>
          <a:xfrm>
            <a:off x="5925820" y="5320665"/>
            <a:ext cx="1035050" cy="1035050"/>
          </a:xfrm>
          <a:prstGeom prst="rect">
            <a:avLst/>
          </a:prstGeom>
        </p:spPr>
      </p:pic>
      <p:sp>
        <p:nvSpPr>
          <p:cNvPr id="3" name="文本框 2"/>
          <p:cNvSpPr txBox="1"/>
          <p:nvPr/>
        </p:nvSpPr>
        <p:spPr>
          <a:xfrm>
            <a:off x="5875020" y="6351270"/>
            <a:ext cx="1146175" cy="275590"/>
          </a:xfrm>
          <a:prstGeom prst="rect">
            <a:avLst/>
          </a:prstGeom>
        </p:spPr>
        <p:txBody>
          <a:bodyPr wrap="square">
            <a:spAutoFit/>
          </a:bodyPr>
          <a:p>
            <a:r>
              <a:rPr lang="zh-CN" altLang="en-US" sz="1200">
                <a:solidFill>
                  <a:srgbClr val="24292F"/>
                </a:solidFill>
                <a:latin typeface="宋体" panose="02010600030101010101" pitchFamily="2" charset="-122"/>
                <a:ea typeface="宋体" panose="02010600030101010101" pitchFamily="2" charset="-122"/>
              </a:rPr>
              <a:t>公众号二维码</a:t>
            </a:r>
            <a:endParaRPr lang="zh-CN" altLang="en-US" sz="1200">
              <a:solidFill>
                <a:srgbClr val="24292F"/>
              </a:solidFill>
              <a:latin typeface="宋体" panose="02010600030101010101" pitchFamily="2" charset="-122"/>
              <a:ea typeface="宋体" panose="02010600030101010101" pitchFamily="2" charset="-122"/>
            </a:endParaRPr>
          </a:p>
        </p:txBody>
      </p:sp>
      <p:pic>
        <p:nvPicPr>
          <p:cNvPr id="4" name="图片 3"/>
          <p:cNvPicPr>
            <a:picLocks noChangeAspect="1"/>
          </p:cNvPicPr>
          <p:nvPr/>
        </p:nvPicPr>
        <p:blipFill>
          <a:blip r:embed="rId3"/>
          <a:stretch>
            <a:fillRect/>
          </a:stretch>
        </p:blipFill>
        <p:spPr>
          <a:xfrm>
            <a:off x="7070725" y="5333365"/>
            <a:ext cx="939165" cy="946785"/>
          </a:xfrm>
          <a:prstGeom prst="rect">
            <a:avLst/>
          </a:prstGeom>
        </p:spPr>
      </p:pic>
      <p:sp>
        <p:nvSpPr>
          <p:cNvPr id="5" name="文本框 4"/>
          <p:cNvSpPr txBox="1"/>
          <p:nvPr/>
        </p:nvSpPr>
        <p:spPr>
          <a:xfrm>
            <a:off x="6997700" y="6351270"/>
            <a:ext cx="1124585" cy="275590"/>
          </a:xfrm>
          <a:prstGeom prst="rect">
            <a:avLst/>
          </a:prstGeom>
        </p:spPr>
        <p:txBody>
          <a:bodyPr wrap="square">
            <a:spAutoFit/>
          </a:bodyPr>
          <a:p>
            <a:r>
              <a:rPr lang="zh-CN" altLang="en-US" sz="1200">
                <a:solidFill>
                  <a:srgbClr val="24292F"/>
                </a:solidFill>
                <a:latin typeface="宋体" panose="02010600030101010101" pitchFamily="2" charset="-122"/>
                <a:ea typeface="宋体" panose="02010600030101010101" pitchFamily="2" charset="-122"/>
              </a:rPr>
              <a:t>产品经理微信</a:t>
            </a:r>
            <a:endParaRPr lang="zh-CN" altLang="en-US" sz="1200">
              <a:solidFill>
                <a:srgbClr val="24292F"/>
              </a:solidFill>
              <a:latin typeface="宋体" panose="02010600030101010101" pitchFamily="2" charset="-122"/>
              <a:ea typeface="宋体" panose="02010600030101010101" pitchFamily="2" charset="-122"/>
            </a:endParaRPr>
          </a:p>
        </p:txBody>
      </p:sp>
      <p:sp>
        <p:nvSpPr>
          <p:cNvPr id="6" name="文本框 5"/>
          <p:cNvSpPr txBox="1"/>
          <p:nvPr/>
        </p:nvSpPr>
        <p:spPr>
          <a:xfrm>
            <a:off x="291465" y="4213225"/>
            <a:ext cx="5758180" cy="882015"/>
          </a:xfrm>
          <a:prstGeom prst="rect">
            <a:avLst/>
          </a:prstGeom>
        </p:spPr>
        <p:txBody>
          <a:bodyPr>
            <a:noAutofit/>
          </a:bodyPr>
          <a:p>
            <a:r>
              <a:rPr lang="zh-CN" altLang="en-US" sz="1200" b="1">
                <a:solidFill>
                  <a:srgbClr val="282526"/>
                </a:solidFill>
                <a:latin typeface="微软雅黑" panose="020B0503020204020204" charset="-122"/>
                <a:ea typeface="微软雅黑" panose="020B0503020204020204" charset="-122"/>
              </a:rPr>
              <a:t>联系我们</a:t>
            </a:r>
            <a:r>
              <a:rPr lang="en-US" altLang="zh-CN" sz="1200" b="1">
                <a:solidFill>
                  <a:srgbClr val="282526"/>
                </a:solidFill>
                <a:latin typeface="微软雅黑" panose="020B0503020204020204" charset="-122"/>
                <a:ea typeface="微软雅黑" panose="020B0503020204020204" charset="-122"/>
              </a:rPr>
              <a:t>: </a:t>
            </a:r>
            <a:endParaRPr lang="en-US" altLang="zh-CN" sz="1200" b="1">
              <a:solidFill>
                <a:srgbClr val="282526"/>
              </a:solidFill>
              <a:latin typeface="微软雅黑" panose="020B0503020204020204" charset="-122"/>
              <a:ea typeface="微软雅黑" panose="020B0503020204020204" charset="-122"/>
            </a:endParaRPr>
          </a:p>
          <a:p>
            <a:r>
              <a:rPr lang="zh-CN" altLang="en-US" sz="1200">
                <a:solidFill>
                  <a:srgbClr val="282526"/>
                </a:solidFill>
                <a:latin typeface="宋体" panose="02010600030101010101" pitchFamily="2" charset="-122"/>
                <a:ea typeface="宋体" panose="02010600030101010101" pitchFamily="2" charset="-122"/>
              </a:rPr>
              <a:t>北京联合涂层技术有限公司 </a:t>
            </a:r>
            <a:endParaRPr lang="zh-CN" altLang="en-US" sz="1600">
              <a:solidFill>
                <a:srgbClr val="282526"/>
              </a:solidFill>
              <a:latin typeface="宋体" panose="02010600030101010101" pitchFamily="2" charset="-122"/>
              <a:ea typeface="宋体" panose="02010600030101010101" pitchFamily="2" charset="-122"/>
            </a:endParaRPr>
          </a:p>
          <a:p>
            <a:r>
              <a:rPr lang="en-US" altLang="zh-CN" sz="1200">
                <a:solidFill>
                  <a:srgbClr val="282526"/>
                </a:solidFill>
                <a:latin typeface="Arial" panose="020B0604020202020204"/>
                <a:ea typeface="Arial" panose="020B0604020202020204"/>
              </a:rPr>
              <a:t>Impact Innovations GmbH</a:t>
            </a:r>
            <a:r>
              <a:rPr lang="zh-CN" altLang="en-US" sz="1200">
                <a:solidFill>
                  <a:srgbClr val="282526"/>
                </a:solidFill>
                <a:latin typeface="宋体" panose="02010600030101010101" pitchFamily="2" charset="-122"/>
                <a:ea typeface="宋体" panose="02010600030101010101" pitchFamily="2" charset="-122"/>
              </a:rPr>
              <a:t>中国代理</a:t>
            </a:r>
            <a:r>
              <a:rPr lang="en-US" altLang="zh-CN" sz="1200">
                <a:solidFill>
                  <a:srgbClr val="282526"/>
                </a:solidFill>
                <a:latin typeface="宋体" panose="02010600030101010101" pitchFamily="2" charset="-122"/>
                <a:ea typeface="宋体" panose="02010600030101010101" pitchFamily="2" charset="-122"/>
              </a:rPr>
              <a:t> </a:t>
            </a:r>
            <a:r>
              <a:rPr lang="zh-CN" altLang="en-US" sz="1200">
                <a:solidFill>
                  <a:srgbClr val="282526"/>
                </a:solidFill>
                <a:latin typeface="宋体" panose="02010600030101010101" pitchFamily="2" charset="-122"/>
                <a:ea typeface="宋体" panose="02010600030101010101" pitchFamily="2" charset="-122"/>
                <a:sym typeface="+mn-ea"/>
              </a:rPr>
              <a:t>电话：</a:t>
            </a:r>
            <a:r>
              <a:rPr lang="en-US" altLang="zh-CN" sz="1200">
                <a:solidFill>
                  <a:srgbClr val="282526"/>
                </a:solidFill>
                <a:latin typeface="Arial" panose="020B0604020202020204"/>
                <a:ea typeface="Arial" panose="020B0604020202020204"/>
                <a:sym typeface="+mn-ea"/>
              </a:rPr>
              <a:t>01052961188, 400 818 9933 </a:t>
            </a:r>
            <a:endParaRPr lang="zh-CN" altLang="en-US" sz="1200">
              <a:solidFill>
                <a:srgbClr val="282526"/>
              </a:solidFill>
              <a:latin typeface="宋体" panose="02010600030101010101" pitchFamily="2" charset="-122"/>
              <a:ea typeface="宋体" panose="02010600030101010101" pitchFamily="2" charset="-122"/>
            </a:endParaRPr>
          </a:p>
          <a:p>
            <a:r>
              <a:rPr lang="zh-CN" altLang="en-US" sz="1200">
                <a:solidFill>
                  <a:srgbClr val="282526"/>
                </a:solidFill>
                <a:latin typeface="宋体" panose="02010600030101010101" pitchFamily="2" charset="-122"/>
                <a:ea typeface="宋体" panose="02010600030101010101" pitchFamily="2" charset="-122"/>
              </a:rPr>
              <a:t>邮箱：</a:t>
            </a:r>
            <a:r>
              <a:rPr lang="en-US" altLang="zh-CN" sz="1200">
                <a:solidFill>
                  <a:srgbClr val="282526"/>
                </a:solidFill>
                <a:latin typeface="Arial" panose="020B0604020202020204"/>
                <a:ea typeface="Arial" panose="020B0604020202020204"/>
              </a:rPr>
              <a:t>info@united-coatings.com      </a:t>
            </a:r>
            <a:r>
              <a:rPr lang="zh-CN" altLang="en-US" sz="1200">
                <a:solidFill>
                  <a:srgbClr val="282526"/>
                </a:solidFill>
                <a:latin typeface="宋体" panose="02010600030101010101" pitchFamily="2" charset="-122"/>
                <a:ea typeface="宋体" panose="02010600030101010101" pitchFamily="2" charset="-122"/>
                <a:sym typeface="+mn-ea"/>
              </a:rPr>
              <a:t>网址：</a:t>
            </a:r>
            <a:r>
              <a:rPr lang="en-US" altLang="zh-CN" sz="1200">
                <a:solidFill>
                  <a:srgbClr val="282526"/>
                </a:solidFill>
                <a:latin typeface="Arial" panose="020B0604020202020204"/>
                <a:ea typeface="Arial" panose="020B0604020202020204"/>
                <a:sym typeface="+mn-ea"/>
              </a:rPr>
              <a:t>www.united-coatings.com</a:t>
            </a:r>
            <a:endParaRPr lang="en-US" altLang="zh-CN" sz="1200">
              <a:solidFill>
                <a:srgbClr val="282526"/>
              </a:solidFill>
              <a:latin typeface="Arial" panose="020B0604020202020204"/>
              <a:ea typeface="Arial" panose="020B0604020202020204"/>
            </a:endParaRPr>
          </a:p>
          <a:p>
            <a:endParaRPr lang="en-US" altLang="zh-CN" sz="1200">
              <a:solidFill>
                <a:srgbClr val="282526"/>
              </a:solidFill>
              <a:latin typeface="Arial" panose="020B0604020202020204"/>
              <a:ea typeface="Arial" panose="020B0604020202020204"/>
            </a:endParaRPr>
          </a:p>
          <a:p>
            <a:endParaRPr lang="en-US" altLang="zh-CN" sz="1200">
              <a:solidFill>
                <a:srgbClr val="282526"/>
              </a:solidFill>
              <a:latin typeface="Arial" panose="020B0604020202020204"/>
              <a:ea typeface="Arial" panose="020B0604020202020204"/>
            </a:endParaRPr>
          </a:p>
          <a:p>
            <a:endParaRPr lang="en-US" altLang="zh-CN" sz="1200">
              <a:solidFill>
                <a:srgbClr val="282526"/>
              </a:solidFill>
              <a:latin typeface="Arial" panose="020B0604020202020204"/>
              <a:ea typeface="Arial" panose="020B060402020202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78"/>
          <p:cNvSpPr/>
          <p:nvPr/>
        </p:nvSpPr>
        <p:spPr>
          <a:xfrm>
            <a:off x="422859" y="1585924"/>
            <a:ext cx="6084473" cy="5097145"/>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等线" panose="02010600030101010101" pitchFamily="2" charset="-122"/>
              <a:ea typeface="等线" panose="02010600030101010101" pitchFamily="2" charset="-122"/>
              <a:cs typeface="Arial" panose="020B0604020202020204"/>
            </a:endParaRPr>
          </a:p>
          <a:p>
            <a:pPr marL="19050" algn="l" rtl="0" eaLnBrk="0">
              <a:lnSpc>
                <a:spcPct val="95000"/>
              </a:lnSpc>
            </a:pPr>
            <a:r>
              <a:rPr sz="2000" b="1" kern="0" spc="30" dirty="0">
                <a:solidFill>
                  <a:srgbClr val="9D231F">
                    <a:alpha val="100000"/>
                  </a:srgbClr>
                </a:solidFill>
                <a:latin typeface="等线" panose="02010600030101010101" pitchFamily="2" charset="-122"/>
                <a:ea typeface="等线" panose="02010600030101010101" pitchFamily="2" charset="-122"/>
                <a:cs typeface="宋体" panose="02010600030101010101" pitchFamily="2" charset="-122"/>
              </a:rPr>
              <a:t>适合工业</a:t>
            </a:r>
            <a:r>
              <a:rPr lang="zh-CN" sz="2000" b="1" kern="0" spc="30" dirty="0">
                <a:solidFill>
                  <a:srgbClr val="9D231F">
                    <a:alpha val="100000"/>
                  </a:srgbClr>
                </a:solidFill>
                <a:latin typeface="等线" panose="02010600030101010101" pitchFamily="2" charset="-122"/>
                <a:ea typeface="等线" panose="02010600030101010101" pitchFamily="2" charset="-122"/>
                <a:cs typeface="宋体" panose="02010600030101010101" pitchFamily="2" charset="-122"/>
              </a:rPr>
              <a:t>生产</a:t>
            </a:r>
            <a:r>
              <a:rPr sz="2000" b="1" kern="0" spc="30" dirty="0">
                <a:solidFill>
                  <a:srgbClr val="9D231F">
                    <a:alpha val="100000"/>
                  </a:srgbClr>
                </a:solidFill>
                <a:latin typeface="等线" panose="02010600030101010101" pitchFamily="2" charset="-122"/>
                <a:ea typeface="等线" panose="02010600030101010101" pitchFamily="2" charset="-122"/>
                <a:cs typeface="宋体" panose="02010600030101010101" pitchFamily="2" charset="-122"/>
              </a:rPr>
              <a:t>和全天候运行</a:t>
            </a:r>
            <a:endParaRPr sz="2000" dirty="0">
              <a:latin typeface="等线" panose="02010600030101010101" pitchFamily="2" charset="-122"/>
              <a:ea typeface="等线" panose="02010600030101010101" pitchFamily="2" charset="-122"/>
              <a:cs typeface="宋体" panose="02010600030101010101" pitchFamily="2" charset="-122"/>
            </a:endParaRPr>
          </a:p>
          <a:p>
            <a:pPr algn="l" rtl="0" eaLnBrk="0">
              <a:lnSpc>
                <a:spcPct val="143000"/>
              </a:lnSpc>
            </a:pPr>
            <a:endParaRPr sz="1600" dirty="0">
              <a:latin typeface="等线" panose="02010600030101010101" pitchFamily="2" charset="-122"/>
              <a:ea typeface="等线" panose="02010600030101010101" pitchFamily="2" charset="-122"/>
              <a:cs typeface="Arial" panose="020B0604020202020204"/>
            </a:endParaRPr>
          </a:p>
          <a:p>
            <a:pPr marL="33020" algn="l" rtl="0" eaLnBrk="0">
              <a:lnSpc>
                <a:spcPct val="95000"/>
              </a:lnSpc>
              <a:spcBef>
                <a:spcPts val="455"/>
              </a:spcBef>
            </a:pPr>
            <a:r>
              <a:rPr kern="0" spc="1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可以实现多种系统配置</a:t>
            </a:r>
            <a:endParaRPr dirty="0">
              <a:latin typeface="等线" panose="02010600030101010101" pitchFamily="2" charset="-122"/>
              <a:ea typeface="等线" panose="02010600030101010101" pitchFamily="2" charset="-122"/>
              <a:cs typeface="宋体" panose="02010600030101010101" pitchFamily="2" charset="-122"/>
            </a:endParaRPr>
          </a:p>
          <a:p>
            <a:pPr marL="766445" indent="-285750" algn="l" rtl="0" eaLnBrk="0">
              <a:lnSpc>
                <a:spcPct val="95000"/>
              </a:lnSpc>
              <a:spcBef>
                <a:spcPts val="1565"/>
              </a:spcBef>
              <a:buFont typeface="Arial" panose="020B0604020202020204" pitchFamily="34" charset="0"/>
              <a:buChar char="•"/>
            </a:pPr>
            <a:r>
              <a:rPr kern="0" spc="-20" dirty="0">
                <a:solidFill>
                  <a:srgbClr val="000000">
                    <a:alpha val="100000"/>
                  </a:srgbClr>
                </a:solidFill>
                <a:latin typeface="等线" panose="02010600030101010101" pitchFamily="2" charset="-122"/>
                <a:ea typeface="等线" panose="02010600030101010101" pitchFamily="2" charset="-122"/>
              </a:rPr>
              <a:t>2</a:t>
            </a:r>
            <a:r>
              <a:rPr lang="zh-CN" altLang="en-US" kern="0" spc="-20" dirty="0">
                <a:solidFill>
                  <a:srgbClr val="000000">
                    <a:alpha val="100000"/>
                  </a:srgbClr>
                </a:solidFill>
                <a:latin typeface="等线" panose="02010600030101010101" pitchFamily="2" charset="-122"/>
                <a:ea typeface="等线" panose="02010600030101010101" pitchFamily="2" charset="-122"/>
              </a:rPr>
              <a:t>把喷枪</a:t>
            </a:r>
            <a:r>
              <a:rPr kern="0" spc="-20" dirty="0" err="1">
                <a:solidFill>
                  <a:srgbClr val="000000">
                    <a:alpha val="100000"/>
                  </a:srgbClr>
                </a:solidFill>
                <a:latin typeface="等线" panose="02010600030101010101" pitchFamily="2" charset="-122"/>
                <a:ea typeface="等线" panose="02010600030101010101" pitchFamily="2" charset="-122"/>
              </a:rPr>
              <a:t>并行运行</a:t>
            </a:r>
            <a:endParaRPr lang="en-US" kern="0" spc="-20" dirty="0">
              <a:solidFill>
                <a:srgbClr val="000000">
                  <a:alpha val="100000"/>
                </a:srgbClr>
              </a:solidFill>
              <a:latin typeface="等线" panose="02010600030101010101" pitchFamily="2" charset="-122"/>
              <a:ea typeface="等线" panose="02010600030101010101" pitchFamily="2" charset="-122"/>
            </a:endParaRPr>
          </a:p>
          <a:p>
            <a:pPr marL="766445" indent="-285750" algn="l" rtl="0" eaLnBrk="0">
              <a:lnSpc>
                <a:spcPct val="95000"/>
              </a:lnSpc>
              <a:spcBef>
                <a:spcPts val="1565"/>
              </a:spcBef>
              <a:buFont typeface="Arial" panose="020B0604020202020204" pitchFamily="34" charset="0"/>
              <a:buChar char="•"/>
            </a:pPr>
            <a:r>
              <a:rPr kern="0" spc="-2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最多</a:t>
            </a:r>
            <a:r>
              <a:rPr kern="0" spc="-20" dirty="0">
                <a:solidFill>
                  <a:srgbClr val="000000">
                    <a:alpha val="100000"/>
                  </a:srgbClr>
                </a:solidFill>
                <a:latin typeface="等线" panose="02010600030101010101" pitchFamily="2" charset="-122"/>
                <a:ea typeface="等线" panose="02010600030101010101" pitchFamily="2" charset="-122"/>
                <a:cs typeface="Courier New" panose="02070309020205020404"/>
              </a:rPr>
              <a:t>4</a:t>
            </a:r>
            <a:r>
              <a:rPr kern="0" spc="-2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个</a:t>
            </a:r>
            <a:r>
              <a:rPr lang="zh-CN" kern="0" spc="-2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送</a:t>
            </a:r>
            <a:r>
              <a:rPr kern="0" spc="-20" dirty="0" err="1">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料器</a:t>
            </a:r>
            <a:endParaRPr lang="en-US" kern="0" spc="-2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endParaRPr>
          </a:p>
          <a:p>
            <a:pPr marL="480695" algn="l" rtl="0" eaLnBrk="0">
              <a:lnSpc>
                <a:spcPct val="95000"/>
              </a:lnSpc>
              <a:spcBef>
                <a:spcPts val="1565"/>
              </a:spcBef>
            </a:pPr>
            <a:endParaRPr sz="800" dirty="0">
              <a:latin typeface="等线" panose="02010600030101010101" pitchFamily="2" charset="-122"/>
              <a:ea typeface="等线" panose="02010600030101010101" pitchFamily="2" charset="-122"/>
              <a:cs typeface="宋体" panose="02010600030101010101" pitchFamily="2" charset="-122"/>
            </a:endParaRPr>
          </a:p>
          <a:p>
            <a:pPr marL="15240" eaLnBrk="0">
              <a:lnSpc>
                <a:spcPct val="150000"/>
              </a:lnSpc>
              <a:spcBef>
                <a:spcPts val="895"/>
              </a:spcBef>
            </a:pPr>
            <a:r>
              <a:rPr lang="zh-CN" altLang="en-US" kern="0" spc="10" dirty="0">
                <a:solidFill>
                  <a:srgbClr val="000000">
                    <a:alpha val="100000"/>
                  </a:srgbClr>
                </a:solidFill>
                <a:latin typeface="等线" panose="02010600030101010101" pitchFamily="2" charset="-122"/>
                <a:ea typeface="等线" panose="02010600030101010101" pitchFamily="2" charset="-122"/>
              </a:rPr>
              <a:t>生产线和高级控制系统集成的各种界面可监控工艺全过程并可存储和调用超过</a:t>
            </a:r>
            <a:r>
              <a:rPr lang="en-US" altLang="zh-CN" kern="0" spc="10" dirty="0">
                <a:solidFill>
                  <a:srgbClr val="000000">
                    <a:alpha val="100000"/>
                  </a:srgbClr>
                </a:solidFill>
                <a:latin typeface="等线" panose="02010600030101010101" pitchFamily="2" charset="-122"/>
                <a:ea typeface="等线" panose="02010600030101010101" pitchFamily="2" charset="-122"/>
              </a:rPr>
              <a:t>150</a:t>
            </a:r>
            <a:r>
              <a:rPr lang="zh-CN" altLang="en-US" kern="0" spc="10" dirty="0">
                <a:solidFill>
                  <a:srgbClr val="000000">
                    <a:alpha val="100000"/>
                  </a:srgbClr>
                </a:solidFill>
                <a:latin typeface="等线" panose="02010600030101010101" pitchFamily="2" charset="-122"/>
                <a:ea typeface="等线" panose="02010600030101010101" pitchFamily="2" charset="-122"/>
              </a:rPr>
              <a:t>个工艺参数和系统数据。</a:t>
            </a:r>
            <a:endParaRPr lang="en-US" altLang="zh-CN" kern="0" spc="10" dirty="0">
              <a:solidFill>
                <a:srgbClr val="000000">
                  <a:alpha val="100000"/>
                </a:srgbClr>
              </a:solidFill>
              <a:latin typeface="等线" panose="02010600030101010101" pitchFamily="2" charset="-122"/>
              <a:ea typeface="等线" panose="02010600030101010101" pitchFamily="2" charset="-122"/>
            </a:endParaRPr>
          </a:p>
          <a:p>
            <a:pPr marL="766445" lvl="1" indent="-285750" eaLnBrk="0">
              <a:lnSpc>
                <a:spcPct val="95000"/>
              </a:lnSpc>
              <a:spcBef>
                <a:spcPts val="1565"/>
              </a:spcBef>
              <a:buFont typeface="Arial" panose="020B0604020202020204" pitchFamily="34" charset="0"/>
              <a:buChar char="•"/>
            </a:pPr>
            <a:r>
              <a:rPr lang="zh-CN" altLang="en-US" kern="0" spc="-20" dirty="0">
                <a:solidFill>
                  <a:srgbClr val="000000">
                    <a:alpha val="100000"/>
                  </a:srgbClr>
                </a:solidFill>
                <a:latin typeface="等线" panose="02010600030101010101" pitchFamily="2" charset="-122"/>
                <a:ea typeface="等线" panose="02010600030101010101" pitchFamily="2" charset="-122"/>
              </a:rPr>
              <a:t>闭环过程控制</a:t>
            </a:r>
            <a:endParaRPr lang="en-US" altLang="zh-CN" kern="0" spc="-20" dirty="0">
              <a:solidFill>
                <a:srgbClr val="000000">
                  <a:alpha val="100000"/>
                </a:srgbClr>
              </a:solidFill>
              <a:latin typeface="等线" panose="02010600030101010101" pitchFamily="2" charset="-122"/>
              <a:ea typeface="等线" panose="02010600030101010101" pitchFamily="2" charset="-122"/>
            </a:endParaRPr>
          </a:p>
          <a:p>
            <a:pPr marL="766445" lvl="1" indent="-285750" eaLnBrk="0">
              <a:lnSpc>
                <a:spcPct val="95000"/>
              </a:lnSpc>
              <a:spcBef>
                <a:spcPts val="1565"/>
              </a:spcBef>
              <a:buFont typeface="Arial" panose="020B0604020202020204" pitchFamily="34" charset="0"/>
              <a:buChar char="•"/>
            </a:pPr>
            <a:r>
              <a:rPr kern="0" spc="-20" dirty="0" err="1">
                <a:solidFill>
                  <a:srgbClr val="000000">
                    <a:alpha val="100000"/>
                  </a:srgbClr>
                </a:solidFill>
                <a:latin typeface="等线" panose="02010600030101010101" pitchFamily="2" charset="-122"/>
                <a:ea typeface="等线" panose="02010600030101010101" pitchFamily="2" charset="-122"/>
              </a:rPr>
              <a:t>预防性维护</a:t>
            </a:r>
            <a:endParaRPr lang="en-US" kern="0" spc="-20" dirty="0">
              <a:solidFill>
                <a:srgbClr val="000000">
                  <a:alpha val="100000"/>
                </a:srgbClr>
              </a:solidFill>
              <a:latin typeface="等线" panose="02010600030101010101" pitchFamily="2" charset="-122"/>
              <a:ea typeface="等线" panose="02010600030101010101" pitchFamily="2" charset="-122"/>
            </a:endParaRPr>
          </a:p>
          <a:p>
            <a:pPr marL="766445" lvl="1" indent="-285750" eaLnBrk="0">
              <a:lnSpc>
                <a:spcPct val="95000"/>
              </a:lnSpc>
              <a:spcBef>
                <a:spcPts val="1565"/>
              </a:spcBef>
              <a:buFont typeface="Arial" panose="020B0604020202020204" pitchFamily="34" charset="0"/>
              <a:buChar char="•"/>
            </a:pPr>
            <a:r>
              <a:rPr kern="0" spc="-20" dirty="0" err="1">
                <a:solidFill>
                  <a:srgbClr val="000000">
                    <a:alpha val="100000"/>
                  </a:srgbClr>
                </a:solidFill>
                <a:latin typeface="等线" panose="02010600030101010101" pitchFamily="2" charset="-122"/>
                <a:ea typeface="等线" panose="02010600030101010101" pitchFamily="2" charset="-122"/>
              </a:rPr>
              <a:t>机器学习</a:t>
            </a:r>
            <a:endParaRPr kern="0" spc="-20" dirty="0">
              <a:solidFill>
                <a:srgbClr val="000000">
                  <a:alpha val="100000"/>
                </a:srgbClr>
              </a:solidFill>
              <a:latin typeface="等线" panose="02010600030101010101" pitchFamily="2" charset="-122"/>
              <a:ea typeface="等线" panose="02010600030101010101" pitchFamily="2" charset="-122"/>
            </a:endParaRPr>
          </a:p>
          <a:p>
            <a:pPr algn="l" rtl="0" eaLnBrk="0">
              <a:lnSpc>
                <a:spcPct val="100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00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00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01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00000"/>
              </a:lnSpc>
            </a:pPr>
            <a:endParaRPr sz="300" dirty="0">
              <a:latin typeface="等线" panose="02010600030101010101" pitchFamily="2" charset="-122"/>
              <a:ea typeface="等线" panose="02010600030101010101" pitchFamily="2" charset="-122"/>
              <a:cs typeface="Arial" panose="020B0604020202020204"/>
            </a:endParaRPr>
          </a:p>
          <a:p>
            <a:pPr marL="12700" algn="l" rtl="0" eaLnBrk="0">
              <a:lnSpc>
                <a:spcPts val="1740"/>
              </a:lnSpc>
              <a:spcBef>
                <a:spcPts val="0"/>
              </a:spcBef>
            </a:pPr>
            <a:endParaRPr sz="1200" dirty="0">
              <a:latin typeface="等线" panose="02010600030101010101" pitchFamily="2" charset="-122"/>
              <a:ea typeface="等线" panose="02010600030101010101" pitchFamily="2" charset="-122"/>
              <a:cs typeface="Tahoma" panose="020B0604030504040204"/>
            </a:endParaRPr>
          </a:p>
        </p:txBody>
      </p:sp>
      <p:pic>
        <p:nvPicPr>
          <p:cNvPr id="80" name="picture 80"/>
          <p:cNvPicPr>
            <a:picLocks noChangeAspect="1"/>
          </p:cNvPicPr>
          <p:nvPr/>
        </p:nvPicPr>
        <p:blipFill>
          <a:blip r:embed="rId1"/>
          <a:stretch>
            <a:fillRect/>
          </a:stretch>
        </p:blipFill>
        <p:spPr>
          <a:xfrm rot="21600000">
            <a:off x="4287011" y="5164835"/>
            <a:ext cx="2339340" cy="1191767"/>
          </a:xfrm>
          <a:prstGeom prst="rect">
            <a:avLst/>
          </a:prstGeom>
        </p:spPr>
      </p:pic>
      <p:pic>
        <p:nvPicPr>
          <p:cNvPr id="82" name="picture 82"/>
          <p:cNvPicPr>
            <a:picLocks noChangeAspect="1"/>
          </p:cNvPicPr>
          <p:nvPr/>
        </p:nvPicPr>
        <p:blipFill>
          <a:blip r:embed="rId2"/>
          <a:stretch>
            <a:fillRect/>
          </a:stretch>
        </p:blipFill>
        <p:spPr>
          <a:xfrm rot="21600000">
            <a:off x="8801100" y="4477511"/>
            <a:ext cx="1207007" cy="2109216"/>
          </a:xfrm>
          <a:prstGeom prst="rect">
            <a:avLst/>
          </a:prstGeom>
        </p:spPr>
      </p:pic>
      <p:sp>
        <p:nvSpPr>
          <p:cNvPr id="84" name="textbox 84"/>
          <p:cNvSpPr/>
          <p:nvPr/>
        </p:nvSpPr>
        <p:spPr>
          <a:xfrm>
            <a:off x="443334" y="605384"/>
            <a:ext cx="5327151" cy="472440"/>
          </a:xfrm>
          <a:prstGeom prst="rect">
            <a:avLst/>
          </a:prstGeom>
          <a:noFill/>
          <a:ln w="0" cap="flat">
            <a:noFill/>
            <a:prstDash val="solid"/>
            <a:miter lim="0"/>
          </a:ln>
        </p:spPr>
        <p:txBody>
          <a:bodyPr vert="horz" wrap="square" lIns="0" tIns="0" rIns="0" bIns="0"/>
          <a:lstStyle/>
          <a:p>
            <a:pPr algn="l" rtl="0" eaLnBrk="0">
              <a:lnSpc>
                <a:spcPct val="72000"/>
              </a:lnSpc>
            </a:pPr>
            <a:endParaRPr sz="100" b="1" dirty="0">
              <a:latin typeface="等线" panose="02010600030101010101" pitchFamily="2" charset="-122"/>
              <a:ea typeface="等线" panose="02010600030101010101" pitchFamily="2" charset="-122"/>
              <a:cs typeface="Arial" panose="020B0604020202020204"/>
            </a:endParaRPr>
          </a:p>
          <a:p>
            <a:pPr marL="12700" algn="l" rtl="0" eaLnBrk="0">
              <a:lnSpc>
                <a:spcPct val="92000"/>
              </a:lnSpc>
            </a:pPr>
            <a:r>
              <a:rPr sz="3200" b="1" kern="0" spc="-30" dirty="0">
                <a:solidFill>
                  <a:srgbClr val="000000">
                    <a:alpha val="100000"/>
                  </a:srgbClr>
                </a:solidFill>
                <a:latin typeface="等线" panose="02010600030101010101" pitchFamily="2" charset="-122"/>
                <a:ea typeface="等线" panose="02010600030101010101" pitchFamily="2" charset="-122"/>
                <a:cs typeface="Tahoma" panose="020B0604030504040204"/>
              </a:rPr>
              <a:t>I</a:t>
            </a:r>
            <a:r>
              <a:rPr lang="en-US" altLang="zh-CN" sz="3200" b="1" kern="0" spc="-30" dirty="0">
                <a:solidFill>
                  <a:srgbClr val="000000">
                    <a:alpha val="100000"/>
                  </a:srgbClr>
                </a:solidFill>
                <a:latin typeface="等线" panose="02010600030101010101" pitchFamily="2" charset="-122"/>
                <a:ea typeface="等线" panose="02010600030101010101" pitchFamily="2" charset="-122"/>
                <a:cs typeface="Tahoma" panose="020B0604030504040204"/>
              </a:rPr>
              <a:t>MPACT</a:t>
            </a:r>
            <a:r>
              <a:rPr lang="zh-CN" sz="3200" b="1" kern="0" spc="-30" dirty="0">
                <a:solidFill>
                  <a:srgbClr val="000000">
                    <a:alpha val="100000"/>
                  </a:srgbClr>
                </a:solidFill>
                <a:latin typeface="等线" panose="02010600030101010101" pitchFamily="2" charset="-122"/>
                <a:ea typeface="等线" panose="02010600030101010101" pitchFamily="2" charset="-122"/>
                <a:cs typeface="Tahoma" panose="020B0604030504040204"/>
              </a:rPr>
              <a:t>喷涂系统</a:t>
            </a:r>
            <a:r>
              <a:rPr sz="3200" b="1" kern="0" spc="-30" dirty="0">
                <a:solidFill>
                  <a:srgbClr val="000000">
                    <a:alpha val="100000"/>
                  </a:srgbClr>
                </a:solidFill>
                <a:latin typeface="等线" panose="02010600030101010101" pitchFamily="2" charset="-122"/>
                <a:ea typeface="等线" panose="02010600030101010101" pitchFamily="2" charset="-122"/>
                <a:cs typeface="Tahoma" panose="020B0604030504040204"/>
              </a:rPr>
              <a:t>EvoCSII</a:t>
            </a:r>
            <a:endParaRPr sz="3200" b="1" dirty="0">
              <a:latin typeface="等线" panose="02010600030101010101" pitchFamily="2" charset="-122"/>
              <a:ea typeface="等线" panose="02010600030101010101" pitchFamily="2" charset="-122"/>
              <a:cs typeface="Tahoma" panose="020B0604030504040204"/>
            </a:endParaRPr>
          </a:p>
        </p:txBody>
      </p:sp>
      <p:pic>
        <p:nvPicPr>
          <p:cNvPr id="90" name="picture 90"/>
          <p:cNvPicPr>
            <a:picLocks noChangeAspect="1"/>
          </p:cNvPicPr>
          <p:nvPr/>
        </p:nvPicPr>
        <p:blipFill>
          <a:blip r:embed="rId3"/>
          <a:stretch>
            <a:fillRect/>
          </a:stretch>
        </p:blipFill>
        <p:spPr>
          <a:xfrm rot="21600000">
            <a:off x="382257" y="1253616"/>
            <a:ext cx="2532138" cy="19050"/>
          </a:xfrm>
          <a:prstGeom prst="rect">
            <a:avLst/>
          </a:prstGeom>
        </p:spPr>
      </p:pic>
      <p:pic>
        <p:nvPicPr>
          <p:cNvPr id="3" name="图片 2"/>
          <p:cNvPicPr>
            <a:picLocks noChangeAspect="1"/>
          </p:cNvPicPr>
          <p:nvPr/>
        </p:nvPicPr>
        <p:blipFill>
          <a:blip r:embed="rId4"/>
          <a:stretch>
            <a:fillRect/>
          </a:stretch>
        </p:blipFill>
        <p:spPr>
          <a:xfrm>
            <a:off x="6507332" y="182323"/>
            <a:ext cx="5389778" cy="3968720"/>
          </a:xfrm>
          <a:prstGeom prst="rect">
            <a:avLst/>
          </a:prstGeom>
        </p:spPr>
      </p:pic>
      <p:pic>
        <p:nvPicPr>
          <p:cNvPr id="5" name="图片 4"/>
          <p:cNvPicPr>
            <a:picLocks noChangeAspect="1"/>
          </p:cNvPicPr>
          <p:nvPr/>
        </p:nvPicPr>
        <p:blipFill>
          <a:blip r:embed="rId5"/>
          <a:stretch>
            <a:fillRect/>
          </a:stretch>
        </p:blipFill>
        <p:spPr>
          <a:xfrm>
            <a:off x="7253056" y="4477510"/>
            <a:ext cx="974370" cy="855202"/>
          </a:xfrm>
          <a:prstGeom prst="rect">
            <a:avLst/>
          </a:prstGeom>
        </p:spPr>
      </p:pic>
      <p:pic>
        <p:nvPicPr>
          <p:cNvPr id="7" name="图片 6"/>
          <p:cNvPicPr>
            <a:picLocks noChangeAspect="1"/>
          </p:cNvPicPr>
          <p:nvPr/>
        </p:nvPicPr>
        <p:blipFill>
          <a:blip r:embed="rId6"/>
          <a:stretch>
            <a:fillRect/>
          </a:stretch>
        </p:blipFill>
        <p:spPr>
          <a:xfrm>
            <a:off x="10581781" y="4508048"/>
            <a:ext cx="974369" cy="866105"/>
          </a:xfrm>
          <a:prstGeom prst="rect">
            <a:avLst/>
          </a:prstGeom>
        </p:spPr>
      </p:pic>
      <p:sp>
        <p:nvSpPr>
          <p:cNvPr id="8" name="文本框 7"/>
          <p:cNvSpPr txBox="1"/>
          <p:nvPr/>
        </p:nvSpPr>
        <p:spPr>
          <a:xfrm>
            <a:off x="7253057" y="5532118"/>
            <a:ext cx="974370" cy="461665"/>
          </a:xfrm>
          <a:prstGeom prst="rect">
            <a:avLst/>
          </a:prstGeom>
          <a:noFill/>
        </p:spPr>
        <p:txBody>
          <a:bodyPr wrap="square" rtlCol="0">
            <a:spAutoFit/>
          </a:bodyPr>
          <a:lstStyle/>
          <a:p>
            <a:pPr algn="ctr"/>
            <a:r>
              <a:rPr lang="en-US" altLang="zh-CN" sz="1200" b="1" dirty="0"/>
              <a:t>4</a:t>
            </a:r>
            <a:r>
              <a:rPr lang="zh-CN" altLang="en-US" sz="1200" b="1" dirty="0"/>
              <a:t>台送粉器</a:t>
            </a:r>
            <a:endParaRPr lang="en-US" altLang="zh-CN" sz="1200" b="1" dirty="0"/>
          </a:p>
          <a:p>
            <a:pPr algn="ctr"/>
            <a:r>
              <a:rPr lang="zh-CN" altLang="en-US" sz="1200" b="1" dirty="0"/>
              <a:t>同时运行</a:t>
            </a:r>
            <a:endParaRPr lang="zh-CN" altLang="en-US" sz="1200" b="1" dirty="0"/>
          </a:p>
        </p:txBody>
      </p:sp>
      <p:sp>
        <p:nvSpPr>
          <p:cNvPr id="9" name="文本框 8"/>
          <p:cNvSpPr txBox="1"/>
          <p:nvPr/>
        </p:nvSpPr>
        <p:spPr>
          <a:xfrm>
            <a:off x="10581780" y="5532118"/>
            <a:ext cx="974370" cy="461665"/>
          </a:xfrm>
          <a:prstGeom prst="rect">
            <a:avLst/>
          </a:prstGeom>
          <a:noFill/>
        </p:spPr>
        <p:txBody>
          <a:bodyPr wrap="square" rtlCol="0">
            <a:spAutoFit/>
          </a:bodyPr>
          <a:lstStyle/>
          <a:p>
            <a:pPr algn="ctr"/>
            <a:r>
              <a:rPr lang="en-US" altLang="zh-CN" sz="1200" b="1" dirty="0"/>
              <a:t>2</a:t>
            </a:r>
            <a:r>
              <a:rPr lang="zh-CN" altLang="en-US" sz="1200" b="1" dirty="0"/>
              <a:t>把喷枪</a:t>
            </a:r>
            <a:endParaRPr lang="en-US" altLang="zh-CN" sz="1200" b="1" dirty="0"/>
          </a:p>
          <a:p>
            <a:pPr algn="ctr"/>
            <a:r>
              <a:rPr lang="zh-CN" altLang="en-US" sz="1200" b="1" dirty="0"/>
              <a:t>同时运行</a:t>
            </a:r>
            <a:endParaRPr lang="zh-CN" altLang="en-US" sz="12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92"/>
          <p:cNvPicPr>
            <a:picLocks noChangeAspect="1"/>
          </p:cNvPicPr>
          <p:nvPr/>
        </p:nvPicPr>
        <p:blipFill>
          <a:blip r:embed="rId1"/>
          <a:stretch>
            <a:fillRect/>
          </a:stretch>
        </p:blipFill>
        <p:spPr>
          <a:xfrm rot="21600000">
            <a:off x="6858000" y="316992"/>
            <a:ext cx="5017008" cy="6178295"/>
          </a:xfrm>
          <a:prstGeom prst="rect">
            <a:avLst/>
          </a:prstGeom>
        </p:spPr>
      </p:pic>
      <p:sp>
        <p:nvSpPr>
          <p:cNvPr id="94" name="textbox 94"/>
          <p:cNvSpPr/>
          <p:nvPr/>
        </p:nvSpPr>
        <p:spPr>
          <a:xfrm>
            <a:off x="424878" y="1585924"/>
            <a:ext cx="9846586" cy="2355850"/>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等线" panose="02010600030101010101" pitchFamily="2" charset="-122"/>
              <a:ea typeface="等线" panose="02010600030101010101" pitchFamily="2" charset="-122"/>
              <a:cs typeface="Arial" panose="020B0604020202020204"/>
            </a:endParaRPr>
          </a:p>
          <a:p>
            <a:pPr marL="19685" algn="l" rtl="0" eaLnBrk="0">
              <a:lnSpc>
                <a:spcPct val="150000"/>
              </a:lnSpc>
            </a:pPr>
            <a:r>
              <a:rPr lang="zh-CN" altLang="en-US" sz="2000" b="1" dirty="0">
                <a:latin typeface="等线" panose="02010600030101010101" pitchFamily="2" charset="-122"/>
                <a:ea typeface="等线" panose="02010600030101010101" pitchFamily="2" charset="-122"/>
                <a:cs typeface="宋体" panose="02010600030101010101" pitchFamily="2" charset="-122"/>
              </a:rPr>
              <a:t>关键指标及性</a:t>
            </a:r>
            <a:r>
              <a:rPr lang="zh-CN" sz="2000" b="1" dirty="0">
                <a:latin typeface="等线" panose="02010600030101010101" pitchFamily="2" charset="-122"/>
                <a:ea typeface="等线" panose="02010600030101010101" pitchFamily="2" charset="-122"/>
                <a:cs typeface="宋体" panose="02010600030101010101" pitchFamily="2" charset="-122"/>
              </a:rPr>
              <a:t>能</a:t>
            </a:r>
            <a:endParaRPr sz="2000" dirty="0">
              <a:latin typeface="等线" panose="02010600030101010101" pitchFamily="2" charset="-122"/>
              <a:ea typeface="等线" panose="02010600030101010101" pitchFamily="2" charset="-122"/>
              <a:cs typeface="Arial" panose="020B0604020202020204"/>
            </a:endParaRPr>
          </a:p>
          <a:p>
            <a:pPr marL="13335" algn="l" rtl="0" eaLnBrk="0">
              <a:lnSpc>
                <a:spcPct val="150000"/>
              </a:lnSpc>
              <a:spcBef>
                <a:spcPts val="460"/>
              </a:spcBef>
            </a:pPr>
            <a:r>
              <a:rPr kern="0" spc="9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载气压力最高可达</a:t>
            </a:r>
            <a:r>
              <a:rPr kern="0" spc="90" dirty="0">
                <a:solidFill>
                  <a:srgbClr val="000000">
                    <a:alpha val="100000"/>
                  </a:srgbClr>
                </a:solidFill>
                <a:latin typeface="等线" panose="02010600030101010101" pitchFamily="2" charset="-122"/>
                <a:ea typeface="等线" panose="02010600030101010101" pitchFamily="2" charset="-122"/>
                <a:cs typeface="Arial" panose="020B0604020202020204"/>
              </a:rPr>
              <a:t>80</a:t>
            </a:r>
            <a:r>
              <a:rPr kern="0" spc="330" dirty="0">
                <a:solidFill>
                  <a:srgbClr val="000000">
                    <a:alpha val="100000"/>
                  </a:srgbClr>
                </a:solidFill>
                <a:latin typeface="等线" panose="02010600030101010101" pitchFamily="2" charset="-122"/>
                <a:ea typeface="等线" panose="02010600030101010101" pitchFamily="2" charset="-122"/>
                <a:cs typeface="Arial" panose="020B0604020202020204"/>
              </a:rPr>
              <a:t> </a:t>
            </a:r>
            <a:r>
              <a:rPr kern="0" spc="0" dirty="0">
                <a:solidFill>
                  <a:srgbClr val="000000">
                    <a:alpha val="100000"/>
                  </a:srgbClr>
                </a:solidFill>
                <a:latin typeface="等线" panose="02010600030101010101" pitchFamily="2" charset="-122"/>
                <a:ea typeface="等线" panose="02010600030101010101" pitchFamily="2" charset="-122"/>
                <a:cs typeface="Arial" panose="020B0604020202020204"/>
              </a:rPr>
              <a:t>bar</a:t>
            </a:r>
            <a:endParaRPr dirty="0">
              <a:latin typeface="等线" panose="02010600030101010101" pitchFamily="2" charset="-122"/>
              <a:ea typeface="等线" panose="02010600030101010101" pitchFamily="2" charset="-122"/>
              <a:cs typeface="Arial" panose="020B0604020202020204"/>
            </a:endParaRPr>
          </a:p>
          <a:p>
            <a:pPr marL="12700" algn="l" rtl="0" eaLnBrk="0">
              <a:lnSpc>
                <a:spcPct val="150000"/>
              </a:lnSpc>
              <a:spcBef>
                <a:spcPts val="455"/>
              </a:spcBef>
            </a:pPr>
            <a:r>
              <a:rPr kern="0" spc="3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适用于不同粉体和</a:t>
            </a:r>
            <a:r>
              <a:rPr lang="zh-CN" kern="0" spc="3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送粉</a:t>
            </a:r>
            <a:r>
              <a:rPr kern="0" spc="3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速率的各种</a:t>
            </a:r>
            <a:r>
              <a:rPr lang="zh-CN" kern="0" spc="3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送粉盘</a:t>
            </a:r>
            <a:endParaRPr dirty="0">
              <a:latin typeface="等线" panose="02010600030101010101" pitchFamily="2" charset="-122"/>
              <a:ea typeface="等线" panose="02010600030101010101" pitchFamily="2" charset="-122"/>
              <a:cs typeface="Arial" panose="020B0604020202020204"/>
            </a:endParaRPr>
          </a:p>
          <a:p>
            <a:pPr marL="31115" indent="-18415" algn="l" rtl="0" eaLnBrk="0">
              <a:lnSpc>
                <a:spcPct val="150000"/>
              </a:lnSpc>
            </a:pPr>
            <a:r>
              <a:rPr kern="0" spc="4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方便更换和清洁</a:t>
            </a:r>
            <a:r>
              <a:rPr lang="zh-CN" kern="0" spc="4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送粉</a:t>
            </a:r>
            <a:r>
              <a:rPr kern="0" spc="40" dirty="0" err="1">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单元</a:t>
            </a:r>
            <a:r>
              <a:rPr kern="0" spc="30" dirty="0" err="1">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和粉体容器</a:t>
            </a:r>
            <a:r>
              <a:rPr lang="zh-CN" altLang="en-US" kern="0" spc="3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（粉斗）</a:t>
            </a:r>
            <a:r>
              <a:rPr kern="0" spc="3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a:t>
            </a:r>
            <a:r>
              <a:rPr kern="0" spc="30" dirty="0" err="1">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无需任何</a:t>
            </a:r>
            <a:r>
              <a:rPr lang="zh-CN" altLang="en-US" kern="0" spc="3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额外</a:t>
            </a:r>
            <a:r>
              <a:rPr kern="0" spc="30" dirty="0" err="1">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工具</a:t>
            </a:r>
            <a:endParaRPr lang="en-US" kern="0" spc="1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endParaRPr>
          </a:p>
          <a:p>
            <a:pPr marL="31115" indent="-18415" algn="l" rtl="0" eaLnBrk="0">
              <a:lnSpc>
                <a:spcPct val="150000"/>
              </a:lnSpc>
            </a:pPr>
            <a:r>
              <a:rPr kern="0" spc="10" dirty="0" err="1">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完全集成</a:t>
            </a:r>
            <a:r>
              <a:rPr lang="zh-CN" altLang="en-US" kern="0" spc="1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于</a:t>
            </a:r>
            <a:r>
              <a:rPr kern="0" spc="10" dirty="0" err="1">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控制</a:t>
            </a:r>
            <a:r>
              <a:rPr lang="zh-CN" altLang="en-US" kern="0" spc="1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单元</a:t>
            </a:r>
            <a:r>
              <a:rPr kern="0" spc="10" dirty="0" err="1">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结构中</a:t>
            </a:r>
            <a:endParaRPr dirty="0">
              <a:latin typeface="等线" panose="02010600030101010101" pitchFamily="2" charset="-122"/>
              <a:ea typeface="等线" panose="02010600030101010101" pitchFamily="2" charset="-122"/>
              <a:cs typeface="宋体" panose="02010600030101010101" pitchFamily="2" charset="-122"/>
            </a:endParaRPr>
          </a:p>
        </p:txBody>
      </p:sp>
      <p:grpSp>
        <p:nvGrpSpPr>
          <p:cNvPr id="4" name="group 4"/>
          <p:cNvGrpSpPr/>
          <p:nvPr/>
        </p:nvGrpSpPr>
        <p:grpSpPr>
          <a:xfrm rot="21600000">
            <a:off x="201165" y="4613199"/>
            <a:ext cx="6084225" cy="1812289"/>
            <a:chOff x="-12700" y="-12700"/>
            <a:chExt cx="5570723" cy="1812289"/>
          </a:xfrm>
        </p:grpSpPr>
        <p:pic>
          <p:nvPicPr>
            <p:cNvPr id="96" name="picture 96"/>
            <p:cNvPicPr>
              <a:picLocks noChangeAspect="1"/>
            </p:cNvPicPr>
            <p:nvPr/>
          </p:nvPicPr>
          <p:blipFill>
            <a:blip r:embed="rId2"/>
            <a:stretch>
              <a:fillRect/>
            </a:stretch>
          </p:blipFill>
          <p:spPr>
            <a:xfrm>
              <a:off x="-12700" y="39471"/>
              <a:ext cx="5397317" cy="1760118"/>
            </a:xfrm>
            <a:prstGeom prst="rect">
              <a:avLst/>
            </a:prstGeom>
          </p:spPr>
        </p:pic>
        <p:sp>
          <p:nvSpPr>
            <p:cNvPr id="98" name="textbox 98"/>
            <p:cNvSpPr/>
            <p:nvPr/>
          </p:nvSpPr>
          <p:spPr>
            <a:xfrm>
              <a:off x="-12700" y="-12700"/>
              <a:ext cx="5570723" cy="1812289"/>
            </a:xfrm>
            <a:prstGeom prst="rect">
              <a:avLst/>
            </a:prstGeom>
            <a:noFill/>
            <a:ln w="0" cap="flat">
              <a:noFill/>
              <a:prstDash val="solid"/>
              <a:miter lim="0"/>
            </a:ln>
          </p:spPr>
          <p:txBody>
            <a:bodyPr vert="horz" wrap="square" lIns="0" tIns="0" rIns="0" bIns="0"/>
            <a:lstStyle/>
            <a:p>
              <a:pPr algn="l" rtl="0" eaLnBrk="0">
                <a:lnSpc>
                  <a:spcPct val="167000"/>
                </a:lnSpc>
              </a:pPr>
              <a:endParaRPr sz="1600" dirty="0">
                <a:latin typeface="等线" panose="02010600030101010101" pitchFamily="2" charset="-122"/>
                <a:ea typeface="等线" panose="02010600030101010101" pitchFamily="2" charset="-122"/>
                <a:cs typeface="Arial" panose="020B0604020202020204"/>
              </a:endParaRPr>
            </a:p>
            <a:p>
              <a:pPr marL="233680" eaLnBrk="0">
                <a:lnSpc>
                  <a:spcPct val="95000"/>
                </a:lnSpc>
                <a:spcBef>
                  <a:spcPts val="5"/>
                </a:spcBef>
              </a:pPr>
              <a:r>
                <a:rPr lang="zh-CN" altLang="en-US" sz="1600" kern="0" spc="30" dirty="0">
                  <a:solidFill>
                    <a:srgbClr val="9D231F">
                      <a:alpha val="100000"/>
                    </a:srgbClr>
                  </a:solidFill>
                  <a:latin typeface="等线" panose="02010600030101010101" pitchFamily="2" charset="-122"/>
                  <a:ea typeface="等线" panose="02010600030101010101" pitchFamily="2" charset="-122"/>
                </a:rPr>
                <a:t>‌集成式称重系统（用于粉斗料位监测与重力计量式粉末输送）</a:t>
              </a:r>
              <a:endParaRPr lang="en-US" altLang="zh-CN" sz="1600" kern="0" spc="30" dirty="0">
                <a:solidFill>
                  <a:srgbClr val="9D231F">
                    <a:alpha val="100000"/>
                  </a:srgbClr>
                </a:solidFill>
                <a:latin typeface="等线" panose="02010600030101010101" pitchFamily="2" charset="-122"/>
                <a:ea typeface="等线" panose="02010600030101010101" pitchFamily="2" charset="-122"/>
              </a:endParaRPr>
            </a:p>
            <a:p>
              <a:pPr marL="233680" eaLnBrk="0">
                <a:lnSpc>
                  <a:spcPct val="95000"/>
                </a:lnSpc>
                <a:spcBef>
                  <a:spcPts val="5"/>
                </a:spcBef>
              </a:pPr>
              <a:endParaRPr sz="1500" kern="0" spc="30" dirty="0">
                <a:solidFill>
                  <a:srgbClr val="9D231F">
                    <a:alpha val="100000"/>
                  </a:srgbClr>
                </a:solidFill>
                <a:latin typeface="等线" panose="02010600030101010101" pitchFamily="2" charset="-122"/>
                <a:ea typeface="等线" panose="02010600030101010101" pitchFamily="2" charset="-122"/>
              </a:endParaRPr>
            </a:p>
            <a:p>
              <a:pPr algn="l" rtl="0" eaLnBrk="0">
                <a:lnSpc>
                  <a:spcPct val="126000"/>
                </a:lnSpc>
              </a:pPr>
              <a:endParaRPr sz="300" dirty="0">
                <a:latin typeface="等线" panose="02010600030101010101" pitchFamily="2" charset="-122"/>
                <a:ea typeface="等线" panose="02010600030101010101" pitchFamily="2" charset="-122"/>
                <a:cs typeface="Arial" panose="020B0604020202020204"/>
              </a:endParaRPr>
            </a:p>
            <a:p>
              <a:pPr marL="248920" algn="l" rtl="0" eaLnBrk="0">
                <a:lnSpc>
                  <a:spcPct val="95000"/>
                </a:lnSpc>
                <a:spcBef>
                  <a:spcPts val="0"/>
                </a:spcBef>
              </a:pPr>
              <a:r>
                <a:rPr sz="1600" kern="0" spc="30" dirty="0" err="1">
                  <a:solidFill>
                    <a:srgbClr val="9D231F">
                      <a:alpha val="100000"/>
                    </a:srgbClr>
                  </a:solidFill>
                  <a:latin typeface="等线" panose="02010600030101010101" pitchFamily="2" charset="-122"/>
                  <a:ea typeface="等线" panose="02010600030101010101" pitchFamily="2" charset="-122"/>
                </a:rPr>
                <a:t>即使在</a:t>
              </a:r>
              <a:r>
                <a:rPr lang="zh-CN" altLang="en-US" sz="1600" kern="0" spc="30" dirty="0">
                  <a:solidFill>
                    <a:srgbClr val="9D231F">
                      <a:alpha val="100000"/>
                    </a:srgbClr>
                  </a:solidFill>
                  <a:latin typeface="等线" panose="02010600030101010101" pitchFamily="2" charset="-122"/>
                  <a:ea typeface="等线" panose="02010600030101010101" pitchFamily="2" charset="-122"/>
                </a:rPr>
                <a:t>粉斗内</a:t>
              </a:r>
              <a:r>
                <a:rPr sz="1600" kern="0" spc="30" dirty="0" err="1">
                  <a:solidFill>
                    <a:srgbClr val="9D231F">
                      <a:alpha val="100000"/>
                    </a:srgbClr>
                  </a:solidFill>
                  <a:latin typeface="等线" panose="02010600030101010101" pitchFamily="2" charset="-122"/>
                  <a:ea typeface="等线" panose="02010600030101010101" pitchFamily="2" charset="-122"/>
                </a:rPr>
                <a:t>不同填充</a:t>
              </a:r>
              <a:r>
                <a:rPr lang="zh-CN" altLang="en-US" sz="1600" kern="0" spc="30" dirty="0">
                  <a:solidFill>
                    <a:srgbClr val="9D231F">
                      <a:alpha val="100000"/>
                    </a:srgbClr>
                  </a:solidFill>
                  <a:latin typeface="等线" panose="02010600030101010101" pitchFamily="2" charset="-122"/>
                  <a:ea typeface="等线" panose="02010600030101010101" pitchFamily="2" charset="-122"/>
                </a:rPr>
                <a:t>量情况</a:t>
              </a:r>
              <a:r>
                <a:rPr sz="1600" kern="0" spc="30" dirty="0">
                  <a:solidFill>
                    <a:srgbClr val="9D231F">
                      <a:alpha val="100000"/>
                    </a:srgbClr>
                  </a:solidFill>
                  <a:latin typeface="等线" panose="02010600030101010101" pitchFamily="2" charset="-122"/>
                  <a:ea typeface="等线" panose="02010600030101010101" pitchFamily="2" charset="-122"/>
                </a:rPr>
                <a:t>下</a:t>
              </a:r>
              <a:r>
                <a:rPr lang="zh-CN" altLang="en-US" sz="1600" kern="0" spc="30" dirty="0">
                  <a:solidFill>
                    <a:srgbClr val="9D231F">
                      <a:alpha val="100000"/>
                    </a:srgbClr>
                  </a:solidFill>
                  <a:latin typeface="等线" panose="02010600030101010101" pitchFamily="2" charset="-122"/>
                  <a:ea typeface="等线" panose="02010600030101010101" pitchFamily="2" charset="-122"/>
                </a:rPr>
                <a:t>，</a:t>
              </a:r>
              <a:r>
                <a:rPr sz="1600" kern="0" spc="30" dirty="0" err="1">
                  <a:solidFill>
                    <a:srgbClr val="9D231F">
                      <a:alpha val="100000"/>
                    </a:srgbClr>
                  </a:solidFill>
                  <a:latin typeface="等线" panose="02010600030101010101" pitchFamily="2" charset="-122"/>
                  <a:ea typeface="等线" panose="02010600030101010101" pitchFamily="2" charset="-122"/>
                </a:rPr>
                <a:t>也能</a:t>
              </a:r>
              <a:r>
                <a:rPr lang="zh-CN" altLang="en-US" sz="1600" kern="0" spc="30" dirty="0">
                  <a:solidFill>
                    <a:srgbClr val="9D231F">
                      <a:alpha val="100000"/>
                    </a:srgbClr>
                  </a:solidFill>
                  <a:latin typeface="等线" panose="02010600030101010101" pitchFamily="2" charset="-122"/>
                  <a:ea typeface="等线" panose="02010600030101010101" pitchFamily="2" charset="-122"/>
                </a:rPr>
                <a:t>保持</a:t>
              </a:r>
              <a:r>
                <a:rPr sz="1600" kern="0" spc="30" dirty="0" err="1">
                  <a:solidFill>
                    <a:srgbClr val="9D231F">
                      <a:alpha val="100000"/>
                    </a:srgbClr>
                  </a:solidFill>
                  <a:latin typeface="等线" panose="02010600030101010101" pitchFamily="2" charset="-122"/>
                  <a:ea typeface="等线" panose="02010600030101010101" pitchFamily="2" charset="-122"/>
                </a:rPr>
                <a:t>恒定的</a:t>
              </a:r>
              <a:r>
                <a:rPr lang="zh-CN" altLang="en-US" sz="1600" kern="0" spc="30" dirty="0">
                  <a:solidFill>
                    <a:srgbClr val="9D231F">
                      <a:alpha val="100000"/>
                    </a:srgbClr>
                  </a:solidFill>
                  <a:latin typeface="等线" panose="02010600030101010101" pitchFamily="2" charset="-122"/>
                  <a:ea typeface="等线" panose="02010600030101010101" pitchFamily="2" charset="-122"/>
                </a:rPr>
                <a:t>送粉</a:t>
              </a:r>
              <a:r>
                <a:rPr sz="1600" kern="0" spc="30" dirty="0" err="1">
                  <a:solidFill>
                    <a:srgbClr val="9D231F">
                      <a:alpha val="100000"/>
                    </a:srgbClr>
                  </a:solidFill>
                  <a:latin typeface="等线" panose="02010600030101010101" pitchFamily="2" charset="-122"/>
                  <a:ea typeface="等线" panose="02010600030101010101" pitchFamily="2" charset="-122"/>
                </a:rPr>
                <a:t>速率</a:t>
              </a:r>
              <a:endParaRPr sz="1600" kern="0" spc="30" dirty="0">
                <a:solidFill>
                  <a:srgbClr val="9D231F">
                    <a:alpha val="100000"/>
                  </a:srgbClr>
                </a:solidFill>
                <a:latin typeface="等线" panose="02010600030101010101" pitchFamily="2" charset="-122"/>
                <a:ea typeface="等线" panose="02010600030101010101" pitchFamily="2" charset="-122"/>
              </a:endParaRPr>
            </a:p>
          </p:txBody>
        </p:sp>
      </p:grpSp>
      <p:sp>
        <p:nvSpPr>
          <p:cNvPr id="100" name="textbox 100"/>
          <p:cNvSpPr/>
          <p:nvPr/>
        </p:nvSpPr>
        <p:spPr>
          <a:xfrm>
            <a:off x="442520" y="605384"/>
            <a:ext cx="4723129" cy="487044"/>
          </a:xfrm>
          <a:prstGeom prst="rect">
            <a:avLst/>
          </a:prstGeom>
          <a:noFill/>
          <a:ln w="0" cap="flat">
            <a:noFill/>
            <a:prstDash val="solid"/>
            <a:miter lim="0"/>
          </a:ln>
        </p:spPr>
        <p:txBody>
          <a:bodyPr vert="horz" wrap="square" lIns="0" tIns="0" rIns="0" bIns="0"/>
          <a:lstStyle/>
          <a:p>
            <a:pPr algn="l" rtl="0" eaLnBrk="0">
              <a:lnSpc>
                <a:spcPct val="70000"/>
              </a:lnSpc>
            </a:pPr>
            <a:endParaRPr sz="100" dirty="0">
              <a:latin typeface="等线" panose="02010600030101010101" pitchFamily="2" charset="-122"/>
              <a:ea typeface="等线" panose="02010600030101010101" pitchFamily="2" charset="-122"/>
              <a:cs typeface="Arial" panose="020B0604020202020204"/>
            </a:endParaRPr>
          </a:p>
          <a:p>
            <a:pPr marL="12700" algn="l" rtl="0" eaLnBrk="0">
              <a:lnSpc>
                <a:spcPct val="95000"/>
              </a:lnSpc>
            </a:pPr>
            <a:r>
              <a:rPr lang="en-US" sz="3200" b="1" kern="0" spc="-40" dirty="0">
                <a:solidFill>
                  <a:srgbClr val="000000">
                    <a:alpha val="100000"/>
                  </a:srgbClr>
                </a:solidFill>
                <a:latin typeface="等线" panose="02010600030101010101" pitchFamily="2" charset="-122"/>
                <a:ea typeface="等线" panose="02010600030101010101" pitchFamily="2" charset="-122"/>
                <a:cs typeface="Tahoma" panose="020B0604030504040204"/>
              </a:rPr>
              <a:t>Impact </a:t>
            </a:r>
            <a:r>
              <a:rPr lang="zh-CN" altLang="en-US" sz="3200" b="1" kern="0" spc="-40" dirty="0">
                <a:solidFill>
                  <a:srgbClr val="000000">
                    <a:alpha val="100000"/>
                  </a:srgbClr>
                </a:solidFill>
                <a:latin typeface="等线" panose="02010600030101010101" pitchFamily="2" charset="-122"/>
                <a:ea typeface="等线" panose="02010600030101010101" pitchFamily="2" charset="-122"/>
                <a:cs typeface="Tahoma" panose="020B0604030504040204"/>
              </a:rPr>
              <a:t>送粉器</a:t>
            </a:r>
            <a:r>
              <a:rPr lang="en-US" altLang="zh-CN" sz="3200" b="1" kern="0" spc="-40" dirty="0">
                <a:solidFill>
                  <a:srgbClr val="000000">
                    <a:alpha val="100000"/>
                  </a:srgbClr>
                </a:solidFill>
                <a:latin typeface="等线" panose="02010600030101010101" pitchFamily="2" charset="-122"/>
                <a:ea typeface="等线" panose="02010600030101010101" pitchFamily="2" charset="-122"/>
                <a:cs typeface="Tahoma" panose="020B0604030504040204"/>
              </a:rPr>
              <a:t> </a:t>
            </a:r>
            <a:r>
              <a:rPr sz="3200" b="1" kern="0" spc="-40" dirty="0">
                <a:solidFill>
                  <a:srgbClr val="000000">
                    <a:alpha val="100000"/>
                  </a:srgbClr>
                </a:solidFill>
                <a:latin typeface="等线" panose="02010600030101010101" pitchFamily="2" charset="-122"/>
                <a:ea typeface="等线" panose="02010600030101010101" pitchFamily="2" charset="-122"/>
                <a:cs typeface="Tahoma" panose="020B0604030504040204"/>
              </a:rPr>
              <a:t>IS </a:t>
            </a:r>
            <a:r>
              <a:rPr sz="3200" b="1" kern="0" spc="-30" dirty="0">
                <a:solidFill>
                  <a:srgbClr val="000000">
                    <a:alpha val="100000"/>
                  </a:srgbClr>
                </a:solidFill>
                <a:latin typeface="等线" panose="02010600030101010101" pitchFamily="2" charset="-122"/>
                <a:ea typeface="等线" panose="02010600030101010101" pitchFamily="2" charset="-122"/>
                <a:cs typeface="Tahoma" panose="020B0604030504040204"/>
              </a:rPr>
              <a:t>EvoCSII</a:t>
            </a:r>
            <a:endParaRPr sz="3200" b="1" kern="0" spc="-30" dirty="0">
              <a:solidFill>
                <a:srgbClr val="000000">
                  <a:alpha val="100000"/>
                </a:srgbClr>
              </a:solidFill>
              <a:latin typeface="等线" panose="02010600030101010101" pitchFamily="2" charset="-122"/>
              <a:ea typeface="等线" panose="02010600030101010101" pitchFamily="2" charset="-122"/>
              <a:cs typeface="Tahoma" panose="020B0604030504040204"/>
            </a:endParaRPr>
          </a:p>
        </p:txBody>
      </p:sp>
      <p:pic>
        <p:nvPicPr>
          <p:cNvPr id="104" name="picture 104"/>
          <p:cNvPicPr>
            <a:picLocks noChangeAspect="1"/>
          </p:cNvPicPr>
          <p:nvPr/>
        </p:nvPicPr>
        <p:blipFill>
          <a:blip r:embed="rId3"/>
          <a:stretch>
            <a:fillRect/>
          </a:stretch>
        </p:blipFill>
        <p:spPr>
          <a:xfrm rot="21600000">
            <a:off x="382257" y="1253616"/>
            <a:ext cx="2532138" cy="190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icture 108"/>
          <p:cNvPicPr>
            <a:picLocks noChangeAspect="1"/>
          </p:cNvPicPr>
          <p:nvPr>
            <p:custDataLst>
              <p:tags r:id="rId1"/>
            </p:custDataLst>
          </p:nvPr>
        </p:nvPicPr>
        <p:blipFill>
          <a:blip r:embed="rId2"/>
          <a:stretch>
            <a:fillRect/>
          </a:stretch>
        </p:blipFill>
        <p:spPr>
          <a:xfrm rot="21600000">
            <a:off x="3525265" y="1949450"/>
            <a:ext cx="2875788" cy="3855720"/>
          </a:xfrm>
          <a:prstGeom prst="rect">
            <a:avLst/>
          </a:prstGeom>
        </p:spPr>
      </p:pic>
      <p:pic>
        <p:nvPicPr>
          <p:cNvPr id="110" name="picture 110"/>
          <p:cNvPicPr>
            <a:picLocks noChangeAspect="1"/>
          </p:cNvPicPr>
          <p:nvPr/>
        </p:nvPicPr>
        <p:blipFill>
          <a:blip r:embed="rId3"/>
          <a:stretch>
            <a:fillRect/>
          </a:stretch>
        </p:blipFill>
        <p:spPr>
          <a:xfrm rot="21600000">
            <a:off x="210311" y="1684020"/>
            <a:ext cx="2613660" cy="4154423"/>
          </a:xfrm>
          <a:prstGeom prst="rect">
            <a:avLst/>
          </a:prstGeom>
        </p:spPr>
      </p:pic>
      <p:pic>
        <p:nvPicPr>
          <p:cNvPr id="112" name="picture 112"/>
          <p:cNvPicPr>
            <a:picLocks noChangeAspect="1"/>
          </p:cNvPicPr>
          <p:nvPr/>
        </p:nvPicPr>
        <p:blipFill>
          <a:blip r:embed="rId4"/>
          <a:stretch>
            <a:fillRect/>
          </a:stretch>
        </p:blipFill>
        <p:spPr>
          <a:xfrm rot="21600000">
            <a:off x="9364980" y="461771"/>
            <a:ext cx="2510028" cy="781811"/>
          </a:xfrm>
          <a:prstGeom prst="rect">
            <a:avLst/>
          </a:prstGeom>
        </p:spPr>
      </p:pic>
      <p:sp>
        <p:nvSpPr>
          <p:cNvPr id="114" name="textbox 114"/>
          <p:cNvSpPr/>
          <p:nvPr/>
        </p:nvSpPr>
        <p:spPr>
          <a:xfrm>
            <a:off x="442520" y="606197"/>
            <a:ext cx="4824729" cy="488315"/>
          </a:xfrm>
          <a:prstGeom prst="rect">
            <a:avLst/>
          </a:prstGeom>
          <a:noFill/>
          <a:ln w="0" cap="flat">
            <a:noFill/>
            <a:prstDash val="solid"/>
            <a:miter lim="0"/>
          </a:ln>
        </p:spPr>
        <p:txBody>
          <a:bodyPr vert="horz" wrap="square" lIns="0" tIns="0" rIns="0" bIns="0"/>
          <a:lstStyle/>
          <a:p>
            <a:pPr algn="l" rtl="0" eaLnBrk="0">
              <a:lnSpc>
                <a:spcPct val="81000"/>
              </a:lnSpc>
            </a:pPr>
            <a:endParaRPr sz="100" dirty="0">
              <a:latin typeface="等线" panose="02010600030101010101" pitchFamily="2" charset="-122"/>
              <a:ea typeface="等线" panose="02010600030101010101" pitchFamily="2" charset="-122"/>
              <a:cs typeface="Arial" panose="020B0604020202020204"/>
            </a:endParaRPr>
          </a:p>
          <a:p>
            <a:pPr marL="12700" algn="l" rtl="0" eaLnBrk="0">
              <a:lnSpc>
                <a:spcPct val="95000"/>
              </a:lnSpc>
            </a:pPr>
            <a:r>
              <a:rPr sz="3200" b="1" kern="0" spc="-30" dirty="0">
                <a:solidFill>
                  <a:srgbClr val="000000">
                    <a:alpha val="100000"/>
                  </a:srgbClr>
                </a:solidFill>
                <a:latin typeface="等线" panose="02010600030101010101" pitchFamily="2" charset="-122"/>
                <a:ea typeface="等线" panose="02010600030101010101" pitchFamily="2" charset="-122"/>
                <a:cs typeface="Tahoma" panose="020B0604030504040204"/>
              </a:rPr>
              <a:t>Impact</a:t>
            </a:r>
            <a:r>
              <a:rPr lang="zh-CN" altLang="en-US" sz="3200" b="1" kern="0" spc="-5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送粉</a:t>
            </a:r>
            <a:r>
              <a:rPr sz="3200" b="1" kern="0" spc="-5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器</a:t>
            </a:r>
            <a:r>
              <a:rPr sz="3200" b="1" kern="0" spc="-50" dirty="0">
                <a:solidFill>
                  <a:srgbClr val="000000">
                    <a:alpha val="100000"/>
                  </a:srgbClr>
                </a:solidFill>
                <a:latin typeface="等线" panose="02010600030101010101" pitchFamily="2" charset="-122"/>
                <a:ea typeface="等线" panose="02010600030101010101" pitchFamily="2" charset="-122"/>
                <a:cs typeface="Tahoma" panose="020B0604030504040204"/>
              </a:rPr>
              <a:t>IS EvoCS II</a:t>
            </a:r>
            <a:endParaRPr sz="3200" b="1" dirty="0">
              <a:latin typeface="等线" panose="02010600030101010101" pitchFamily="2" charset="-122"/>
              <a:ea typeface="等线" panose="02010600030101010101" pitchFamily="2" charset="-122"/>
              <a:cs typeface="Tahoma" panose="020B0604030504040204"/>
            </a:endParaRPr>
          </a:p>
        </p:txBody>
      </p:sp>
      <p:pic>
        <p:nvPicPr>
          <p:cNvPr id="116" name="picture 116"/>
          <p:cNvPicPr>
            <a:picLocks noChangeAspect="1"/>
          </p:cNvPicPr>
          <p:nvPr/>
        </p:nvPicPr>
        <p:blipFill>
          <a:blip r:embed="rId5"/>
          <a:stretch>
            <a:fillRect/>
          </a:stretch>
        </p:blipFill>
        <p:spPr>
          <a:xfrm rot="21600000">
            <a:off x="6839711" y="316992"/>
            <a:ext cx="1440180" cy="993647"/>
          </a:xfrm>
          <a:prstGeom prst="rect">
            <a:avLst/>
          </a:prstGeom>
        </p:spPr>
      </p:pic>
      <p:sp>
        <p:nvSpPr>
          <p:cNvPr id="118" name="textbox 118"/>
          <p:cNvSpPr/>
          <p:nvPr/>
        </p:nvSpPr>
        <p:spPr>
          <a:xfrm>
            <a:off x="717043" y="5907843"/>
            <a:ext cx="1661921" cy="433069"/>
          </a:xfrm>
          <a:prstGeom prst="rect">
            <a:avLst/>
          </a:prstGeom>
          <a:solidFill>
            <a:srgbClr val="7F7F7F">
              <a:alpha val="100000"/>
            </a:srgbClr>
          </a:solidFill>
          <a:ln w="0" cap="flat">
            <a:noFill/>
            <a:prstDash val="solid"/>
            <a:miter lim="0"/>
          </a:ln>
        </p:spPr>
        <p:txBody>
          <a:bodyPr vert="horz" wrap="square" lIns="0" tIns="0" rIns="0" bIns="0"/>
          <a:lstStyle/>
          <a:p>
            <a:pPr algn="l" rtl="0" eaLnBrk="0">
              <a:lnSpc>
                <a:spcPct val="110000"/>
              </a:lnSpc>
            </a:pPr>
            <a:endParaRPr sz="1000" dirty="0">
              <a:latin typeface="等线" panose="02010600030101010101" pitchFamily="2" charset="-122"/>
              <a:ea typeface="等线" panose="02010600030101010101" pitchFamily="2" charset="-122"/>
              <a:cs typeface="Arial" panose="020B0604020202020204"/>
            </a:endParaRPr>
          </a:p>
          <a:p>
            <a:pPr marL="307975" algn="l" rtl="0" eaLnBrk="0">
              <a:lnSpc>
                <a:spcPts val="1115"/>
              </a:lnSpc>
              <a:spcBef>
                <a:spcPts val="0"/>
              </a:spcBef>
            </a:pPr>
            <a:r>
              <a:rPr lang="zh-CN" sz="1400" kern="0" spc="100" dirty="0">
                <a:solidFill>
                  <a:srgbClr val="FFFFFF">
                    <a:alpha val="100000"/>
                  </a:srgbClr>
                </a:solidFill>
                <a:latin typeface="等线" panose="02010600030101010101" pitchFamily="2" charset="-122"/>
                <a:ea typeface="等线" panose="02010600030101010101" pitchFamily="2" charset="-122"/>
                <a:cs typeface="宋体" panose="02010600030101010101" pitchFamily="2" charset="-122"/>
              </a:rPr>
              <a:t>单</a:t>
            </a:r>
            <a:r>
              <a:rPr lang="zh-CN" altLang="en-US" sz="1400" kern="0" spc="100" dirty="0">
                <a:solidFill>
                  <a:srgbClr val="FFFFFF">
                    <a:alpha val="100000"/>
                  </a:srgbClr>
                </a:solidFill>
                <a:latin typeface="等线" panose="02010600030101010101" pitchFamily="2" charset="-122"/>
                <a:ea typeface="等线" panose="02010600030101010101" pitchFamily="2" charset="-122"/>
                <a:cs typeface="宋体" panose="02010600030101010101" pitchFamily="2" charset="-122"/>
              </a:rPr>
              <a:t>斗</a:t>
            </a:r>
            <a:r>
              <a:rPr lang="zh-CN" sz="1400" kern="0" spc="100" dirty="0">
                <a:solidFill>
                  <a:srgbClr val="FFFFFF">
                    <a:alpha val="100000"/>
                  </a:srgbClr>
                </a:solidFill>
                <a:latin typeface="等线" panose="02010600030101010101" pitchFamily="2" charset="-122"/>
                <a:ea typeface="等线" panose="02010600030101010101" pitchFamily="2" charset="-122"/>
                <a:cs typeface="宋体" panose="02010600030101010101" pitchFamily="2" charset="-122"/>
              </a:rPr>
              <a:t>送粉器</a:t>
            </a:r>
            <a:endParaRPr sz="1400" dirty="0">
              <a:latin typeface="等线" panose="02010600030101010101" pitchFamily="2" charset="-122"/>
              <a:ea typeface="等线" panose="02010600030101010101" pitchFamily="2" charset="-122"/>
              <a:cs typeface="宋体" panose="02010600030101010101" pitchFamily="2" charset="-122"/>
            </a:endParaRPr>
          </a:p>
        </p:txBody>
      </p:sp>
      <p:sp>
        <p:nvSpPr>
          <p:cNvPr id="120" name="textbox 120"/>
          <p:cNvSpPr/>
          <p:nvPr>
            <p:custDataLst>
              <p:tags r:id="rId6"/>
            </p:custDataLst>
          </p:nvPr>
        </p:nvSpPr>
        <p:spPr>
          <a:xfrm>
            <a:off x="8448789" y="5888558"/>
            <a:ext cx="2328703" cy="507672"/>
          </a:xfrm>
          <a:prstGeom prst="rect">
            <a:avLst/>
          </a:prstGeom>
          <a:solidFill>
            <a:srgbClr val="7F7F7F">
              <a:alpha val="100000"/>
            </a:srgbClr>
          </a:solidFill>
          <a:ln w="0" cap="flat">
            <a:noFill/>
            <a:prstDash val="solid"/>
            <a:miter lim="0"/>
          </a:ln>
        </p:spPr>
        <p:txBody>
          <a:bodyPr vert="horz" wrap="square" lIns="0" tIns="0" rIns="0" bIns="0"/>
          <a:lstStyle/>
          <a:p>
            <a:pPr algn="l" rtl="0" eaLnBrk="0">
              <a:lnSpc>
                <a:spcPct val="104000"/>
              </a:lnSpc>
            </a:pPr>
            <a:r>
              <a:rPr lang="en-US" altLang="zh-CN" sz="900" kern="0" spc="150" dirty="0">
                <a:solidFill>
                  <a:srgbClr val="FFFFFF">
                    <a:alpha val="100000"/>
                  </a:srgbClr>
                </a:solidFill>
                <a:latin typeface="等线" panose="02010600030101010101" pitchFamily="2" charset="-122"/>
                <a:ea typeface="等线" panose="02010600030101010101" pitchFamily="2" charset="-122"/>
                <a:cs typeface="Tahoma" panose="020B0604030504040204"/>
              </a:rPr>
              <a:t>       </a:t>
            </a:r>
            <a:endParaRPr lang="en-US" altLang="zh-CN" sz="900" kern="0" spc="150" dirty="0">
              <a:solidFill>
                <a:srgbClr val="FFFFFF">
                  <a:alpha val="100000"/>
                </a:srgbClr>
              </a:solidFill>
              <a:latin typeface="等线" panose="02010600030101010101" pitchFamily="2" charset="-122"/>
              <a:ea typeface="等线" panose="02010600030101010101" pitchFamily="2" charset="-122"/>
              <a:cs typeface="Tahoma" panose="020B0604030504040204"/>
            </a:endParaRPr>
          </a:p>
          <a:p>
            <a:pPr algn="l" rtl="0" eaLnBrk="0">
              <a:lnSpc>
                <a:spcPct val="104000"/>
              </a:lnSpc>
            </a:pPr>
            <a:r>
              <a:rPr lang="en-US" altLang="zh-CN" sz="900" kern="0" spc="150" dirty="0">
                <a:solidFill>
                  <a:srgbClr val="FFFFFF">
                    <a:alpha val="100000"/>
                  </a:srgbClr>
                </a:solidFill>
                <a:latin typeface="等线" panose="02010600030101010101" pitchFamily="2" charset="-122"/>
                <a:ea typeface="等线" panose="02010600030101010101" pitchFamily="2" charset="-122"/>
                <a:cs typeface="Tahoma" panose="020B0604030504040204"/>
              </a:rPr>
              <a:t>      </a:t>
            </a:r>
            <a:r>
              <a:rPr lang="zh-CN" sz="1400" kern="0" spc="150" dirty="0">
                <a:solidFill>
                  <a:srgbClr val="FFFFFF">
                    <a:alpha val="100000"/>
                  </a:srgbClr>
                </a:solidFill>
                <a:latin typeface="等线" panose="02010600030101010101" pitchFamily="2" charset="-122"/>
                <a:ea typeface="等线" panose="02010600030101010101" pitchFamily="2" charset="-122"/>
                <a:cs typeface="Tahoma" panose="020B0604030504040204"/>
              </a:rPr>
              <a:t>四个送粉斗的送粉站</a:t>
            </a:r>
            <a:endParaRPr lang="zh-CN" sz="1400" kern="0" spc="150" dirty="0">
              <a:solidFill>
                <a:srgbClr val="FFFFFF">
                  <a:alpha val="100000"/>
                </a:srgbClr>
              </a:solidFill>
              <a:latin typeface="等线" panose="02010600030101010101" pitchFamily="2" charset="-122"/>
              <a:ea typeface="等线" panose="02010600030101010101" pitchFamily="2" charset="-122"/>
              <a:cs typeface="Tahoma" panose="020B0604030504040204"/>
            </a:endParaRPr>
          </a:p>
        </p:txBody>
      </p:sp>
      <p:sp>
        <p:nvSpPr>
          <p:cNvPr id="122" name="textbox 122"/>
          <p:cNvSpPr/>
          <p:nvPr>
            <p:custDataLst>
              <p:tags r:id="rId7"/>
            </p:custDataLst>
          </p:nvPr>
        </p:nvSpPr>
        <p:spPr>
          <a:xfrm>
            <a:off x="4012235" y="5904851"/>
            <a:ext cx="1776871" cy="431800"/>
          </a:xfrm>
          <a:prstGeom prst="rect">
            <a:avLst/>
          </a:prstGeom>
          <a:solidFill>
            <a:srgbClr val="7F7F7F">
              <a:alpha val="100000"/>
            </a:srgbClr>
          </a:solidFill>
          <a:ln w="0" cap="flat">
            <a:noFill/>
            <a:prstDash val="solid"/>
            <a:miter lim="0"/>
          </a:ln>
        </p:spPr>
        <p:txBody>
          <a:bodyPr vert="horz" wrap="square" lIns="0" tIns="0" rIns="0" bIns="0"/>
          <a:lstStyle/>
          <a:p>
            <a:pPr algn="l" rtl="0" eaLnBrk="0">
              <a:lnSpc>
                <a:spcPct val="103000"/>
              </a:lnSpc>
            </a:pPr>
            <a:endParaRPr sz="600" dirty="0">
              <a:latin typeface="等线" panose="02010600030101010101" pitchFamily="2" charset="-122"/>
              <a:ea typeface="等线" panose="02010600030101010101" pitchFamily="2" charset="-122"/>
              <a:cs typeface="Arial" panose="020B0604020202020204"/>
            </a:endParaRPr>
          </a:p>
          <a:p>
            <a:pPr marL="360680" indent="-124460" algn="l" rtl="0" eaLnBrk="0">
              <a:lnSpc>
                <a:spcPct val="104000"/>
              </a:lnSpc>
              <a:spcBef>
                <a:spcPts val="5"/>
              </a:spcBef>
            </a:pPr>
            <a:r>
              <a:rPr lang="en-US" altLang="zh-CN" sz="900" kern="0" spc="110" dirty="0">
                <a:solidFill>
                  <a:srgbClr val="FFFFFF">
                    <a:alpha val="100000"/>
                  </a:srgbClr>
                </a:solidFill>
                <a:latin typeface="等线" panose="02010600030101010101" pitchFamily="2" charset="-122"/>
                <a:ea typeface="等线" panose="02010600030101010101" pitchFamily="2" charset="-122"/>
                <a:cs typeface="宋体" panose="02010600030101010101" pitchFamily="2" charset="-122"/>
              </a:rPr>
              <a:t>    </a:t>
            </a:r>
            <a:r>
              <a:rPr lang="zh-CN" sz="1400" kern="0" spc="110" dirty="0">
                <a:solidFill>
                  <a:srgbClr val="FFFFFF">
                    <a:alpha val="100000"/>
                  </a:srgbClr>
                </a:solidFill>
                <a:latin typeface="等线" panose="02010600030101010101" pitchFamily="2" charset="-122"/>
                <a:ea typeface="等线" panose="02010600030101010101" pitchFamily="2" charset="-122"/>
                <a:cs typeface="宋体" panose="02010600030101010101" pitchFamily="2" charset="-122"/>
              </a:rPr>
              <a:t>双斗送粉器</a:t>
            </a:r>
            <a:endParaRPr lang="zh-CN" sz="1400" kern="0" spc="110" dirty="0">
              <a:solidFill>
                <a:srgbClr val="FFFFFF">
                  <a:alpha val="100000"/>
                </a:srgbClr>
              </a:solidFill>
              <a:latin typeface="等线" panose="02010600030101010101" pitchFamily="2" charset="-122"/>
              <a:ea typeface="等线" panose="02010600030101010101" pitchFamily="2" charset="-122"/>
              <a:cs typeface="宋体" panose="02010600030101010101" pitchFamily="2" charset="-122"/>
            </a:endParaRPr>
          </a:p>
        </p:txBody>
      </p:sp>
      <p:pic>
        <p:nvPicPr>
          <p:cNvPr id="126" name="picture 126"/>
          <p:cNvPicPr>
            <a:picLocks noChangeAspect="1"/>
          </p:cNvPicPr>
          <p:nvPr>
            <p:custDataLst>
              <p:tags r:id="rId8"/>
            </p:custDataLst>
          </p:nvPr>
        </p:nvPicPr>
        <p:blipFill>
          <a:blip r:embed="rId9"/>
          <a:stretch>
            <a:fillRect/>
          </a:stretch>
        </p:blipFill>
        <p:spPr>
          <a:xfrm rot="21600000">
            <a:off x="3081147" y="1721739"/>
            <a:ext cx="19050" cy="4383366"/>
          </a:xfrm>
          <a:prstGeom prst="rect">
            <a:avLst/>
          </a:prstGeom>
        </p:spPr>
      </p:pic>
      <p:pic>
        <p:nvPicPr>
          <p:cNvPr id="128" name="picture 128"/>
          <p:cNvPicPr>
            <a:picLocks noChangeAspect="1"/>
          </p:cNvPicPr>
          <p:nvPr>
            <p:custDataLst>
              <p:tags r:id="rId10"/>
            </p:custDataLst>
          </p:nvPr>
        </p:nvPicPr>
        <p:blipFill>
          <a:blip r:embed="rId11"/>
          <a:stretch>
            <a:fillRect/>
          </a:stretch>
        </p:blipFill>
        <p:spPr>
          <a:xfrm rot="21600000">
            <a:off x="6826757" y="1721739"/>
            <a:ext cx="19050" cy="4383354"/>
          </a:xfrm>
          <a:prstGeom prst="rect">
            <a:avLst/>
          </a:prstGeom>
        </p:spPr>
      </p:pic>
      <p:pic>
        <p:nvPicPr>
          <p:cNvPr id="130" name="picture 130"/>
          <p:cNvPicPr>
            <a:picLocks noChangeAspect="1"/>
          </p:cNvPicPr>
          <p:nvPr/>
        </p:nvPicPr>
        <p:blipFill>
          <a:blip r:embed="rId12"/>
          <a:stretch>
            <a:fillRect/>
          </a:stretch>
        </p:blipFill>
        <p:spPr>
          <a:xfrm rot="21600000">
            <a:off x="382257" y="1253616"/>
            <a:ext cx="2532138" cy="19050"/>
          </a:xfrm>
          <a:prstGeom prst="rect">
            <a:avLst/>
          </a:prstGeom>
        </p:spPr>
      </p:pic>
      <p:pic>
        <p:nvPicPr>
          <p:cNvPr id="3" name="图片 2"/>
          <p:cNvPicPr>
            <a:picLocks noChangeAspect="1"/>
          </p:cNvPicPr>
          <p:nvPr/>
        </p:nvPicPr>
        <p:blipFill>
          <a:blip r:embed="rId13"/>
          <a:stretch>
            <a:fillRect/>
          </a:stretch>
        </p:blipFill>
        <p:spPr>
          <a:xfrm>
            <a:off x="7503589" y="2208084"/>
            <a:ext cx="4064015" cy="359708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picture 132"/>
          <p:cNvPicPr>
            <a:picLocks noChangeAspect="1"/>
          </p:cNvPicPr>
          <p:nvPr/>
        </p:nvPicPr>
        <p:blipFill>
          <a:blip r:embed="rId1"/>
          <a:stretch>
            <a:fillRect/>
          </a:stretch>
        </p:blipFill>
        <p:spPr>
          <a:xfrm rot="21600000">
            <a:off x="5436108" y="1673353"/>
            <a:ext cx="5998331" cy="3356074"/>
          </a:xfrm>
          <a:prstGeom prst="rect">
            <a:avLst/>
          </a:prstGeom>
        </p:spPr>
      </p:pic>
      <p:grpSp>
        <p:nvGrpSpPr>
          <p:cNvPr id="6" name="group 6"/>
          <p:cNvGrpSpPr/>
          <p:nvPr/>
        </p:nvGrpSpPr>
        <p:grpSpPr>
          <a:xfrm rot="21600000">
            <a:off x="275843" y="4884134"/>
            <a:ext cx="8266968" cy="1973866"/>
            <a:chOff x="0" y="0"/>
            <a:chExt cx="5215576" cy="1973866"/>
          </a:xfrm>
        </p:grpSpPr>
        <p:pic>
          <p:nvPicPr>
            <p:cNvPr id="134" name="picture 134"/>
            <p:cNvPicPr>
              <a:picLocks noChangeAspect="1"/>
            </p:cNvPicPr>
            <p:nvPr/>
          </p:nvPicPr>
          <p:blipFill>
            <a:blip r:embed="rId2"/>
            <a:stretch>
              <a:fillRect/>
            </a:stretch>
          </p:blipFill>
          <p:spPr>
            <a:xfrm>
              <a:off x="0" y="0"/>
              <a:ext cx="5096460" cy="1584776"/>
            </a:xfrm>
            <a:prstGeom prst="rect">
              <a:avLst/>
            </a:prstGeom>
          </p:spPr>
        </p:pic>
        <p:sp>
          <p:nvSpPr>
            <p:cNvPr id="136" name="textbox 136"/>
            <p:cNvSpPr/>
            <p:nvPr/>
          </p:nvSpPr>
          <p:spPr>
            <a:xfrm>
              <a:off x="0" y="156496"/>
              <a:ext cx="5215576" cy="1817370"/>
            </a:xfrm>
            <a:prstGeom prst="rect">
              <a:avLst/>
            </a:prstGeom>
            <a:noFill/>
            <a:ln w="0" cap="flat">
              <a:noFill/>
              <a:prstDash val="solid"/>
              <a:miter lim="0"/>
            </a:ln>
          </p:spPr>
          <p:txBody>
            <a:bodyPr vert="horz" wrap="square" lIns="0" tIns="0" rIns="0" bIns="0"/>
            <a:lstStyle/>
            <a:p>
              <a:pPr algn="l" rtl="0" eaLnBrk="0">
                <a:lnSpc>
                  <a:spcPct val="101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9000"/>
                </a:lnSpc>
              </a:pPr>
              <a:endParaRPr sz="100" dirty="0">
                <a:latin typeface="等线" panose="02010600030101010101" pitchFamily="2" charset="-122"/>
                <a:ea typeface="等线" panose="02010600030101010101" pitchFamily="2" charset="-122"/>
                <a:cs typeface="Arial" panose="020B0604020202020204"/>
              </a:endParaRPr>
            </a:p>
            <a:p>
              <a:pPr marL="199390" algn="l" rtl="0" eaLnBrk="0">
                <a:lnSpc>
                  <a:spcPct val="150000"/>
                </a:lnSpc>
              </a:pPr>
              <a:r>
                <a:rPr kern="0" spc="30" dirty="0">
                  <a:solidFill>
                    <a:srgbClr val="9D231F">
                      <a:alpha val="100000"/>
                    </a:srgbClr>
                  </a:solidFill>
                  <a:latin typeface="等线" panose="02010600030101010101" pitchFamily="2" charset="-122"/>
                  <a:ea typeface="等线" panose="02010600030101010101" pitchFamily="2" charset="-122"/>
                  <a:cs typeface="宋体" panose="02010600030101010101" pitchFamily="2" charset="-122"/>
                </a:rPr>
                <a:t>在</a:t>
              </a:r>
              <a:r>
                <a:rPr lang="zh-CN" kern="0" spc="30" dirty="0">
                  <a:solidFill>
                    <a:srgbClr val="9D231F">
                      <a:alpha val="100000"/>
                    </a:srgbClr>
                  </a:solidFill>
                  <a:latin typeface="等线" panose="02010600030101010101" pitchFamily="2" charset="-122"/>
                  <a:ea typeface="等线" panose="02010600030101010101" pitchFamily="2" charset="-122"/>
                  <a:cs typeface="宋体" panose="02010600030101010101" pitchFamily="2" charset="-122"/>
                </a:rPr>
                <a:t>全</a:t>
              </a:r>
              <a:r>
                <a:rPr kern="0" spc="30" dirty="0">
                  <a:solidFill>
                    <a:srgbClr val="9D231F">
                      <a:alpha val="100000"/>
                    </a:srgbClr>
                  </a:solidFill>
                  <a:latin typeface="等线" panose="02010600030101010101" pitchFamily="2" charset="-122"/>
                  <a:ea typeface="等线" panose="02010600030101010101" pitchFamily="2" charset="-122"/>
                  <a:cs typeface="宋体" panose="02010600030101010101" pitchFamily="2" charset="-122"/>
                </a:rPr>
                <a:t>温度范围内进行中</a:t>
              </a:r>
              <a:r>
                <a:rPr lang="zh-CN" kern="0" spc="30" dirty="0">
                  <a:solidFill>
                    <a:srgbClr val="9D231F">
                      <a:alpha val="100000"/>
                    </a:srgbClr>
                  </a:solidFill>
                  <a:latin typeface="等线" panose="02010600030101010101" pitchFamily="2" charset="-122"/>
                  <a:ea typeface="等线" panose="02010600030101010101" pitchFamily="2" charset="-122"/>
                  <a:cs typeface="宋体" panose="02010600030101010101" pitchFamily="2" charset="-122"/>
                </a:rPr>
                <a:t>心</a:t>
              </a:r>
              <a:r>
                <a:rPr kern="0" spc="30" dirty="0" err="1">
                  <a:solidFill>
                    <a:srgbClr val="9D231F">
                      <a:alpha val="100000"/>
                    </a:srgbClr>
                  </a:solidFill>
                  <a:latin typeface="等线" panose="02010600030101010101" pitchFamily="2" charset="-122"/>
                  <a:ea typeface="等线" panose="02010600030101010101" pitchFamily="2" charset="-122"/>
                  <a:cs typeface="宋体" panose="02010600030101010101" pitchFamily="2" charset="-122"/>
                </a:rPr>
                <a:t>粉体注入</a:t>
              </a:r>
              <a:endParaRPr dirty="0">
                <a:latin typeface="等线" panose="02010600030101010101" pitchFamily="2" charset="-122"/>
                <a:ea typeface="等线" panose="02010600030101010101" pitchFamily="2" charset="-122"/>
                <a:cs typeface="Arial" panose="020B0604020202020204"/>
              </a:endParaRPr>
            </a:p>
            <a:p>
              <a:pPr marL="427355" indent="-208280" algn="l" rtl="0" eaLnBrk="0">
                <a:lnSpc>
                  <a:spcPct val="150000"/>
                </a:lnSpc>
                <a:spcBef>
                  <a:spcPts val="460"/>
                </a:spcBef>
              </a:pPr>
              <a:r>
                <a:rPr lang="zh-CN" altLang="en-US" kern="0" spc="30" dirty="0">
                  <a:solidFill>
                    <a:srgbClr val="9D231F">
                      <a:alpha val="100000"/>
                    </a:srgbClr>
                  </a:solidFill>
                  <a:latin typeface="等线" panose="02010600030101010101" pitchFamily="2" charset="-122"/>
                  <a:ea typeface="等线" panose="02010600030101010101" pitchFamily="2" charset="-122"/>
                  <a:cs typeface="宋体" panose="02010600030101010101" pitchFamily="2" charset="-122"/>
                </a:rPr>
                <a:t>采用特殊设计的冷却方案，通过预腔室对喷枪前端直至喷嘴实现整体冷却。</a:t>
              </a:r>
              <a:endParaRPr lang="zh-CN" kern="0" spc="20" dirty="0">
                <a:solidFill>
                  <a:srgbClr val="9D231F">
                    <a:alpha val="100000"/>
                  </a:srgbClr>
                </a:solidFill>
                <a:latin typeface="等线" panose="02010600030101010101" pitchFamily="2" charset="-122"/>
                <a:ea typeface="等线" panose="02010600030101010101" pitchFamily="2" charset="-122"/>
                <a:cs typeface="宋体" panose="02010600030101010101" pitchFamily="2" charset="-122"/>
              </a:endParaRPr>
            </a:p>
          </p:txBody>
        </p:sp>
      </p:grpSp>
      <p:sp>
        <p:nvSpPr>
          <p:cNvPr id="138" name="textbox 138"/>
          <p:cNvSpPr/>
          <p:nvPr/>
        </p:nvSpPr>
        <p:spPr>
          <a:xfrm>
            <a:off x="424878" y="1585924"/>
            <a:ext cx="4724172" cy="2211070"/>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等线" panose="02010600030101010101" pitchFamily="2" charset="-122"/>
              <a:ea typeface="等线" panose="02010600030101010101" pitchFamily="2" charset="-122"/>
              <a:cs typeface="Arial" panose="020B0604020202020204"/>
            </a:endParaRPr>
          </a:p>
          <a:p>
            <a:pPr marL="19685" algn="l" rtl="0" eaLnBrk="0">
              <a:lnSpc>
                <a:spcPct val="95000"/>
              </a:lnSpc>
            </a:pPr>
            <a:r>
              <a:rPr lang="zh-CN" sz="2000" b="1" dirty="0">
                <a:latin typeface="等线" panose="02010600030101010101" pitchFamily="2" charset="-122"/>
                <a:ea typeface="等线" panose="02010600030101010101" pitchFamily="2" charset="-122"/>
                <a:cs typeface="宋体" panose="02010600030101010101" pitchFamily="2" charset="-122"/>
              </a:rPr>
              <a:t>特点</a:t>
            </a:r>
            <a:endParaRPr sz="2000" b="1" dirty="0">
              <a:latin typeface="等线" panose="02010600030101010101" pitchFamily="2" charset="-122"/>
              <a:ea typeface="等线" panose="02010600030101010101" pitchFamily="2" charset="-122"/>
              <a:cs typeface="宋体" panose="02010600030101010101" pitchFamily="2" charset="-122"/>
            </a:endParaRPr>
          </a:p>
          <a:p>
            <a:pPr marL="12700" eaLnBrk="0">
              <a:lnSpc>
                <a:spcPct val="150000"/>
              </a:lnSpc>
              <a:spcBef>
                <a:spcPts val="455"/>
              </a:spcBef>
            </a:pPr>
            <a:r>
              <a:rPr lang="zh-CN" altLang="en-US" kern="0" spc="2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适用于冷喷涂的各种应用</a:t>
            </a:r>
            <a:endParaRPr lang="zh-CN" altLang="en-US" dirty="0">
              <a:latin typeface="等线" panose="02010600030101010101" pitchFamily="2" charset="-122"/>
              <a:ea typeface="等线" panose="02010600030101010101" pitchFamily="2" charset="-122"/>
              <a:cs typeface="Arial" panose="020B0604020202020204"/>
            </a:endParaRPr>
          </a:p>
          <a:p>
            <a:pPr marL="14605" eaLnBrk="0">
              <a:lnSpc>
                <a:spcPct val="150000"/>
              </a:lnSpc>
              <a:spcBef>
                <a:spcPts val="455"/>
              </a:spcBef>
            </a:pPr>
            <a:r>
              <a:rPr lang="zh-CN" altLang="en-US" kern="0" spc="10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工艺气体压力最高可达</a:t>
            </a:r>
            <a:r>
              <a:rPr lang="en-US" altLang="zh-CN" kern="0" spc="100" dirty="0">
                <a:solidFill>
                  <a:srgbClr val="000000">
                    <a:alpha val="100000"/>
                  </a:srgbClr>
                </a:solidFill>
                <a:latin typeface="等线" panose="02010600030101010101" pitchFamily="2" charset="-122"/>
                <a:ea typeface="等线" panose="02010600030101010101" pitchFamily="2" charset="-122"/>
                <a:cs typeface="Arial" panose="020B0604020202020204"/>
              </a:rPr>
              <a:t>60</a:t>
            </a:r>
            <a:r>
              <a:rPr lang="zh-CN" altLang="en-US" kern="0" spc="360" dirty="0">
                <a:solidFill>
                  <a:srgbClr val="000000">
                    <a:alpha val="100000"/>
                  </a:srgbClr>
                </a:solidFill>
                <a:latin typeface="等线" panose="02010600030101010101" pitchFamily="2" charset="-122"/>
                <a:ea typeface="等线" panose="02010600030101010101" pitchFamily="2" charset="-122"/>
                <a:cs typeface="Arial" panose="020B0604020202020204"/>
              </a:rPr>
              <a:t> </a:t>
            </a:r>
            <a:r>
              <a:rPr lang="en-US" altLang="zh-CN" kern="0" dirty="0">
                <a:solidFill>
                  <a:srgbClr val="000000">
                    <a:alpha val="100000"/>
                  </a:srgbClr>
                </a:solidFill>
                <a:latin typeface="等线" panose="02010600030101010101" pitchFamily="2" charset="-122"/>
                <a:ea typeface="等线" panose="02010600030101010101" pitchFamily="2" charset="-122"/>
                <a:cs typeface="Arial" panose="020B0604020202020204"/>
              </a:rPr>
              <a:t>bar</a:t>
            </a:r>
            <a:endParaRPr lang="zh-CN" altLang="en-US" dirty="0">
              <a:latin typeface="等线" panose="02010600030101010101" pitchFamily="2" charset="-122"/>
              <a:ea typeface="等线" panose="02010600030101010101" pitchFamily="2" charset="-122"/>
              <a:cs typeface="Arial" panose="020B0604020202020204"/>
            </a:endParaRPr>
          </a:p>
          <a:p>
            <a:pPr marL="14605" eaLnBrk="0">
              <a:lnSpc>
                <a:spcPct val="150000"/>
              </a:lnSpc>
            </a:pPr>
            <a:r>
              <a:rPr lang="zh-CN" altLang="en-US" kern="0" spc="5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工艺气体温度达</a:t>
            </a:r>
            <a:r>
              <a:rPr lang="en-US" altLang="zh-CN" kern="0" spc="50" dirty="0">
                <a:solidFill>
                  <a:srgbClr val="000000">
                    <a:alpha val="100000"/>
                  </a:srgbClr>
                </a:solidFill>
                <a:latin typeface="等线" panose="02010600030101010101" pitchFamily="2" charset="-122"/>
                <a:ea typeface="等线" panose="02010600030101010101" pitchFamily="2" charset="-122"/>
                <a:cs typeface="Arial" panose="020B0604020202020204"/>
              </a:rPr>
              <a:t>1100</a:t>
            </a:r>
            <a:r>
              <a:rPr lang="zh-CN" altLang="en-US" kern="0" spc="-250" dirty="0">
                <a:solidFill>
                  <a:srgbClr val="000000">
                    <a:alpha val="100000"/>
                  </a:srgbClr>
                </a:solidFill>
                <a:latin typeface="等线" panose="02010600030101010101" pitchFamily="2" charset="-122"/>
                <a:ea typeface="等线" panose="02010600030101010101" pitchFamily="2" charset="-122"/>
                <a:cs typeface="Arial" panose="020B0604020202020204"/>
              </a:rPr>
              <a:t> </a:t>
            </a:r>
            <a:r>
              <a:rPr lang="en-US" altLang="zh-CN" kern="0" spc="40" dirty="0">
                <a:solidFill>
                  <a:srgbClr val="000000">
                    <a:alpha val="100000"/>
                  </a:srgbClr>
                </a:solidFill>
                <a:latin typeface="等线" panose="02010600030101010101" pitchFamily="2" charset="-122"/>
                <a:ea typeface="等线" panose="02010600030101010101" pitchFamily="2" charset="-122"/>
                <a:cs typeface="Arial" panose="020B0604020202020204"/>
              </a:rPr>
              <a:t>°</a:t>
            </a:r>
            <a:r>
              <a:rPr lang="zh-CN" altLang="en-US" kern="0" spc="-260" dirty="0">
                <a:solidFill>
                  <a:srgbClr val="000000">
                    <a:alpha val="100000"/>
                  </a:srgbClr>
                </a:solidFill>
                <a:latin typeface="等线" panose="02010600030101010101" pitchFamily="2" charset="-122"/>
                <a:ea typeface="等线" panose="02010600030101010101" pitchFamily="2" charset="-122"/>
                <a:cs typeface="Arial" panose="020B0604020202020204"/>
              </a:rPr>
              <a:t> </a:t>
            </a:r>
            <a:r>
              <a:rPr lang="en-US" altLang="zh-CN" kern="0" spc="40" dirty="0">
                <a:solidFill>
                  <a:srgbClr val="000000">
                    <a:alpha val="100000"/>
                  </a:srgbClr>
                </a:solidFill>
                <a:latin typeface="等线" panose="02010600030101010101" pitchFamily="2" charset="-122"/>
                <a:ea typeface="等线" panose="02010600030101010101" pitchFamily="2" charset="-122"/>
                <a:cs typeface="Arial" panose="020B0604020202020204"/>
              </a:rPr>
              <a:t>C</a:t>
            </a:r>
            <a:endParaRPr lang="zh-CN" altLang="en-US" kern="0" spc="40" dirty="0">
              <a:solidFill>
                <a:srgbClr val="000000">
                  <a:alpha val="100000"/>
                </a:srgbClr>
              </a:solidFill>
              <a:latin typeface="等线" panose="02010600030101010101" pitchFamily="2" charset="-122"/>
              <a:ea typeface="等线" panose="02010600030101010101" pitchFamily="2" charset="-122"/>
              <a:cs typeface="Arial" panose="020B0604020202020204"/>
            </a:endParaRPr>
          </a:p>
          <a:p>
            <a:pPr marL="14605" eaLnBrk="0">
              <a:lnSpc>
                <a:spcPct val="150000"/>
              </a:lnSpc>
            </a:pPr>
            <a:r>
              <a:rPr lang="zh-CN" altLang="en-US" kern="0" spc="11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集成式加热器</a:t>
            </a:r>
            <a:r>
              <a:rPr lang="zh-CN" altLang="en-US" kern="0" spc="-43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 </a:t>
            </a:r>
            <a:r>
              <a:rPr lang="zh-CN" altLang="en-US" kern="0" spc="11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，最大加热能力为</a:t>
            </a:r>
            <a:r>
              <a:rPr lang="en-US" altLang="zh-CN" kern="0" spc="100" dirty="0">
                <a:solidFill>
                  <a:srgbClr val="000000">
                    <a:alpha val="100000"/>
                  </a:srgbClr>
                </a:solidFill>
                <a:latin typeface="等线" panose="02010600030101010101" pitchFamily="2" charset="-122"/>
                <a:ea typeface="等线" panose="02010600030101010101" pitchFamily="2" charset="-122"/>
                <a:cs typeface="Arial" panose="020B0604020202020204"/>
              </a:rPr>
              <a:t>44</a:t>
            </a:r>
            <a:r>
              <a:rPr lang="zh-CN" altLang="en-US" kern="0" spc="380" dirty="0">
                <a:solidFill>
                  <a:srgbClr val="000000">
                    <a:alpha val="100000"/>
                  </a:srgbClr>
                </a:solidFill>
                <a:latin typeface="等线" panose="02010600030101010101" pitchFamily="2" charset="-122"/>
                <a:ea typeface="等线" panose="02010600030101010101" pitchFamily="2" charset="-122"/>
                <a:cs typeface="Arial" panose="020B0604020202020204"/>
              </a:rPr>
              <a:t> </a:t>
            </a:r>
            <a:r>
              <a:rPr lang="en-US" altLang="zh-CN" kern="0" dirty="0">
                <a:solidFill>
                  <a:srgbClr val="000000">
                    <a:alpha val="100000"/>
                  </a:srgbClr>
                </a:solidFill>
                <a:latin typeface="等线" panose="02010600030101010101" pitchFamily="2" charset="-122"/>
                <a:ea typeface="等线" panose="02010600030101010101" pitchFamily="2" charset="-122"/>
                <a:cs typeface="Arial" panose="020B0604020202020204"/>
              </a:rPr>
              <a:t>kW</a:t>
            </a:r>
            <a:endParaRPr lang="zh-CN" altLang="en-US" dirty="0">
              <a:latin typeface="等线" panose="02010600030101010101" pitchFamily="2" charset="-122"/>
              <a:ea typeface="等线" panose="02010600030101010101" pitchFamily="2" charset="-122"/>
              <a:cs typeface="Arial" panose="020B0604020202020204"/>
            </a:endParaRPr>
          </a:p>
          <a:p>
            <a:pPr algn="l" rtl="0" eaLnBrk="0">
              <a:lnSpc>
                <a:spcPct val="142000"/>
              </a:lnSpc>
            </a:pPr>
            <a:endParaRPr dirty="0">
              <a:latin typeface="等线" panose="02010600030101010101" pitchFamily="2" charset="-122"/>
              <a:ea typeface="等线" panose="02010600030101010101" pitchFamily="2" charset="-122"/>
              <a:cs typeface="Arial" panose="020B0604020202020204"/>
            </a:endParaRPr>
          </a:p>
        </p:txBody>
      </p:sp>
      <p:sp>
        <p:nvSpPr>
          <p:cNvPr id="140" name="textbox 140"/>
          <p:cNvSpPr/>
          <p:nvPr/>
        </p:nvSpPr>
        <p:spPr>
          <a:xfrm>
            <a:off x="442520" y="534076"/>
            <a:ext cx="4180840" cy="61658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等线" panose="02010600030101010101" pitchFamily="2" charset="-122"/>
              <a:ea typeface="等线" panose="02010600030101010101" pitchFamily="2" charset="-122"/>
              <a:cs typeface="Arial" panose="020B0604020202020204"/>
            </a:endParaRPr>
          </a:p>
          <a:p>
            <a:pPr marL="12700" algn="l" rtl="0" eaLnBrk="0">
              <a:lnSpc>
                <a:spcPts val="4655"/>
              </a:lnSpc>
            </a:pPr>
            <a:r>
              <a:rPr lang="zh-CN" sz="3200" b="1" kern="0" spc="-40" dirty="0">
                <a:solidFill>
                  <a:srgbClr val="000000">
                    <a:alpha val="100000"/>
                  </a:srgbClr>
                </a:solidFill>
                <a:latin typeface="等线" panose="02010600030101010101" pitchFamily="2" charset="-122"/>
                <a:ea typeface="等线" panose="02010600030101010101" pitchFamily="2" charset="-122"/>
                <a:cs typeface="Tahoma" panose="020B0604030504040204"/>
              </a:rPr>
              <a:t>喷枪</a:t>
            </a:r>
            <a:r>
              <a:rPr lang="en-US" altLang="zh-CN" sz="3200" b="1" kern="0" spc="-40" dirty="0">
                <a:solidFill>
                  <a:srgbClr val="000000">
                    <a:alpha val="100000"/>
                  </a:srgbClr>
                </a:solidFill>
                <a:latin typeface="等线" panose="02010600030101010101" pitchFamily="2" charset="-122"/>
                <a:ea typeface="等线" panose="02010600030101010101" pitchFamily="2" charset="-122"/>
                <a:cs typeface="Tahoma" panose="020B0604030504040204"/>
              </a:rPr>
              <a:t> </a:t>
            </a:r>
            <a:r>
              <a:rPr sz="3200" b="1" kern="0" spc="-40" dirty="0">
                <a:solidFill>
                  <a:srgbClr val="000000">
                    <a:alpha val="100000"/>
                  </a:srgbClr>
                </a:solidFill>
                <a:latin typeface="等线" panose="02010600030101010101" pitchFamily="2" charset="-122"/>
                <a:ea typeface="等线" panose="02010600030101010101" pitchFamily="2" charset="-122"/>
                <a:cs typeface="Tahoma" panose="020B0604030504040204"/>
              </a:rPr>
              <a:t>6/11 AH EvoCSII</a:t>
            </a:r>
            <a:endParaRPr sz="3200" b="1" dirty="0">
              <a:latin typeface="等线" panose="02010600030101010101" pitchFamily="2" charset="-122"/>
              <a:ea typeface="等线" panose="02010600030101010101" pitchFamily="2" charset="-122"/>
              <a:cs typeface="Tahoma" panose="020B0604030504040204"/>
            </a:endParaRPr>
          </a:p>
        </p:txBody>
      </p:sp>
      <p:pic>
        <p:nvPicPr>
          <p:cNvPr id="142" name="picture 142"/>
          <p:cNvPicPr>
            <a:picLocks noChangeAspect="1"/>
          </p:cNvPicPr>
          <p:nvPr/>
        </p:nvPicPr>
        <p:blipFill>
          <a:blip r:embed="rId3"/>
          <a:stretch>
            <a:fillRect/>
          </a:stretch>
        </p:blipFill>
        <p:spPr>
          <a:xfrm rot="21600000">
            <a:off x="9364980" y="461771"/>
            <a:ext cx="2510028" cy="781811"/>
          </a:xfrm>
          <a:prstGeom prst="rect">
            <a:avLst/>
          </a:prstGeom>
        </p:spPr>
      </p:pic>
      <p:pic>
        <p:nvPicPr>
          <p:cNvPr id="144" name="picture 144"/>
          <p:cNvPicPr>
            <a:picLocks noChangeAspect="1"/>
          </p:cNvPicPr>
          <p:nvPr/>
        </p:nvPicPr>
        <p:blipFill>
          <a:blip r:embed="rId4"/>
          <a:stretch>
            <a:fillRect/>
          </a:stretch>
        </p:blipFill>
        <p:spPr>
          <a:xfrm rot="21600000">
            <a:off x="5966459" y="320040"/>
            <a:ext cx="1440180" cy="993647"/>
          </a:xfrm>
          <a:prstGeom prst="rect">
            <a:avLst/>
          </a:prstGeom>
        </p:spPr>
      </p:pic>
      <p:pic>
        <p:nvPicPr>
          <p:cNvPr id="148" name="picture 148"/>
          <p:cNvPicPr>
            <a:picLocks noChangeAspect="1"/>
          </p:cNvPicPr>
          <p:nvPr/>
        </p:nvPicPr>
        <p:blipFill>
          <a:blip r:embed="rId5"/>
          <a:stretch>
            <a:fillRect/>
          </a:stretch>
        </p:blipFill>
        <p:spPr>
          <a:xfrm rot="21600000">
            <a:off x="382257" y="1253616"/>
            <a:ext cx="2532138" cy="190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picture 150"/>
          <p:cNvPicPr>
            <a:picLocks noChangeAspect="1"/>
          </p:cNvPicPr>
          <p:nvPr/>
        </p:nvPicPr>
        <p:blipFill>
          <a:blip r:embed="rId1"/>
          <a:stretch>
            <a:fillRect/>
          </a:stretch>
        </p:blipFill>
        <p:spPr>
          <a:xfrm rot="21600000">
            <a:off x="4826508" y="1471244"/>
            <a:ext cx="7034784" cy="4969763"/>
          </a:xfrm>
          <a:prstGeom prst="rect">
            <a:avLst/>
          </a:prstGeom>
        </p:spPr>
      </p:pic>
      <p:sp>
        <p:nvSpPr>
          <p:cNvPr id="152" name="textbox 152"/>
          <p:cNvSpPr/>
          <p:nvPr/>
        </p:nvSpPr>
        <p:spPr>
          <a:xfrm>
            <a:off x="422859" y="1585924"/>
            <a:ext cx="4548635" cy="5097145"/>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等线" panose="02010600030101010101" pitchFamily="2" charset="-122"/>
              <a:ea typeface="等线" panose="02010600030101010101" pitchFamily="2" charset="-122"/>
              <a:cs typeface="Arial" panose="020B0604020202020204"/>
            </a:endParaRPr>
          </a:p>
          <a:p>
            <a:pPr marL="19050" algn="l" rtl="0" eaLnBrk="0">
              <a:lnSpc>
                <a:spcPct val="94000"/>
              </a:lnSpc>
            </a:pPr>
            <a:r>
              <a:rPr sz="2000" b="1" kern="0" spc="30" dirty="0">
                <a:solidFill>
                  <a:srgbClr val="9D231F">
                    <a:alpha val="100000"/>
                  </a:srgbClr>
                </a:solidFill>
                <a:latin typeface="等线" panose="02010600030101010101" pitchFamily="2" charset="-122"/>
                <a:ea typeface="等线" panose="02010600030101010101" pitchFamily="2" charset="-122"/>
                <a:cs typeface="宋体" panose="02010600030101010101" pitchFamily="2" charset="-122"/>
              </a:rPr>
              <a:t>材料和特定应用硬件</a:t>
            </a:r>
            <a:endParaRPr sz="2000" dirty="0">
              <a:latin typeface="等线" panose="02010600030101010101" pitchFamily="2" charset="-122"/>
              <a:ea typeface="等线" panose="02010600030101010101" pitchFamily="2" charset="-122"/>
              <a:cs typeface="宋体" panose="02010600030101010101" pitchFamily="2" charset="-122"/>
            </a:endParaRPr>
          </a:p>
          <a:p>
            <a:pPr algn="l" rtl="0" eaLnBrk="0">
              <a:lnSpc>
                <a:spcPct val="143000"/>
              </a:lnSpc>
            </a:pPr>
            <a:endParaRPr dirty="0">
              <a:latin typeface="等线" panose="02010600030101010101" pitchFamily="2" charset="-122"/>
              <a:ea typeface="等线" panose="02010600030101010101" pitchFamily="2" charset="-122"/>
              <a:cs typeface="Arial" panose="020B0604020202020204"/>
            </a:endParaRPr>
          </a:p>
          <a:p>
            <a:pPr marL="314960" indent="-285750" algn="l" rtl="0" eaLnBrk="0">
              <a:lnSpc>
                <a:spcPct val="95000"/>
              </a:lnSpc>
              <a:spcBef>
                <a:spcPts val="460"/>
              </a:spcBef>
              <a:buFont typeface="Wingdings" panose="05000000000000000000" pitchFamily="2" charset="2"/>
              <a:buChar char="n"/>
            </a:pPr>
            <a:r>
              <a:rPr kern="0" spc="50" dirty="0" err="1">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粉末注入器</a:t>
            </a:r>
            <a:endParaRPr lang="zh-CN" altLang="en-US" dirty="0">
              <a:latin typeface="等线" panose="02010600030101010101" pitchFamily="2" charset="-122"/>
              <a:ea typeface="等线" panose="02010600030101010101" pitchFamily="2" charset="-122"/>
              <a:cs typeface="宋体" panose="02010600030101010101" pitchFamily="2" charset="-122"/>
            </a:endParaRPr>
          </a:p>
          <a:p>
            <a:pPr marL="766445" indent="-285750" eaLnBrk="0">
              <a:lnSpc>
                <a:spcPct val="95000"/>
              </a:lnSpc>
              <a:spcBef>
                <a:spcPts val="460"/>
              </a:spcBef>
              <a:buFont typeface="Arial" panose="020B0604020202020204" pitchFamily="34" charset="0"/>
              <a:buChar char="•"/>
            </a:pPr>
            <a:r>
              <a:rPr lang="zh-CN" altLang="en-US" kern="0" dirty="0">
                <a:solidFill>
                  <a:srgbClr val="000000">
                    <a:alpha val="100000"/>
                  </a:srgbClr>
                </a:solidFill>
                <a:latin typeface="等线" panose="02010600030101010101" pitchFamily="2" charset="-122"/>
                <a:ea typeface="等线" panose="02010600030101010101" pitchFamily="2" charset="-122"/>
              </a:rPr>
              <a:t>不同的注射位置</a:t>
            </a:r>
            <a:endParaRPr lang="zh-CN" altLang="en-US" kern="0" dirty="0">
              <a:solidFill>
                <a:srgbClr val="000000">
                  <a:alpha val="100000"/>
                </a:srgbClr>
              </a:solidFill>
              <a:latin typeface="等线" panose="02010600030101010101" pitchFamily="2" charset="-122"/>
              <a:ea typeface="等线" panose="02010600030101010101" pitchFamily="2" charset="-122"/>
            </a:endParaRPr>
          </a:p>
          <a:p>
            <a:pPr marL="766445" indent="-285750" eaLnBrk="0">
              <a:lnSpc>
                <a:spcPct val="95000"/>
              </a:lnSpc>
              <a:spcBef>
                <a:spcPts val="460"/>
              </a:spcBef>
              <a:buFont typeface="Arial" panose="020B0604020202020204" pitchFamily="34" charset="0"/>
              <a:buChar char="•"/>
            </a:pPr>
            <a:r>
              <a:rPr kern="0" dirty="0" err="1">
                <a:solidFill>
                  <a:srgbClr val="000000">
                    <a:alpha val="100000"/>
                  </a:srgbClr>
                </a:solidFill>
                <a:latin typeface="等线" panose="02010600030101010101" pitchFamily="2" charset="-122"/>
                <a:ea typeface="等线" panose="02010600030101010101" pitchFamily="2" charset="-122"/>
              </a:rPr>
              <a:t>无冷却和空气</a:t>
            </a:r>
            <a:r>
              <a:rPr kern="0" dirty="0">
                <a:solidFill>
                  <a:srgbClr val="000000">
                    <a:alpha val="100000"/>
                  </a:srgbClr>
                </a:solidFill>
                <a:latin typeface="等线" panose="02010600030101010101" pitchFamily="2" charset="-122"/>
                <a:ea typeface="等线" panose="02010600030101010101" pitchFamily="2" charset="-122"/>
              </a:rPr>
              <a:t>/水冷却</a:t>
            </a:r>
            <a:endParaRPr kern="0" dirty="0">
              <a:solidFill>
                <a:srgbClr val="000000">
                  <a:alpha val="100000"/>
                </a:srgbClr>
              </a:solidFill>
              <a:latin typeface="等线" panose="02010600030101010101" pitchFamily="2" charset="-122"/>
              <a:ea typeface="等线" panose="02010600030101010101" pitchFamily="2" charset="-122"/>
            </a:endParaRPr>
          </a:p>
          <a:p>
            <a:pPr marL="314960" indent="-285750" algn="l" rtl="0" eaLnBrk="0">
              <a:lnSpc>
                <a:spcPts val="3975"/>
              </a:lnSpc>
              <a:buFont typeface="Wingdings" panose="05000000000000000000" pitchFamily="2" charset="2"/>
              <a:buChar char="n"/>
            </a:pPr>
            <a:r>
              <a:rPr lang="zh-CN" altLang="en-US" kern="0" spc="-10" dirty="0">
                <a:solidFill>
                  <a:srgbClr val="000000">
                    <a:alpha val="100000"/>
                  </a:srgbClr>
                </a:solidFill>
                <a:latin typeface="等线" panose="02010600030101010101" pitchFamily="2" charset="-122"/>
                <a:ea typeface="等线" panose="02010600030101010101" pitchFamily="2" charset="-122"/>
                <a:cs typeface="Arial" panose="020B0604020202020204"/>
              </a:rPr>
              <a:t>预腔室</a:t>
            </a:r>
            <a:endParaRPr lang="en-US" altLang="zh-CN" kern="0" spc="-10" dirty="0">
              <a:solidFill>
                <a:srgbClr val="000000">
                  <a:alpha val="100000"/>
                </a:srgbClr>
              </a:solidFill>
              <a:latin typeface="等线" panose="02010600030101010101" pitchFamily="2" charset="-122"/>
              <a:ea typeface="等线" panose="02010600030101010101" pitchFamily="2" charset="-122"/>
              <a:cs typeface="Arial" panose="020B0604020202020204"/>
            </a:endParaRPr>
          </a:p>
          <a:p>
            <a:pPr marL="772160" lvl="1" indent="-285750" eaLnBrk="0">
              <a:lnSpc>
                <a:spcPts val="3975"/>
              </a:lnSpc>
              <a:buFont typeface="Arial" panose="020B0604020202020204" pitchFamily="34" charset="0"/>
              <a:buChar char="•"/>
            </a:pPr>
            <a:r>
              <a:rPr kern="0" dirty="0" err="1">
                <a:solidFill>
                  <a:srgbClr val="000000">
                    <a:alpha val="100000"/>
                  </a:srgbClr>
                </a:solidFill>
                <a:latin typeface="等线" panose="02010600030101010101" pitchFamily="2" charset="-122"/>
                <a:ea typeface="等线" panose="02010600030101010101" pitchFamily="2" charset="-122"/>
              </a:rPr>
              <a:t>不同长度</a:t>
            </a:r>
            <a:endParaRPr lang="en-US" kern="0" dirty="0">
              <a:solidFill>
                <a:srgbClr val="000000">
                  <a:alpha val="100000"/>
                </a:srgbClr>
              </a:solidFill>
              <a:latin typeface="等线" panose="02010600030101010101" pitchFamily="2" charset="-122"/>
              <a:ea typeface="等线" panose="02010600030101010101" pitchFamily="2" charset="-122"/>
            </a:endParaRPr>
          </a:p>
          <a:p>
            <a:pPr marL="766445" indent="-285750" algn="l" rtl="0" eaLnBrk="0">
              <a:lnSpc>
                <a:spcPct val="95000"/>
              </a:lnSpc>
              <a:spcBef>
                <a:spcPts val="460"/>
              </a:spcBef>
              <a:buFont typeface="Arial" panose="020B0604020202020204" pitchFamily="34" charset="0"/>
              <a:buChar char="•"/>
            </a:pPr>
            <a:r>
              <a:rPr lang="zh-CN" altLang="en-US" kern="0" spc="2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不</a:t>
            </a:r>
            <a:r>
              <a:rPr kern="0" spc="20" dirty="0" err="1">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冷却和水冷却</a:t>
            </a:r>
            <a:endParaRPr dirty="0">
              <a:latin typeface="等线" panose="02010600030101010101" pitchFamily="2" charset="-122"/>
              <a:ea typeface="等线" panose="02010600030101010101" pitchFamily="2" charset="-122"/>
              <a:cs typeface="宋体" panose="02010600030101010101" pitchFamily="2" charset="-122"/>
            </a:endParaRPr>
          </a:p>
          <a:p>
            <a:pPr marL="307340" indent="-285750" algn="l" rtl="0" eaLnBrk="0">
              <a:lnSpc>
                <a:spcPts val="3985"/>
              </a:lnSpc>
              <a:buFont typeface="Wingdings" panose="05000000000000000000" pitchFamily="2" charset="2"/>
              <a:buChar char="n"/>
            </a:pPr>
            <a:r>
              <a:rPr kern="0" spc="-30" dirty="0" err="1">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喷嘴</a:t>
            </a:r>
            <a:endParaRPr dirty="0">
              <a:latin typeface="等线" panose="02010600030101010101" pitchFamily="2" charset="-122"/>
              <a:ea typeface="等线" panose="02010600030101010101" pitchFamily="2" charset="-122"/>
              <a:cs typeface="宋体" panose="02010600030101010101" pitchFamily="2" charset="-122"/>
            </a:endParaRPr>
          </a:p>
          <a:p>
            <a:pPr marL="766445" indent="-285750" algn="l" rtl="0" eaLnBrk="0">
              <a:lnSpc>
                <a:spcPct val="95000"/>
              </a:lnSpc>
              <a:spcBef>
                <a:spcPts val="455"/>
              </a:spcBef>
              <a:buFont typeface="Arial" panose="020B0604020202020204" pitchFamily="34" charset="0"/>
              <a:buChar char="•"/>
            </a:pPr>
            <a:r>
              <a:rPr kern="0" dirty="0" err="1">
                <a:solidFill>
                  <a:srgbClr val="000000">
                    <a:alpha val="100000"/>
                  </a:srgbClr>
                </a:solidFill>
                <a:latin typeface="等线" panose="02010600030101010101" pitchFamily="2" charset="-122"/>
                <a:ea typeface="等线" panose="02010600030101010101" pitchFamily="2" charset="-122"/>
              </a:rPr>
              <a:t>不同类型</a:t>
            </a:r>
            <a:endParaRPr lang="en-US" kern="0" dirty="0">
              <a:solidFill>
                <a:srgbClr val="000000">
                  <a:alpha val="100000"/>
                </a:srgbClr>
              </a:solidFill>
              <a:latin typeface="等线" panose="02010600030101010101" pitchFamily="2" charset="-122"/>
              <a:ea typeface="等线" panose="02010600030101010101" pitchFamily="2" charset="-122"/>
            </a:endParaRPr>
          </a:p>
          <a:p>
            <a:pPr marL="766445" indent="-285750" algn="l" rtl="0" eaLnBrk="0">
              <a:lnSpc>
                <a:spcPct val="95000"/>
              </a:lnSpc>
              <a:spcBef>
                <a:spcPts val="455"/>
              </a:spcBef>
              <a:buFont typeface="Arial" panose="020B0604020202020204" pitchFamily="34" charset="0"/>
              <a:buChar char="•"/>
            </a:pPr>
            <a:r>
              <a:rPr kern="0" dirty="0" err="1">
                <a:solidFill>
                  <a:srgbClr val="000000">
                    <a:alpha val="100000"/>
                  </a:srgbClr>
                </a:solidFill>
                <a:latin typeface="等线" panose="02010600030101010101" pitchFamily="2" charset="-122"/>
                <a:ea typeface="等线" panose="02010600030101010101" pitchFamily="2" charset="-122"/>
              </a:rPr>
              <a:t>无冷却和空气</a:t>
            </a:r>
            <a:r>
              <a:rPr kern="0" dirty="0">
                <a:solidFill>
                  <a:srgbClr val="000000">
                    <a:alpha val="100000"/>
                  </a:srgbClr>
                </a:solidFill>
                <a:latin typeface="等线" panose="02010600030101010101" pitchFamily="2" charset="-122"/>
                <a:ea typeface="等线" panose="02010600030101010101" pitchFamily="2" charset="-122"/>
              </a:rPr>
              <a:t>/水冷却</a:t>
            </a:r>
            <a:endParaRPr kern="0" dirty="0">
              <a:solidFill>
                <a:srgbClr val="000000">
                  <a:alpha val="100000"/>
                </a:srgbClr>
              </a:solidFill>
              <a:latin typeface="等线" panose="02010600030101010101" pitchFamily="2" charset="-122"/>
              <a:ea typeface="等线" panose="02010600030101010101" pitchFamily="2" charset="-122"/>
            </a:endParaRPr>
          </a:p>
          <a:p>
            <a:pPr algn="l" rtl="0" eaLnBrk="0">
              <a:lnSpc>
                <a:spcPct val="120000"/>
              </a:lnSpc>
            </a:pPr>
            <a:endParaRPr dirty="0">
              <a:latin typeface="等线" panose="02010600030101010101" pitchFamily="2" charset="-122"/>
              <a:ea typeface="等线" panose="02010600030101010101" pitchFamily="2" charset="-122"/>
              <a:cs typeface="Arial" panose="020B0604020202020204"/>
            </a:endParaRPr>
          </a:p>
          <a:p>
            <a:pPr algn="l" rtl="0" eaLnBrk="0">
              <a:lnSpc>
                <a:spcPct val="121000"/>
              </a:lnSpc>
            </a:pPr>
            <a:endParaRPr dirty="0">
              <a:latin typeface="等线" panose="02010600030101010101" pitchFamily="2" charset="-122"/>
              <a:ea typeface="等线" panose="02010600030101010101" pitchFamily="2" charset="-122"/>
              <a:cs typeface="Arial" panose="020B0604020202020204"/>
            </a:endParaRPr>
          </a:p>
          <a:p>
            <a:pPr algn="l" rtl="0" eaLnBrk="0">
              <a:lnSpc>
                <a:spcPct val="121000"/>
              </a:lnSpc>
            </a:pPr>
            <a:endParaRPr dirty="0">
              <a:latin typeface="等线" panose="02010600030101010101" pitchFamily="2" charset="-122"/>
              <a:ea typeface="等线" panose="02010600030101010101" pitchFamily="2" charset="-122"/>
              <a:cs typeface="Arial" panose="020B0604020202020204"/>
            </a:endParaRPr>
          </a:p>
          <a:p>
            <a:pPr algn="l" rtl="0" eaLnBrk="0">
              <a:lnSpc>
                <a:spcPct val="100000"/>
              </a:lnSpc>
            </a:pPr>
            <a:endParaRPr dirty="0">
              <a:latin typeface="等线" panose="02010600030101010101" pitchFamily="2" charset="-122"/>
              <a:ea typeface="等线" panose="02010600030101010101" pitchFamily="2" charset="-122"/>
              <a:cs typeface="Arial" panose="020B0604020202020204"/>
            </a:endParaRPr>
          </a:p>
          <a:p>
            <a:pPr marL="12700" algn="l" rtl="0" eaLnBrk="0">
              <a:lnSpc>
                <a:spcPts val="1740"/>
              </a:lnSpc>
              <a:spcBef>
                <a:spcPts val="0"/>
              </a:spcBef>
            </a:pPr>
            <a:endParaRPr sz="1200" dirty="0">
              <a:latin typeface="等线" panose="02010600030101010101" pitchFamily="2" charset="-122"/>
              <a:ea typeface="等线" panose="02010600030101010101" pitchFamily="2" charset="-122"/>
              <a:cs typeface="Tahoma" panose="020B0604030504040204"/>
            </a:endParaRPr>
          </a:p>
        </p:txBody>
      </p:sp>
      <p:sp>
        <p:nvSpPr>
          <p:cNvPr id="154" name="textbox 154"/>
          <p:cNvSpPr/>
          <p:nvPr/>
        </p:nvSpPr>
        <p:spPr>
          <a:xfrm>
            <a:off x="442520" y="534076"/>
            <a:ext cx="4180840" cy="61658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等线" panose="02010600030101010101" pitchFamily="2" charset="-122"/>
              <a:ea typeface="等线" panose="02010600030101010101" pitchFamily="2" charset="-122"/>
              <a:cs typeface="Arial" panose="020B0604020202020204"/>
            </a:endParaRPr>
          </a:p>
          <a:p>
            <a:pPr marL="12700" algn="l" rtl="0" eaLnBrk="0">
              <a:lnSpc>
                <a:spcPts val="4655"/>
              </a:lnSpc>
            </a:pPr>
            <a:r>
              <a:rPr lang="zh-CN" sz="3200" b="1" kern="0" spc="-4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喷</a:t>
            </a:r>
            <a:r>
              <a:rPr sz="3200" b="1" kern="0" spc="-4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枪</a:t>
            </a:r>
            <a:r>
              <a:rPr sz="3200" b="1" kern="0" spc="-40" dirty="0">
                <a:solidFill>
                  <a:srgbClr val="000000">
                    <a:alpha val="100000"/>
                  </a:srgbClr>
                </a:solidFill>
                <a:latin typeface="等线" panose="02010600030101010101" pitchFamily="2" charset="-122"/>
                <a:ea typeface="等线" panose="02010600030101010101" pitchFamily="2" charset="-122"/>
                <a:cs typeface="Tahoma" panose="020B0604030504040204"/>
              </a:rPr>
              <a:t>6/11 AH EvoCSII</a:t>
            </a:r>
            <a:endParaRPr sz="3200" b="1" dirty="0">
              <a:latin typeface="等线" panose="02010600030101010101" pitchFamily="2" charset="-122"/>
              <a:ea typeface="等线" panose="02010600030101010101" pitchFamily="2" charset="-122"/>
              <a:cs typeface="Tahoma" panose="020B0604030504040204"/>
            </a:endParaRPr>
          </a:p>
        </p:txBody>
      </p:sp>
      <p:pic>
        <p:nvPicPr>
          <p:cNvPr id="156" name="picture 156"/>
          <p:cNvPicPr>
            <a:picLocks noChangeAspect="1"/>
          </p:cNvPicPr>
          <p:nvPr/>
        </p:nvPicPr>
        <p:blipFill>
          <a:blip r:embed="rId2"/>
          <a:stretch>
            <a:fillRect/>
          </a:stretch>
        </p:blipFill>
        <p:spPr>
          <a:xfrm rot="21600000">
            <a:off x="9364980" y="461771"/>
            <a:ext cx="2510028" cy="781811"/>
          </a:xfrm>
          <a:prstGeom prst="rect">
            <a:avLst/>
          </a:prstGeom>
        </p:spPr>
      </p:pic>
      <p:pic>
        <p:nvPicPr>
          <p:cNvPr id="158" name="picture 158"/>
          <p:cNvPicPr>
            <a:picLocks noChangeAspect="1"/>
          </p:cNvPicPr>
          <p:nvPr/>
        </p:nvPicPr>
        <p:blipFill>
          <a:blip r:embed="rId3"/>
          <a:stretch>
            <a:fillRect/>
          </a:stretch>
        </p:blipFill>
        <p:spPr>
          <a:xfrm rot="21600000">
            <a:off x="5966459" y="320040"/>
            <a:ext cx="1440180" cy="993647"/>
          </a:xfrm>
          <a:prstGeom prst="rect">
            <a:avLst/>
          </a:prstGeom>
        </p:spPr>
      </p:pic>
      <p:pic>
        <p:nvPicPr>
          <p:cNvPr id="160" name="picture 160"/>
          <p:cNvPicPr>
            <a:picLocks noChangeAspect="1"/>
          </p:cNvPicPr>
          <p:nvPr/>
        </p:nvPicPr>
        <p:blipFill>
          <a:blip r:embed="rId4"/>
          <a:stretch>
            <a:fillRect/>
          </a:stretch>
        </p:blipFill>
        <p:spPr>
          <a:xfrm rot="21600000">
            <a:off x="382257" y="1253616"/>
            <a:ext cx="2532138" cy="19050"/>
          </a:xfrm>
          <a:prstGeom prst="rect">
            <a:avLst/>
          </a:prstGeom>
        </p:spPr>
      </p:pic>
      <p:sp>
        <p:nvSpPr>
          <p:cNvPr id="2" name="文本框 1"/>
          <p:cNvSpPr txBox="1"/>
          <p:nvPr/>
        </p:nvSpPr>
        <p:spPr>
          <a:xfrm>
            <a:off x="4875147" y="2357684"/>
            <a:ext cx="1428378" cy="461665"/>
          </a:xfrm>
          <a:prstGeom prst="rect">
            <a:avLst/>
          </a:prstGeom>
          <a:solidFill>
            <a:schemeClr val="bg1"/>
          </a:solidFill>
        </p:spPr>
        <p:txBody>
          <a:bodyPr wrap="square" rtlCol="0">
            <a:spAutoFit/>
          </a:bodyPr>
          <a:lstStyle/>
          <a:p>
            <a:pPr algn="ctr"/>
            <a:r>
              <a:rPr lang="zh-CN" altLang="en-US" sz="1200" dirty="0"/>
              <a:t>带水冷套</a:t>
            </a:r>
            <a:endParaRPr lang="en-US" altLang="zh-CN" sz="1200" dirty="0"/>
          </a:p>
          <a:p>
            <a:pPr algn="ctr"/>
            <a:r>
              <a:rPr lang="zh-CN" altLang="en-US" sz="1200" dirty="0"/>
              <a:t>的注粉口</a:t>
            </a:r>
            <a:endParaRPr lang="zh-CN" altLang="en-US" sz="1200" dirty="0"/>
          </a:p>
        </p:txBody>
      </p:sp>
      <p:sp>
        <p:nvSpPr>
          <p:cNvPr id="3" name="文本框 2"/>
          <p:cNvSpPr txBox="1"/>
          <p:nvPr/>
        </p:nvSpPr>
        <p:spPr>
          <a:xfrm>
            <a:off x="6920255" y="3792508"/>
            <a:ext cx="914400" cy="276999"/>
          </a:xfrm>
          <a:prstGeom prst="rect">
            <a:avLst/>
          </a:prstGeom>
          <a:solidFill>
            <a:schemeClr val="bg1"/>
          </a:solidFill>
        </p:spPr>
        <p:txBody>
          <a:bodyPr wrap="square" rtlCol="0">
            <a:spAutoFit/>
          </a:bodyPr>
          <a:lstStyle/>
          <a:p>
            <a:r>
              <a:rPr lang="zh-CN" altLang="en-US" sz="1200" kern="0" spc="-10" dirty="0">
                <a:solidFill>
                  <a:srgbClr val="000000">
                    <a:alpha val="100000"/>
                  </a:srgbClr>
                </a:solidFill>
                <a:latin typeface="等线" panose="02010600030101010101" pitchFamily="2" charset="-122"/>
                <a:ea typeface="等线" panose="02010600030101010101" pitchFamily="2" charset="-122"/>
                <a:cs typeface="Arial" panose="020B0604020202020204"/>
              </a:rPr>
              <a:t>预腔室</a:t>
            </a:r>
            <a:endParaRPr lang="en-US" altLang="zh-CN" sz="1200" kern="0" spc="-10" dirty="0">
              <a:solidFill>
                <a:srgbClr val="000000">
                  <a:alpha val="100000"/>
                </a:srgbClr>
              </a:solidFill>
              <a:latin typeface="等线" panose="02010600030101010101" pitchFamily="2" charset="-122"/>
              <a:ea typeface="等线" panose="02010600030101010101" pitchFamily="2" charset="-122"/>
              <a:cs typeface="Arial" panose="020B0604020202020204"/>
            </a:endParaRPr>
          </a:p>
        </p:txBody>
      </p:sp>
      <p:sp>
        <p:nvSpPr>
          <p:cNvPr id="4" name="文本框 3"/>
          <p:cNvSpPr txBox="1"/>
          <p:nvPr/>
        </p:nvSpPr>
        <p:spPr>
          <a:xfrm>
            <a:off x="6832470" y="2110907"/>
            <a:ext cx="434098" cy="123111"/>
          </a:xfrm>
          <a:prstGeom prst="rect">
            <a:avLst/>
          </a:prstGeom>
          <a:solidFill>
            <a:schemeClr val="bg1"/>
          </a:solidFill>
        </p:spPr>
        <p:txBody>
          <a:bodyPr wrap="square" lIns="0" tIns="0" rIns="0" bIns="0" rtlCol="0">
            <a:spAutoFit/>
          </a:bodyPr>
          <a:lstStyle/>
          <a:p>
            <a:r>
              <a:rPr lang="zh-CN" altLang="en-US" sz="800" dirty="0"/>
              <a:t>延长管</a:t>
            </a:r>
            <a:endParaRPr lang="zh-CN" altLang="en-US" sz="800" dirty="0"/>
          </a:p>
        </p:txBody>
      </p:sp>
      <p:sp>
        <p:nvSpPr>
          <p:cNvPr id="5" name="文本框 4"/>
          <p:cNvSpPr txBox="1"/>
          <p:nvPr/>
        </p:nvSpPr>
        <p:spPr>
          <a:xfrm>
            <a:off x="6829627" y="4747939"/>
            <a:ext cx="371425" cy="123111"/>
          </a:xfrm>
          <a:prstGeom prst="rect">
            <a:avLst/>
          </a:prstGeom>
          <a:solidFill>
            <a:schemeClr val="bg1"/>
          </a:solidFill>
        </p:spPr>
        <p:txBody>
          <a:bodyPr wrap="square" lIns="0" tIns="0" rIns="0" bIns="0" rtlCol="0">
            <a:spAutoFit/>
          </a:bodyPr>
          <a:lstStyle/>
          <a:p>
            <a:r>
              <a:rPr lang="zh-CN" altLang="en-US" sz="800" dirty="0"/>
              <a:t>延长管</a:t>
            </a:r>
            <a:endParaRPr lang="zh-CN" altLang="en-US" sz="800" dirty="0"/>
          </a:p>
        </p:txBody>
      </p:sp>
      <p:sp>
        <p:nvSpPr>
          <p:cNvPr id="6" name="文本框 5"/>
          <p:cNvSpPr txBox="1"/>
          <p:nvPr/>
        </p:nvSpPr>
        <p:spPr>
          <a:xfrm>
            <a:off x="6711111" y="4130882"/>
            <a:ext cx="769459" cy="153888"/>
          </a:xfrm>
          <a:prstGeom prst="rect">
            <a:avLst/>
          </a:prstGeom>
          <a:solidFill>
            <a:schemeClr val="bg1"/>
          </a:solidFill>
        </p:spPr>
        <p:txBody>
          <a:bodyPr wrap="square" lIns="0" tIns="0" rIns="0" bIns="0" rtlCol="0">
            <a:spAutoFit/>
          </a:bodyPr>
          <a:lstStyle/>
          <a:p>
            <a:r>
              <a:rPr lang="zh-CN" altLang="en-US" sz="1000" dirty="0"/>
              <a:t>水冷预腔室</a:t>
            </a:r>
            <a:endParaRPr lang="zh-CN" altLang="en-US" sz="1000" dirty="0"/>
          </a:p>
        </p:txBody>
      </p:sp>
      <p:sp>
        <p:nvSpPr>
          <p:cNvPr id="7" name="文本框 6"/>
          <p:cNvSpPr txBox="1"/>
          <p:nvPr/>
        </p:nvSpPr>
        <p:spPr>
          <a:xfrm>
            <a:off x="8784077" y="1926079"/>
            <a:ext cx="1428378" cy="415498"/>
          </a:xfrm>
          <a:prstGeom prst="rect">
            <a:avLst/>
          </a:prstGeom>
          <a:solidFill>
            <a:schemeClr val="bg1"/>
          </a:solidFill>
        </p:spPr>
        <p:txBody>
          <a:bodyPr wrap="square" rtlCol="0">
            <a:spAutoFit/>
          </a:bodyPr>
          <a:lstStyle/>
          <a:p>
            <a:pPr algn="ctr"/>
            <a:r>
              <a:rPr lang="en-US" altLang="zh-CN" sz="1050" dirty="0"/>
              <a:t>IMPACT</a:t>
            </a:r>
            <a:endParaRPr lang="en-US" altLang="zh-CN" sz="1050" dirty="0"/>
          </a:p>
          <a:p>
            <a:pPr algn="ctr"/>
            <a:r>
              <a:rPr lang="en-US" altLang="zh-CN" sz="1050" dirty="0"/>
              <a:t> 6/11 AH</a:t>
            </a:r>
            <a:r>
              <a:rPr lang="zh-CN" altLang="en-US" sz="1050" dirty="0"/>
              <a:t>喷枪</a:t>
            </a:r>
            <a:endParaRPr lang="zh-CN" altLang="en-US" sz="1050" dirty="0"/>
          </a:p>
        </p:txBody>
      </p:sp>
      <p:sp>
        <p:nvSpPr>
          <p:cNvPr id="8" name="文本框 7"/>
          <p:cNvSpPr txBox="1"/>
          <p:nvPr/>
        </p:nvSpPr>
        <p:spPr>
          <a:xfrm>
            <a:off x="10941270" y="3213786"/>
            <a:ext cx="711152" cy="276999"/>
          </a:xfrm>
          <a:prstGeom prst="rect">
            <a:avLst/>
          </a:prstGeom>
          <a:solidFill>
            <a:schemeClr val="bg1"/>
          </a:solidFill>
        </p:spPr>
        <p:txBody>
          <a:bodyPr wrap="square" lIns="91440" tIns="45720" rIns="91440" bIns="45720" rtlCol="0">
            <a:spAutoFit/>
          </a:bodyPr>
          <a:lstStyle/>
          <a:p>
            <a:r>
              <a:rPr lang="zh-CN" altLang="en-US" sz="1200" b="1" dirty="0"/>
              <a:t>注粉口</a:t>
            </a:r>
            <a:endParaRPr lang="zh-CN" altLang="en-US" sz="1200" b="1" dirty="0"/>
          </a:p>
        </p:txBody>
      </p:sp>
      <p:sp>
        <p:nvSpPr>
          <p:cNvPr id="9" name="文本框 8"/>
          <p:cNvSpPr txBox="1"/>
          <p:nvPr/>
        </p:nvSpPr>
        <p:spPr>
          <a:xfrm>
            <a:off x="10741824" y="4609439"/>
            <a:ext cx="1027317" cy="276999"/>
          </a:xfrm>
          <a:prstGeom prst="rect">
            <a:avLst/>
          </a:prstGeom>
          <a:solidFill>
            <a:schemeClr val="bg1"/>
          </a:solidFill>
        </p:spPr>
        <p:txBody>
          <a:bodyPr wrap="square" lIns="91440" tIns="45720" rIns="91440" bIns="45720" rtlCol="0">
            <a:spAutoFit/>
          </a:bodyPr>
          <a:lstStyle/>
          <a:p>
            <a:r>
              <a:rPr lang="zh-CN" altLang="en-US" sz="1200" b="1" dirty="0"/>
              <a:t>水冷注粉口</a:t>
            </a:r>
            <a:endParaRPr lang="zh-CN" altLang="en-US" sz="12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rot="21600000">
            <a:off x="517779" y="1675282"/>
            <a:ext cx="6495059" cy="4193641"/>
            <a:chOff x="0" y="0"/>
            <a:chExt cx="6495059" cy="4193641"/>
          </a:xfrm>
        </p:grpSpPr>
        <p:pic>
          <p:nvPicPr>
            <p:cNvPr id="162" name="picture 162"/>
            <p:cNvPicPr>
              <a:picLocks noChangeAspect="1"/>
            </p:cNvPicPr>
            <p:nvPr/>
          </p:nvPicPr>
          <p:blipFill>
            <a:blip r:embed="rId1"/>
            <a:stretch>
              <a:fillRect/>
            </a:stretch>
          </p:blipFill>
          <p:spPr>
            <a:xfrm rot="21600000">
              <a:off x="253365" y="110845"/>
              <a:ext cx="5061203" cy="4082795"/>
            </a:xfrm>
            <a:prstGeom prst="rect">
              <a:avLst/>
            </a:prstGeom>
          </p:spPr>
        </p:pic>
        <p:sp>
          <p:nvSpPr>
            <p:cNvPr id="164" name="textbox 164"/>
            <p:cNvSpPr/>
            <p:nvPr/>
          </p:nvSpPr>
          <p:spPr>
            <a:xfrm>
              <a:off x="-12700" y="-12700"/>
              <a:ext cx="6520815" cy="4201159"/>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等线" panose="02010600030101010101" pitchFamily="2" charset="-122"/>
                <a:ea typeface="等线" panose="02010600030101010101" pitchFamily="2" charset="-122"/>
                <a:cs typeface="Arial" panose="020B0604020202020204"/>
              </a:endParaRPr>
            </a:p>
            <a:p>
              <a:pPr marL="12700" algn="l" rtl="0" eaLnBrk="0">
                <a:lnSpc>
                  <a:spcPct val="99000"/>
                </a:lnSpc>
              </a:pPr>
              <a:r>
                <a:rPr b="1" kern="0" spc="50" dirty="0">
                  <a:solidFill>
                    <a:srgbClr val="000000">
                      <a:alpha val="100000"/>
                    </a:srgbClr>
                  </a:solidFill>
                  <a:latin typeface="等线" panose="02010600030101010101" pitchFamily="2" charset="-122"/>
                  <a:ea typeface="等线" panose="02010600030101010101" pitchFamily="2" charset="-122"/>
                  <a:cs typeface="宋体" panose="02010600030101010101" pitchFamily="2" charset="-122"/>
                </a:rPr>
                <a:t>尺寸</a:t>
              </a:r>
              <a:endParaRPr b="1" dirty="0">
                <a:latin typeface="等线" panose="02010600030101010101" pitchFamily="2" charset="-122"/>
                <a:ea typeface="等线" panose="02010600030101010101" pitchFamily="2" charset="-122"/>
                <a:cs typeface="宋体" panose="02010600030101010101" pitchFamily="2" charset="-122"/>
              </a:endParaRPr>
            </a:p>
            <a:p>
              <a:pPr algn="l" rtl="0" eaLnBrk="0">
                <a:lnSpc>
                  <a:spcPct val="111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11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11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11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11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11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11000"/>
                </a:lnSpc>
              </a:pPr>
              <a:endParaRPr sz="1000" dirty="0">
                <a:latin typeface="等线" panose="02010600030101010101" pitchFamily="2" charset="-122"/>
                <a:ea typeface="等线" panose="02010600030101010101" pitchFamily="2" charset="-122"/>
                <a:cs typeface="Arial" panose="020B0604020202020204"/>
              </a:endParaRPr>
            </a:p>
            <a:p>
              <a:pPr algn="r" rtl="0" eaLnBrk="0">
                <a:lnSpc>
                  <a:spcPct val="86000"/>
                </a:lnSpc>
                <a:spcBef>
                  <a:spcPts val="510"/>
                </a:spcBef>
              </a:pPr>
              <a:r>
                <a:rPr sz="1700" kern="0" spc="-10" dirty="0">
                  <a:solidFill>
                    <a:srgbClr val="000000">
                      <a:alpha val="100000"/>
                    </a:srgbClr>
                  </a:solidFill>
                  <a:latin typeface="等线" panose="02010600030101010101" pitchFamily="2" charset="-122"/>
                  <a:ea typeface="等线" panose="02010600030101010101" pitchFamily="2" charset="-122"/>
                  <a:cs typeface="Tahoma" panose="020B0604030504040204"/>
                </a:rPr>
                <a:t>~ 2600</a:t>
              </a:r>
              <a:r>
                <a:rPr sz="1700" kern="0" spc="50" dirty="0">
                  <a:solidFill>
                    <a:srgbClr val="000000">
                      <a:alpha val="100000"/>
                    </a:srgbClr>
                  </a:solidFill>
                  <a:latin typeface="等线" panose="02010600030101010101" pitchFamily="2" charset="-122"/>
                  <a:ea typeface="等线" panose="02010600030101010101" pitchFamily="2" charset="-122"/>
                  <a:cs typeface="Tahoma" panose="020B0604030504040204"/>
                </a:rPr>
                <a:t> </a:t>
              </a:r>
              <a:r>
                <a:rPr sz="1700" kern="0" spc="-10" dirty="0">
                  <a:solidFill>
                    <a:srgbClr val="000000">
                      <a:alpha val="100000"/>
                    </a:srgbClr>
                  </a:solidFill>
                  <a:latin typeface="等线" panose="02010600030101010101" pitchFamily="2" charset="-122"/>
                  <a:ea typeface="等线" panose="02010600030101010101" pitchFamily="2" charset="-122"/>
                  <a:cs typeface="Tahoma" panose="020B0604030504040204"/>
                </a:rPr>
                <a:t>mm</a:t>
              </a:r>
              <a:endParaRPr sz="1700" dirty="0">
                <a:latin typeface="等线" panose="02010600030101010101" pitchFamily="2" charset="-122"/>
                <a:ea typeface="等线" panose="02010600030101010101" pitchFamily="2" charset="-122"/>
                <a:cs typeface="Tahoma" panose="020B0604030504040204"/>
              </a:endParaRPr>
            </a:p>
            <a:p>
              <a:pPr algn="l" rtl="0" eaLnBrk="0">
                <a:lnSpc>
                  <a:spcPct val="103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03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03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03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03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03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04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04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04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04000"/>
                </a:lnSpc>
              </a:pPr>
              <a:endParaRPr sz="1000" dirty="0">
                <a:latin typeface="等线" panose="02010600030101010101" pitchFamily="2" charset="-122"/>
                <a:ea typeface="等线" panose="02010600030101010101" pitchFamily="2" charset="-122"/>
                <a:cs typeface="Arial" panose="020B0604020202020204"/>
              </a:endParaRPr>
            </a:p>
            <a:p>
              <a:pPr algn="l" rtl="0" eaLnBrk="0">
                <a:lnSpc>
                  <a:spcPct val="104000"/>
                </a:lnSpc>
              </a:pPr>
              <a:endParaRPr sz="1000" dirty="0">
                <a:latin typeface="等线" panose="02010600030101010101" pitchFamily="2" charset="-122"/>
                <a:ea typeface="等线" panose="02010600030101010101" pitchFamily="2" charset="-122"/>
                <a:cs typeface="Arial" panose="020B0604020202020204"/>
              </a:endParaRPr>
            </a:p>
            <a:p>
              <a:pPr marL="4156075" algn="l" rtl="0" eaLnBrk="0">
                <a:lnSpc>
                  <a:spcPct val="86000"/>
                </a:lnSpc>
                <a:spcBef>
                  <a:spcPts val="515"/>
                </a:spcBef>
              </a:pPr>
              <a:r>
                <a:rPr sz="1700" kern="0" spc="-50" dirty="0">
                  <a:solidFill>
                    <a:srgbClr val="000000">
                      <a:alpha val="100000"/>
                    </a:srgbClr>
                  </a:solidFill>
                  <a:latin typeface="等线" panose="02010600030101010101" pitchFamily="2" charset="-122"/>
                  <a:ea typeface="等线" panose="02010600030101010101" pitchFamily="2" charset="-122"/>
                  <a:cs typeface="Tahoma" panose="020B0604030504040204"/>
                </a:rPr>
                <a:t>~</a:t>
              </a:r>
              <a:r>
                <a:rPr sz="1700" kern="0" spc="50" dirty="0">
                  <a:solidFill>
                    <a:srgbClr val="000000">
                      <a:alpha val="100000"/>
                    </a:srgbClr>
                  </a:solidFill>
                  <a:latin typeface="等线" panose="02010600030101010101" pitchFamily="2" charset="-122"/>
                  <a:ea typeface="等线" panose="02010600030101010101" pitchFamily="2" charset="-122"/>
                  <a:cs typeface="Tahoma" panose="020B0604030504040204"/>
                </a:rPr>
                <a:t>  </a:t>
              </a:r>
              <a:r>
                <a:rPr sz="1700" kern="0" spc="-50" dirty="0">
                  <a:solidFill>
                    <a:srgbClr val="000000">
                      <a:alpha val="100000"/>
                    </a:srgbClr>
                  </a:solidFill>
                  <a:latin typeface="等线" panose="02010600030101010101" pitchFamily="2" charset="-122"/>
                  <a:ea typeface="等线" panose="02010600030101010101" pitchFamily="2" charset="-122"/>
                  <a:cs typeface="Tahoma" panose="020B0604030504040204"/>
                </a:rPr>
                <a:t>1600</a:t>
              </a:r>
              <a:endParaRPr sz="1700" dirty="0">
                <a:latin typeface="等线" panose="02010600030101010101" pitchFamily="2" charset="-122"/>
                <a:ea typeface="等线" panose="02010600030101010101" pitchFamily="2" charset="-122"/>
                <a:cs typeface="Tahoma" panose="020B0604030504040204"/>
              </a:endParaRPr>
            </a:p>
            <a:p>
              <a:pPr algn="l" rtl="0" eaLnBrk="0">
                <a:lnSpc>
                  <a:spcPct val="101000"/>
                </a:lnSpc>
              </a:pPr>
              <a:endParaRPr sz="1300" dirty="0">
                <a:latin typeface="等线" panose="02010600030101010101" pitchFamily="2" charset="-122"/>
                <a:ea typeface="等线" panose="02010600030101010101" pitchFamily="2" charset="-122"/>
                <a:cs typeface="Arial" panose="020B0604020202020204"/>
              </a:endParaRPr>
            </a:p>
            <a:p>
              <a:pPr algn="l" rtl="0" eaLnBrk="0">
                <a:lnSpc>
                  <a:spcPct val="9000"/>
                </a:lnSpc>
              </a:pPr>
              <a:endParaRPr sz="100" dirty="0">
                <a:latin typeface="等线" panose="02010600030101010101" pitchFamily="2" charset="-122"/>
                <a:ea typeface="等线" panose="02010600030101010101" pitchFamily="2" charset="-122"/>
                <a:cs typeface="Arial" panose="020B0604020202020204"/>
              </a:endParaRPr>
            </a:p>
            <a:p>
              <a:pPr marL="193675" algn="l" rtl="0" eaLnBrk="0">
                <a:lnSpc>
                  <a:spcPct val="86000"/>
                </a:lnSpc>
              </a:pPr>
              <a:r>
                <a:rPr sz="1700" kern="0" spc="-10" dirty="0">
                  <a:solidFill>
                    <a:srgbClr val="000000">
                      <a:alpha val="100000"/>
                    </a:srgbClr>
                  </a:solidFill>
                  <a:latin typeface="等线" panose="02010600030101010101" pitchFamily="2" charset="-122"/>
                  <a:ea typeface="等线" panose="02010600030101010101" pitchFamily="2" charset="-122"/>
                  <a:cs typeface="Tahoma" panose="020B0604030504040204"/>
                </a:rPr>
                <a:t>~ 2400</a:t>
              </a:r>
              <a:r>
                <a:rPr sz="1700" kern="0" spc="50" dirty="0">
                  <a:solidFill>
                    <a:srgbClr val="000000">
                      <a:alpha val="100000"/>
                    </a:srgbClr>
                  </a:solidFill>
                  <a:latin typeface="等线" panose="02010600030101010101" pitchFamily="2" charset="-122"/>
                  <a:ea typeface="等线" panose="02010600030101010101" pitchFamily="2" charset="-122"/>
                  <a:cs typeface="Tahoma" panose="020B0604030504040204"/>
                </a:rPr>
                <a:t> </a:t>
              </a:r>
              <a:r>
                <a:rPr sz="1700" kern="0" spc="-10" dirty="0">
                  <a:solidFill>
                    <a:srgbClr val="000000">
                      <a:alpha val="100000"/>
                    </a:srgbClr>
                  </a:solidFill>
                  <a:latin typeface="等线" panose="02010600030101010101" pitchFamily="2" charset="-122"/>
                  <a:ea typeface="等线" panose="02010600030101010101" pitchFamily="2" charset="-122"/>
                  <a:cs typeface="Tahoma" panose="020B0604030504040204"/>
                </a:rPr>
                <a:t>mm</a:t>
              </a:r>
              <a:endParaRPr sz="1700" dirty="0">
                <a:latin typeface="等线" panose="02010600030101010101" pitchFamily="2" charset="-122"/>
                <a:ea typeface="等线" panose="02010600030101010101" pitchFamily="2" charset="-122"/>
                <a:cs typeface="Tahoma" panose="020B0604030504040204"/>
              </a:endParaRPr>
            </a:p>
          </p:txBody>
        </p:sp>
        <p:pic>
          <p:nvPicPr>
            <p:cNvPr id="166" name="picture 166"/>
            <p:cNvPicPr>
              <a:picLocks noChangeAspect="1"/>
            </p:cNvPicPr>
            <p:nvPr/>
          </p:nvPicPr>
          <p:blipFill>
            <a:blip r:embed="rId2"/>
            <a:stretch>
              <a:fillRect/>
            </a:stretch>
          </p:blipFill>
          <p:spPr>
            <a:xfrm rot="21600000">
              <a:off x="5185029" y="520801"/>
              <a:ext cx="76200" cy="2124455"/>
            </a:xfrm>
            <a:prstGeom prst="rect">
              <a:avLst/>
            </a:prstGeom>
          </p:spPr>
        </p:pic>
      </p:grpSp>
      <p:graphicFrame>
        <p:nvGraphicFramePr>
          <p:cNvPr id="168" name="table 168"/>
          <p:cNvGraphicFramePr>
            <a:graphicFrameLocks noGrp="1"/>
          </p:cNvGraphicFramePr>
          <p:nvPr/>
        </p:nvGraphicFramePr>
        <p:xfrm>
          <a:off x="7169225" y="1392186"/>
          <a:ext cx="4227830" cy="1613534"/>
        </p:xfrm>
        <a:graphic>
          <a:graphicData uri="http://schemas.openxmlformats.org/drawingml/2006/table">
            <a:tbl>
              <a:tblPr/>
              <a:tblGrid>
                <a:gridCol w="4227830"/>
              </a:tblGrid>
              <a:tr h="1613534">
                <a:tc>
                  <a:txBody>
                    <a:bodyPr/>
                    <a:lstStyle/>
                    <a:p>
                      <a:pPr algn="l" rtl="0" eaLnBrk="0">
                        <a:lnSpc>
                          <a:spcPct val="107000"/>
                        </a:lnSpc>
                      </a:pPr>
                      <a:endParaRPr sz="800" dirty="0">
                        <a:latin typeface="Arial" panose="020B0604020202020204"/>
                        <a:ea typeface="Arial" panose="020B0604020202020204"/>
                        <a:cs typeface="Arial" panose="020B0604020202020204"/>
                      </a:endParaRPr>
                    </a:p>
                    <a:p>
                      <a:pPr marL="117475" algn="l" rtl="0" eaLnBrk="0">
                        <a:lnSpc>
                          <a:spcPct val="95000"/>
                        </a:lnSpc>
                        <a:spcBef>
                          <a:spcPts val="5"/>
                        </a:spcBef>
                      </a:pPr>
                      <a:r>
                        <a:rPr sz="1800" b="1" kern="0" spc="4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节省空间且紧凑的</a:t>
                      </a:r>
                      <a:r>
                        <a:rPr lang="zh-CN" sz="1800" b="1" kern="0" spc="4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集装箱</a:t>
                      </a:r>
                      <a:r>
                        <a:rPr sz="1800" b="1" kern="0" spc="4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，易于移动</a:t>
                      </a:r>
                      <a:endParaRPr sz="1800" dirty="0">
                        <a:latin typeface="宋体" panose="02010600030101010101" pitchFamily="2" charset="-122"/>
                        <a:ea typeface="宋体" panose="02010600030101010101" pitchFamily="2" charset="-122"/>
                        <a:cs typeface="宋体" panose="02010600030101010101" pitchFamily="2" charset="-122"/>
                      </a:endParaRPr>
                    </a:p>
                    <a:p>
                      <a:pPr algn="l" rtl="0" eaLnBrk="0">
                        <a:lnSpc>
                          <a:spcPct val="151000"/>
                        </a:lnSpc>
                      </a:pPr>
                      <a:endParaRPr sz="1800" dirty="0">
                        <a:latin typeface="Arial" panose="020B0604020202020204"/>
                        <a:ea typeface="Arial" panose="020B0604020202020204"/>
                        <a:cs typeface="Arial" panose="020B0604020202020204"/>
                      </a:endParaRPr>
                    </a:p>
                    <a:p>
                      <a:pPr marL="115570" algn="l" rtl="0" eaLnBrk="0">
                        <a:lnSpc>
                          <a:spcPct val="98000"/>
                        </a:lnSpc>
                        <a:spcBef>
                          <a:spcPts val="460"/>
                        </a:spcBef>
                      </a:pPr>
                      <a:r>
                        <a:rPr sz="1800" b="1" kern="0" spc="5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紧凑的设计概念确保了即使在某些</a:t>
                      </a:r>
                      <a:r>
                        <a:rPr lang="zh-CN" sz="1800" b="1" kern="0" spc="5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难以到达的</a:t>
                      </a:r>
                      <a:r>
                        <a:rPr sz="1800" b="1" kern="0" spc="5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区域也能</a:t>
                      </a:r>
                      <a:r>
                        <a:rPr lang="zh-CN" sz="1800" b="1"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使用</a:t>
                      </a:r>
                      <a:endParaRPr lang="zh-CN" sz="1800" b="1" kern="0" spc="30" dirty="0">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txBody>
                  <a:tcPr marL="0" marR="0" marT="0" marB="0">
                    <a:lnL w="6350" cap="flat" cmpd="sng" algn="ctr">
                      <a:solidFill>
                        <a:srgbClr val="9D0000"/>
                      </a:solidFill>
                      <a:prstDash val="solid"/>
                      <a:round/>
                      <a:headEnd type="none" w="med" len="med"/>
                      <a:tailEnd type="none" w="med" len="med"/>
                    </a:lnL>
                    <a:lnR w="6350" cap="flat" cmpd="sng" algn="ctr">
                      <a:solidFill>
                        <a:srgbClr val="9D0000"/>
                      </a:solidFill>
                      <a:prstDash val="solid"/>
                      <a:round/>
                      <a:headEnd type="none" w="med" len="med"/>
                      <a:tailEnd type="none" w="med" len="med"/>
                    </a:lnR>
                    <a:lnT w="6350" cap="flat" cmpd="sng" algn="ctr">
                      <a:solidFill>
                        <a:srgbClr val="9D0000"/>
                      </a:solidFill>
                      <a:prstDash val="solid"/>
                      <a:round/>
                      <a:headEnd type="none" w="med" len="med"/>
                      <a:tailEnd type="none" w="med" len="med"/>
                    </a:lnT>
                    <a:lnB w="6350" cap="flat" cmpd="sng" algn="ctr">
                      <a:solidFill>
                        <a:srgbClr val="9D0000"/>
                      </a:solidFill>
                      <a:prstDash val="solid"/>
                      <a:round/>
                      <a:headEnd type="none" w="med" len="med"/>
                      <a:tailEnd type="none" w="med" len="med"/>
                    </a:lnB>
                  </a:tcPr>
                </a:tc>
              </a:tr>
            </a:tbl>
          </a:graphicData>
        </a:graphic>
      </p:graphicFrame>
      <p:sp>
        <p:nvSpPr>
          <p:cNvPr id="170" name="textbox 170"/>
          <p:cNvSpPr/>
          <p:nvPr/>
        </p:nvSpPr>
        <p:spPr>
          <a:xfrm>
            <a:off x="436244" y="412115"/>
            <a:ext cx="7305083" cy="856615"/>
          </a:xfrm>
          <a:prstGeom prst="rect">
            <a:avLst/>
          </a:prstGeom>
          <a:noFill/>
          <a:ln w="0" cap="flat">
            <a:noFill/>
            <a:prstDash val="solid"/>
            <a:miter lim="0"/>
          </a:ln>
        </p:spPr>
        <p:txBody>
          <a:bodyPr vert="horz" wrap="square" lIns="0" tIns="0" rIns="0" bIns="0"/>
          <a:lstStyle/>
          <a:p>
            <a:pPr algn="l" rtl="0" eaLnBrk="0">
              <a:lnSpc>
                <a:spcPct val="61000"/>
              </a:lnSpc>
            </a:pPr>
            <a:endParaRPr sz="100" dirty="0">
              <a:latin typeface="等线" panose="02010600030101010101" pitchFamily="2" charset="-122"/>
              <a:ea typeface="等线" panose="02010600030101010101" pitchFamily="2" charset="-122"/>
              <a:cs typeface="Arial" panose="020B0604020202020204"/>
            </a:endParaRPr>
          </a:p>
          <a:p>
            <a:pPr marL="12700" indent="15875" algn="l" rtl="0" eaLnBrk="0">
              <a:lnSpc>
                <a:spcPct val="93000"/>
              </a:lnSpc>
            </a:pPr>
            <a:r>
              <a:rPr lang="zh-CN" sz="2900" b="1" dirty="0">
                <a:latin typeface="等线" panose="02010600030101010101" pitchFamily="2" charset="-122"/>
                <a:ea typeface="等线" panose="02010600030101010101" pitchFamily="2" charset="-122"/>
                <a:cs typeface="宋体" panose="02010600030101010101" pitchFamily="2" charset="-122"/>
              </a:rPr>
              <a:t>灵活的喷涂房</a:t>
            </a:r>
            <a:endParaRPr lang="zh-CN" sz="2900" b="1" dirty="0">
              <a:latin typeface="等线" panose="02010600030101010101" pitchFamily="2" charset="-122"/>
              <a:ea typeface="等线" panose="02010600030101010101" pitchFamily="2" charset="-122"/>
              <a:cs typeface="宋体" panose="02010600030101010101" pitchFamily="2" charset="-122"/>
            </a:endParaRPr>
          </a:p>
          <a:p>
            <a:pPr marL="12700" indent="15875" algn="l" rtl="0" eaLnBrk="0">
              <a:lnSpc>
                <a:spcPct val="93000"/>
              </a:lnSpc>
            </a:pPr>
            <a:r>
              <a:rPr lang="zh-CN" sz="2900" b="1" dirty="0">
                <a:latin typeface="等线" panose="02010600030101010101" pitchFamily="2" charset="-122"/>
                <a:ea typeface="等线" panose="02010600030101010101" pitchFamily="2" charset="-122"/>
                <a:cs typeface="宋体" panose="02010600030101010101" pitchFamily="2" charset="-122"/>
              </a:rPr>
              <a:t>用以喷涂耐磨耐腐蚀涂层和零件的修复</a:t>
            </a:r>
            <a:endParaRPr lang="zh-CN" sz="2900" b="1" dirty="0">
              <a:latin typeface="等线" panose="02010600030101010101" pitchFamily="2" charset="-122"/>
              <a:ea typeface="等线" panose="02010600030101010101" pitchFamily="2" charset="-122"/>
              <a:cs typeface="宋体" panose="02010600030101010101" pitchFamily="2" charset="-122"/>
            </a:endParaRPr>
          </a:p>
        </p:txBody>
      </p:sp>
      <p:pic>
        <p:nvPicPr>
          <p:cNvPr id="172" name="picture 172"/>
          <p:cNvPicPr>
            <a:picLocks noChangeAspect="1"/>
          </p:cNvPicPr>
          <p:nvPr/>
        </p:nvPicPr>
        <p:blipFill>
          <a:blip r:embed="rId3"/>
          <a:stretch>
            <a:fillRect/>
          </a:stretch>
        </p:blipFill>
        <p:spPr>
          <a:xfrm rot="21600000">
            <a:off x="9364980" y="461771"/>
            <a:ext cx="2510028" cy="781811"/>
          </a:xfrm>
          <a:prstGeom prst="rect">
            <a:avLst/>
          </a:prstGeom>
        </p:spPr>
      </p:pic>
      <p:sp>
        <p:nvSpPr>
          <p:cNvPr id="176" name="textbox 176"/>
          <p:cNvSpPr/>
          <p:nvPr/>
        </p:nvSpPr>
        <p:spPr>
          <a:xfrm>
            <a:off x="5481497" y="5232247"/>
            <a:ext cx="389254" cy="207645"/>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等线" panose="02010600030101010101" pitchFamily="2" charset="-122"/>
              <a:ea typeface="等线" panose="02010600030101010101" pitchFamily="2" charset="-122"/>
              <a:cs typeface="Arial" panose="020B0604020202020204"/>
            </a:endParaRPr>
          </a:p>
          <a:p>
            <a:pPr marL="12700" algn="l" rtl="0" eaLnBrk="0">
              <a:lnSpc>
                <a:spcPct val="70000"/>
              </a:lnSpc>
            </a:pPr>
            <a:r>
              <a:rPr sz="1700" kern="0" spc="-10" dirty="0">
                <a:solidFill>
                  <a:srgbClr val="000000">
                    <a:alpha val="100000"/>
                  </a:srgbClr>
                </a:solidFill>
                <a:latin typeface="等线" panose="02010600030101010101" pitchFamily="2" charset="-122"/>
                <a:ea typeface="等线" panose="02010600030101010101" pitchFamily="2" charset="-122"/>
                <a:cs typeface="Tahoma" panose="020B0604030504040204"/>
              </a:rPr>
              <a:t>mm</a:t>
            </a:r>
            <a:endParaRPr sz="1700" dirty="0">
              <a:latin typeface="等线" panose="02010600030101010101" pitchFamily="2" charset="-122"/>
              <a:ea typeface="等线" panose="02010600030101010101" pitchFamily="2" charset="-122"/>
              <a:cs typeface="Tahoma" panose="020B0604030504040204"/>
            </a:endParaRPr>
          </a:p>
        </p:txBody>
      </p:sp>
    </p:spTree>
  </p:cSld>
  <p:clrMapOvr>
    <a:masterClrMapping/>
  </p:clrMapOvr>
</p:sld>
</file>

<file path=ppt/tags/tag1.xml><?xml version="1.0" encoding="utf-8"?>
<p:tagLst xmlns:p="http://schemas.openxmlformats.org/presentationml/2006/main">
  <p:tag name="KSO_WM_DIAGRAM_VIRTUALLY_FRAME" val="{&quot;height&quot;:360.76992125984253,&quot;left&quot;:242.60999999999999,&quot;top&quot;:135.57,&quot;width&quot;:669.99}"/>
</p:tagLst>
</file>

<file path=ppt/tags/tag2.xml><?xml version="1.0" encoding="utf-8"?>
<p:tagLst xmlns:p="http://schemas.openxmlformats.org/presentationml/2006/main">
  <p:tag name="KSO_WM_DIAGRAM_VIRTUALLY_FRAME" val="{&quot;height&quot;:360.76992125984253,&quot;left&quot;:242.60999999999999,&quot;top&quot;:135.57,&quot;width&quot;:669.99}"/>
</p:tagLst>
</file>

<file path=ppt/tags/tag3.xml><?xml version="1.0" encoding="utf-8"?>
<p:tagLst xmlns:p="http://schemas.openxmlformats.org/presentationml/2006/main">
  <p:tag name="KSO_WM_DIAGRAM_VIRTUALLY_FRAME" val="{&quot;height&quot;:360.76992125984253,&quot;left&quot;:242.60999999999999,&quot;top&quot;:135.57,&quot;width&quot;:669.99}"/>
</p:tagLst>
</file>

<file path=ppt/tags/tag4.xml><?xml version="1.0" encoding="utf-8"?>
<p:tagLst xmlns:p="http://schemas.openxmlformats.org/presentationml/2006/main">
  <p:tag name="KSO_WM_DIAGRAM_VIRTUALLY_FRAME" val="{&quot;height&quot;:360.76992125984253,&quot;left&quot;:242.60999999999999,&quot;top&quot;:135.57,&quot;width&quot;:669.99}"/>
</p:tagLst>
</file>

<file path=ppt/tags/tag5.xml><?xml version="1.0" encoding="utf-8"?>
<p:tagLst xmlns:p="http://schemas.openxmlformats.org/presentationml/2006/main">
  <p:tag name="KSO_WM_DIAGRAM_VIRTUALLY_FRAME" val="{&quot;height&quot;:360.76992125984253,&quot;left&quot;:242.60999999999999,&quot;top&quot;:135.57,&quot;width&quot;:669.99}"/>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6071</Words>
  <Application>WPS 演示</Application>
  <PresentationFormat>宽屏</PresentationFormat>
  <Paragraphs>1435</Paragraphs>
  <Slides>34</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34</vt:i4>
      </vt:variant>
    </vt:vector>
  </HeadingPairs>
  <TitlesOfParts>
    <vt:vector size="47" baseType="lpstr">
      <vt:lpstr>Arial</vt:lpstr>
      <vt:lpstr>宋体</vt:lpstr>
      <vt:lpstr>Wingdings</vt:lpstr>
      <vt:lpstr>Arial</vt:lpstr>
      <vt:lpstr>等线</vt:lpstr>
      <vt:lpstr>Tahoma</vt:lpstr>
      <vt:lpstr>Courier New</vt:lpstr>
      <vt:lpstr>微软雅黑</vt:lpstr>
      <vt:lpstr>Arial Unicode MS</vt:lpstr>
      <vt:lpstr>Calibri</vt:lpstr>
      <vt:lpstr>Candara</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小丫丫</cp:lastModifiedBy>
  <cp:revision>44</cp:revision>
  <dcterms:created xsi:type="dcterms:W3CDTF">2025-02-14T09:00:00Z</dcterms:created>
  <dcterms:modified xsi:type="dcterms:W3CDTF">2025-08-05T07:54:40Z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wqlLaW5nc29mdCBQREYgdG8gV1BTIDEwMA</vt:lpwstr>
  </property>
  <property fmtid="{D5CDD505-2E9C-101B-9397-08002B2CF9AE}" pid="3" name="Created">
    <vt:filetime>2025-02-16T00:50:56Z</vt:filetime>
  </property>
  <property fmtid="{D5CDD505-2E9C-101B-9397-08002B2CF9AE}" pid="4" name="ICV">
    <vt:lpwstr>27D1B3D4438D4EF8925CF041BF8D19E0_12</vt:lpwstr>
  </property>
  <property fmtid="{D5CDD505-2E9C-101B-9397-08002B2CF9AE}" pid="5" name="KSOProductBuildVer">
    <vt:lpwstr>2052-12.1.0.22215</vt:lpwstr>
  </property>
</Properties>
</file>